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09" r:id="rId3"/>
    <p:sldId id="310" r:id="rId4"/>
    <p:sldId id="311" r:id="rId5"/>
    <p:sldId id="318" r:id="rId6"/>
    <p:sldId id="319" r:id="rId7"/>
    <p:sldId id="270" r:id="rId8"/>
    <p:sldId id="273" r:id="rId9"/>
    <p:sldId id="308" r:id="rId10"/>
    <p:sldId id="314" r:id="rId11"/>
    <p:sldId id="313" r:id="rId12"/>
    <p:sldId id="283" r:id="rId13"/>
    <p:sldId id="315" r:id="rId14"/>
    <p:sldId id="285" r:id="rId15"/>
    <p:sldId id="287" r:id="rId16"/>
    <p:sldId id="322" r:id="rId17"/>
    <p:sldId id="324" r:id="rId18"/>
    <p:sldId id="316" r:id="rId19"/>
    <p:sldId id="304" r:id="rId20"/>
  </p:sldIdLst>
  <p:sldSz cx="9144000" cy="6858000" type="screen4x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DAE3F6"/>
    <a:srgbClr val="F0C6E7"/>
    <a:srgbClr val="92B1D6"/>
    <a:srgbClr val="FF7C80"/>
    <a:srgbClr val="E9ADDC"/>
    <a:srgbClr val="807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5421" autoAdjust="0"/>
  </p:normalViewPr>
  <p:slideViewPr>
    <p:cSldViewPr>
      <p:cViewPr varScale="1">
        <p:scale>
          <a:sx n="86" d="100"/>
          <a:sy n="86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6213480752357E-2"/>
          <c:y val="3.5240960780338677E-2"/>
          <c:w val="0.94537870101990806"/>
          <c:h val="0.7206144233728237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accent2"/>
            </a:solidFill>
            <a:ln w="1154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156627708114742E-2"/>
                  <c:y val="-9.3692364441165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00-4214-A4DB-5C021F85273A}"/>
                </c:ext>
              </c:extLst>
            </c:dLbl>
            <c:dLbl>
              <c:idx val="1"/>
              <c:layout>
                <c:manualLayout>
                  <c:x val="-2.5899876413862096E-2"/>
                  <c:y val="-1.2137956473625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0-4214-A4DB-5C021F85273A}"/>
                </c:ext>
              </c:extLst>
            </c:dLbl>
            <c:spPr>
              <a:noFill/>
              <a:ln w="2308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 formatCode="#,##0">
                  <c:v>444</c:v>
                </c:pt>
                <c:pt idx="1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00-4214-A4DB-5C021F85273A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убыло естетств.</c:v>
                </c:pt>
              </c:strCache>
            </c:strRef>
          </c:tx>
          <c:spPr>
            <a:solidFill>
              <a:schemeClr val="accent1"/>
            </a:solidFill>
            <a:ln w="1154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624100397208743E-2"/>
                  <c:y val="0.17563576830123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0-4214-A4DB-5C021F85273A}"/>
                </c:ext>
              </c:extLst>
            </c:dLbl>
            <c:dLbl>
              <c:idx val="1"/>
              <c:layout>
                <c:manualLayout>
                  <c:x val="1.2397776481719452E-2"/>
                  <c:y val="0.13834567708739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00-4214-A4DB-5C021F85273A}"/>
                </c:ext>
              </c:extLst>
            </c:dLbl>
            <c:spPr>
              <a:noFill/>
              <a:ln w="2308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 formatCode="#,##0">
                  <c:v>794</c:v>
                </c:pt>
                <c:pt idx="1">
                  <c:v>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00-4214-A4DB-5C021F852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90130688"/>
        <c:axId val="90144768"/>
        <c:axId val="0"/>
      </c:bar3DChart>
      <c:catAx>
        <c:axId val="901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90144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144768"/>
        <c:scaling>
          <c:orientation val="minMax"/>
        </c:scaling>
        <c:delete val="0"/>
        <c:axPos val="l"/>
        <c:majorGridlines>
          <c:spPr>
            <a:ln w="2886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2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6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130688"/>
        <c:crosses val="autoZero"/>
        <c:crossBetween val="between"/>
      </c:valAx>
      <c:spPr>
        <a:noFill/>
        <a:ln w="23084">
          <a:noFill/>
        </a:ln>
      </c:spPr>
    </c:plotArea>
    <c:legend>
      <c:legendPos val="r"/>
      <c:layout>
        <c:manualLayout>
          <c:xMode val="edge"/>
          <c:yMode val="edge"/>
          <c:x val="5.1143270209588094E-2"/>
          <c:y val="0.87910502943387547"/>
          <c:w val="0.86370307413165592"/>
          <c:h val="8.9591951591236785E-2"/>
        </c:manualLayout>
      </c:layout>
      <c:overlay val="0"/>
      <c:spPr>
        <a:noFill/>
        <a:ln w="2886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400" dirty="0"/>
              <a:t>Выплаты специалистам-медикам (тыс. руб.)</a:t>
            </a:r>
          </a:p>
        </c:rich>
      </c:tx>
      <c:layout>
        <c:manualLayout>
          <c:xMode val="edge"/>
          <c:yMode val="edge"/>
          <c:x val="0.19497239069204078"/>
          <c:y val="2.9955957905728352E-2"/>
        </c:manualLayout>
      </c:layout>
      <c:overlay val="0"/>
      <c:spPr>
        <a:noFill/>
        <a:ln w="25040">
          <a:noFill/>
        </a:ln>
      </c:spPr>
    </c:title>
    <c:autoTitleDeleted val="0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3643938604340642"/>
          <c:y val="0.2829934829574251"/>
          <c:w val="0.76162790697674443"/>
          <c:h val="0.565217391304347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52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8472084756133417E-3"/>
                  <c:y val="-6.7532084288083618E-4"/>
                </c:manualLayout>
              </c:layout>
              <c:spPr>
                <a:noFill/>
                <a:ln w="2504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0E-4C07-8B6E-16D8EBF7047D}"/>
                </c:ext>
              </c:extLst>
            </c:dLbl>
            <c:dLbl>
              <c:idx val="1"/>
              <c:layout>
                <c:manualLayout>
                  <c:x val="-8.8325510800350851E-2"/>
                  <c:y val="3.6415814294189316E-2"/>
                </c:manualLayout>
              </c:layout>
              <c:spPr>
                <a:noFill/>
                <a:ln w="2504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0E-4C07-8B6E-16D8EBF7047D}"/>
                </c:ext>
              </c:extLst>
            </c:dLbl>
            <c:dLbl>
              <c:idx val="2"/>
              <c:layout>
                <c:manualLayout>
                  <c:x val="-6.4999462320624213E-4"/>
                  <c:y val="-6.0031950177185628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 dirty="0" smtClean="0"/>
                      <a:t>920,00</a:t>
                    </a:r>
                    <a:endParaRPr lang="en-US" dirty="0"/>
                  </a:p>
                </c:rich>
              </c:tx>
              <c:spPr>
                <a:noFill/>
                <a:ln w="2504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0E-4C07-8B6E-16D8EBF7047D}"/>
                </c:ext>
              </c:extLst>
            </c:dLbl>
            <c:dLbl>
              <c:idx val="3"/>
              <c:layout>
                <c:manualLayout>
                  <c:x val="1.8209408194233584E-2"/>
                  <c:y val="-2.471678681771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0E-4C07-8B6E-16D8EBF7047D}"/>
                </c:ext>
              </c:extLst>
            </c:dLbl>
            <c:spPr>
              <a:noFill/>
              <a:ln w="250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0.00</c:formatCode>
                <c:ptCount val="3"/>
                <c:pt idx="0" formatCode="#,##0.00">
                  <c:v>805</c:v>
                </c:pt>
                <c:pt idx="1">
                  <c:v>920</c:v>
                </c:pt>
                <c:pt idx="2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E-4C07-8B6E-16D8EBF70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841024"/>
        <c:axId val="21842560"/>
        <c:axId val="0"/>
      </c:bar3DChart>
      <c:catAx>
        <c:axId val="218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84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42560"/>
        <c:scaling>
          <c:orientation val="minMax"/>
        </c:scaling>
        <c:delete val="0"/>
        <c:axPos val="l"/>
        <c:majorGridlines>
          <c:spPr>
            <a:ln w="3130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1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841024"/>
        <c:crosses val="autoZero"/>
        <c:crossBetween val="between"/>
      </c:valAx>
      <c:spPr>
        <a:noFill/>
        <a:ln w="196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Укомплектованность
 медперсонала ЦРБ (%)</a:t>
            </a:r>
          </a:p>
        </c:rich>
      </c:tx>
      <c:layout>
        <c:manualLayout>
          <c:xMode val="edge"/>
          <c:yMode val="edge"/>
          <c:x val="0.27568493150684931"/>
          <c:y val="1.9283746556473833E-2"/>
        </c:manualLayout>
      </c:layout>
      <c:overlay val="0"/>
      <c:spPr>
        <a:noFill/>
        <a:ln w="2547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106634753042232"/>
          <c:y val="0.2671283454915705"/>
          <c:w val="0.29452054794520549"/>
          <c:h val="0.4738292011019284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1273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345740873299929"/>
          <c:y val="0.79372141233186977"/>
          <c:w val="0.5605151664280601"/>
          <c:h val="0.17399987854339755"/>
        </c:manualLayout>
      </c:layout>
      <c:overlay val="0"/>
      <c:spPr>
        <a:noFill/>
        <a:ln w="3184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Приобретено квартир</a:t>
            </a:r>
          </a:p>
        </c:rich>
      </c:tx>
      <c:layout>
        <c:manualLayout>
          <c:xMode val="edge"/>
          <c:yMode val="edge"/>
          <c:x val="0.1910569105691057"/>
          <c:y val="2.0833333333333336E-2"/>
        </c:manualLayout>
      </c:layout>
      <c:overlay val="0"/>
      <c:spPr>
        <a:noFill/>
        <a:ln w="25398">
          <a:noFill/>
        </a:ln>
      </c:spPr>
    </c:title>
    <c:autoTitleDeleted val="0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5056660991700367E-2"/>
          <c:y val="0.17194902562500575"/>
          <c:w val="0.89162561576354704"/>
          <c:h val="0.61952861952861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74202237878163E-3"/>
                  <c:y val="0.18339211535565927"/>
                </c:manualLayout>
              </c:layout>
              <c:spPr>
                <a:noFill/>
                <a:ln w="2539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52-422B-AA06-670071C9AF5A}"/>
                </c:ext>
              </c:extLst>
            </c:dLbl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2-422B-AA06-670071C9AF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8463421144497926E-3"/>
                  <c:y val="0.21318574500544868"/>
                </c:manualLayout>
              </c:layout>
              <c:spPr>
                <a:noFill/>
                <a:ln w="2539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C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52-422B-AA06-670071C9AF5A}"/>
                </c:ext>
              </c:extLst>
            </c:dLbl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52-422B-AA06-670071C9AF5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hlink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0909612648237776E-3"/>
                  <c:y val="0.26357751690010356"/>
                </c:manualLayout>
              </c:layout>
              <c:spPr>
                <a:noFill/>
                <a:ln w="2539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C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52-422B-AA06-670071C9AF5A}"/>
                </c:ext>
              </c:extLst>
            </c:dLbl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52-422B-AA06-670071C9AF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633856"/>
        <c:axId val="20647936"/>
        <c:axId val="0"/>
      </c:bar3DChart>
      <c:catAx>
        <c:axId val="206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64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4793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633856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21627128112364333"/>
          <c:y val="0.81601448010363931"/>
          <c:w val="0.5931113002766546"/>
          <c:h val="9.8214285714285726E-2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400" dirty="0"/>
              <a:t>Оказываемые услуги в </a:t>
            </a:r>
            <a:r>
              <a:rPr lang="ru-RU" sz="1400" dirty="0" smtClean="0"/>
              <a:t>2017 </a:t>
            </a:r>
            <a:r>
              <a:rPr lang="ru-RU" sz="1400" dirty="0"/>
              <a:t>году </a:t>
            </a:r>
          </a:p>
        </c:rich>
      </c:tx>
      <c:layout>
        <c:manualLayout>
          <c:xMode val="edge"/>
          <c:yMode val="edge"/>
          <c:x val="0.15708812260536398"/>
          <c:y val="2.0161290322580645E-2"/>
        </c:manualLayout>
      </c:layout>
      <c:overlay val="0"/>
      <c:spPr>
        <a:noFill/>
        <a:ln w="16249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19667943805874"/>
          <c:y val="0.24395161290322576"/>
          <c:w val="0.71264367816091956"/>
          <c:h val="0.445564516129032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8559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EAE-43BF-961E-34DA912188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855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EAE-43BF-961E-34DA9121885F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855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EAE-43BF-961E-34DA9121885F}"/>
              </c:ext>
            </c:extLst>
          </c:dPt>
          <c:dLbls>
            <c:dLbl>
              <c:idx val="0"/>
              <c:layout>
                <c:manualLayout>
                  <c:x val="-0.23020600937037711"/>
                  <c:y val="-0.1783247533472431"/>
                </c:manualLayout>
              </c:layout>
              <c:spPr>
                <a:noFill/>
                <a:ln w="1624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AE-43BF-961E-34DA9121885F}"/>
                </c:ext>
              </c:extLst>
            </c:dLbl>
            <c:dLbl>
              <c:idx val="1"/>
              <c:layout>
                <c:manualLayout>
                  <c:x val="0.14784557656555256"/>
                  <c:y val="5.0000314541241597E-2"/>
                </c:manualLayout>
              </c:layout>
              <c:spPr>
                <a:noFill/>
                <a:ln w="1624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AE-43BF-961E-34DA9121885F}"/>
                </c:ext>
              </c:extLst>
            </c:dLbl>
            <c:dLbl>
              <c:idx val="2"/>
              <c:layout>
                <c:manualLayout>
                  <c:x val="0.22083992561225552"/>
                  <c:y val="3.376069383233949E-2"/>
                </c:manualLayout>
              </c:layout>
              <c:spPr>
                <a:noFill/>
                <a:ln w="1624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AE-43BF-961E-34DA9121885F}"/>
                </c:ext>
              </c:extLst>
            </c:dLbl>
            <c:spPr>
              <a:noFill/>
              <a:ln w="1624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Государственные</c:v>
                </c:pt>
                <c:pt idx="1">
                  <c:v>Муниципальные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165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AE-43BF-961E-34DA912188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855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5542784163473817E-2"/>
          <c:y val="0.77437327657611377"/>
          <c:w val="0.94508301404853123"/>
          <c:h val="0.17320737704058634"/>
        </c:manualLayout>
      </c:layout>
      <c:overlay val="0"/>
      <c:spPr>
        <a:noFill/>
        <a:ln w="214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667281693565369"/>
          <c:y val="2.8901634707369062E-2"/>
          <c:w val="0.78716601379601414"/>
          <c:h val="0.72268907563025209"/>
        </c:manualLayout>
      </c:layout>
      <c:bar3DChart>
        <c:barDir val="bar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трудоспособные</c:v>
                </c:pt>
              </c:strCache>
            </c:strRef>
          </c:tx>
          <c:spPr>
            <a:solidFill>
              <a:srgbClr val="FF99CC"/>
            </a:solidFill>
            <a:ln w="1586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25 000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F1-4465-BB81-B743CA4C3E12}"/>
                </c:ext>
              </c:extLst>
            </c:dLbl>
            <c:spPr>
              <a:noFill/>
              <a:ln w="3173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Sheet1!$B$3:$C$3</c:f>
              <c:numCache>
                <c:formatCode>#,##0</c:formatCode>
                <c:ptCount val="2"/>
                <c:pt idx="0">
                  <c:v>25000</c:v>
                </c:pt>
                <c:pt idx="1">
                  <c:v>24240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5-46CF-B9B9-A9CEB964C4F5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пенсионеры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4F81BD" mc:Ignorable="a14" a14:legacySpreadsheetColorIndex="24"/>
                </a:gs>
              </a:gsLst>
              <a:path path="rect">
                <a:fillToRect l="50000" t="50000" r="50000" b="50000"/>
              </a:path>
            </a:gradFill>
            <a:ln w="1586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1756106203144564E-2"/>
                  <c:y val="8.813036571110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65-46CF-B9B9-A9CEB964C4F5}"/>
                </c:ext>
              </c:extLst>
            </c:dLbl>
            <c:spPr>
              <a:noFill/>
              <a:ln w="3173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Sheet1!$B$4:$C$4</c:f>
              <c:numCache>
                <c:formatCode>#,##0</c:formatCode>
                <c:ptCount val="2"/>
                <c:pt idx="0">
                  <c:v>17823</c:v>
                </c:pt>
                <c:pt idx="1">
                  <c:v>17698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5-46CF-B9B9-A9CEB964C4F5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др.</c:v>
                </c:pt>
              </c:strCache>
            </c:strRef>
          </c:tx>
          <c:spPr>
            <a:solidFill>
              <a:srgbClr val="CCCCFF"/>
            </a:solidFill>
            <a:ln w="1586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6143502139991135E-2"/>
                  <c:y val="-0.14296992511237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5-46CF-B9B9-A9CEB964C4F5}"/>
                </c:ext>
              </c:extLst>
            </c:dLbl>
            <c:dLbl>
              <c:idx val="1"/>
              <c:layout>
                <c:manualLayout>
                  <c:x val="8.2737792627355464E-2"/>
                  <c:y val="-0.1337460589760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5-46CF-B9B9-A9CEB964C4F5}"/>
                </c:ext>
              </c:extLst>
            </c:dLbl>
            <c:spPr>
              <a:noFill/>
              <a:ln w="3173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Sheet1!$B$5:$C$5</c:f>
              <c:numCache>
                <c:formatCode>#,##0</c:formatCode>
                <c:ptCount val="2"/>
                <c:pt idx="0">
                  <c:v>1899</c:v>
                </c:pt>
                <c:pt idx="1">
                  <c:v>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65-46CF-B9B9-A9CEB964C4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919488"/>
        <c:axId val="29933568"/>
        <c:axId val="0"/>
      </c:bar3DChart>
      <c:catAx>
        <c:axId val="29919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993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933568"/>
        <c:scaling>
          <c:orientation val="minMax"/>
        </c:scaling>
        <c:delete val="0"/>
        <c:axPos val="b"/>
        <c:majorGridlines>
          <c:spPr>
            <a:ln w="3967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9919488"/>
        <c:crosses val="autoZero"/>
        <c:crossBetween val="between"/>
      </c:valAx>
      <c:spPr>
        <a:noFill/>
        <a:ln w="31733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0685402107766202E-2"/>
          <c:y val="0.86949292557943991"/>
          <c:w val="0.83332779382476685"/>
          <c:h val="8.9154839660881294E-2"/>
        </c:manualLayout>
      </c:layout>
      <c:overlay val="0"/>
      <c:spPr>
        <a:noFill/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791764947243014E-2"/>
          <c:y val="5.599642828151636E-2"/>
          <c:w val="0.85272450192858507"/>
          <c:h val="0.71314446518927399"/>
        </c:manualLayout>
      </c:layout>
      <c:line3D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99CC"/>
            </a:solidFill>
            <a:ln w="710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0.13734183958569707"/>
                  <c:y val="0.15479232621695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844475932321"/>
                      <c:h val="0.15484536082474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102-4C76-9791-2C6A6FC14714}"/>
                </c:ext>
              </c:extLst>
            </c:dLbl>
            <c:dLbl>
              <c:idx val="1"/>
              <c:layout>
                <c:manualLayout>
                  <c:x val="-7.8594366598094129E-2"/>
                  <c:y val="0.1664296344400249"/>
                </c:manualLayout>
              </c:layout>
              <c:spPr>
                <a:noFill/>
                <a:ln w="1083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8756428422491"/>
                      <c:h val="0.133333333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02-4C76-9791-2C6A6FC14714}"/>
                </c:ext>
              </c:extLst>
            </c:dLbl>
            <c:spPr>
              <a:noFill/>
              <a:ln w="108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3.3</c:v>
                </c:pt>
                <c:pt idx="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02-4C76-9791-2C6A6FC14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29658112"/>
        <c:axId val="29664000"/>
        <c:axId val="29929920"/>
      </c:line3DChart>
      <c:catAx>
        <c:axId val="296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7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2966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64000"/>
        <c:scaling>
          <c:orientation val="minMax"/>
          <c:min val="0"/>
        </c:scaling>
        <c:delete val="0"/>
        <c:axPos val="l"/>
        <c:majorGridlines>
          <c:spPr>
            <a:ln w="17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9658112"/>
        <c:crosses val="autoZero"/>
        <c:crossBetween val="between"/>
        <c:minorUnit val="0.5"/>
      </c:valAx>
      <c:serAx>
        <c:axId val="299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9664000"/>
        <c:crosses val="autoZero"/>
        <c:tickLblSkip val="1"/>
        <c:tickMarkSkip val="1"/>
      </c:serAx>
      <c:spPr>
        <a:noFill/>
        <a:ln w="108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600" dirty="0"/>
              <a:t>Турпоток (чел.)</a:t>
            </a:r>
          </a:p>
        </c:rich>
      </c:tx>
      <c:layout>
        <c:manualLayout>
          <c:xMode val="edge"/>
          <c:yMode val="edge"/>
          <c:x val="0.28890700178612633"/>
          <c:y val="1.9267804493414618E-2"/>
        </c:manualLayout>
      </c:layout>
      <c:overlay val="0"/>
      <c:spPr>
        <a:noFill/>
        <a:ln w="19568">
          <a:noFill/>
        </a:ln>
      </c:spPr>
    </c:title>
    <c:autoTitleDeleted val="0"/>
    <c:view3D>
      <c:rotX val="20"/>
      <c:hPercent val="100"/>
      <c:rotY val="100"/>
      <c:depthPercent val="160"/>
      <c:rAngAx val="0"/>
      <c:perspective val="1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5459266042466081E-3"/>
          <c:y val="0.25529168520264334"/>
          <c:w val="0.91454081632653061"/>
          <c:h val="0.714619608829699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00FF"/>
            </a:solidFill>
            <a:ln w="19568">
              <a:noFill/>
            </a:ln>
          </c:spPr>
          <c:invertIfNegative val="0"/>
          <c:dLbls>
            <c:dLbl>
              <c:idx val="0"/>
              <c:layout>
                <c:manualLayout>
                  <c:x val="-9.0600510199721401E-2"/>
                  <c:y val="-6.31743857318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7D-4CAD-8D1B-D78937E91F0B}"/>
                </c:ext>
              </c:extLst>
            </c:dLbl>
            <c:spPr>
              <a:noFill/>
              <a:ln w="1956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8-4D8C-AC50-CDA2EF02A2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19568">
              <a:noFill/>
            </a:ln>
          </c:spPr>
          <c:invertIfNegative val="0"/>
          <c:dLbls>
            <c:dLbl>
              <c:idx val="0"/>
              <c:layout>
                <c:manualLayout>
                  <c:x val="-9.5958889183253016E-2"/>
                  <c:y val="-3.638432053635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7D-4CAD-8D1B-D78937E91F0B}"/>
                </c:ext>
              </c:extLst>
            </c:dLbl>
            <c:spPr>
              <a:noFill/>
              <a:ln w="1956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B8-4D8C-AC50-CDA2EF02A2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30"/>
        <c:shape val="box"/>
        <c:axId val="95529216"/>
        <c:axId val="95539200"/>
        <c:axId val="30030912"/>
      </c:bar3DChart>
      <c:catAx>
        <c:axId val="9552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338">
            <a:noFill/>
          </a:ln>
        </c:spPr>
        <c:txPr>
          <a:bodyPr rot="0" vert="horz"/>
          <a:lstStyle/>
          <a:p>
            <a:pPr>
              <a:defRPr sz="7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5539200"/>
        <c:crosses val="autoZero"/>
        <c:auto val="1"/>
        <c:lblAlgn val="ctr"/>
        <c:lblOffset val="100"/>
        <c:noMultiLvlLbl val="1"/>
      </c:catAx>
      <c:valAx>
        <c:axId val="95539200"/>
        <c:scaling>
          <c:orientation val="minMax"/>
          <c:min val="0"/>
        </c:scaling>
        <c:delete val="0"/>
        <c:axPos val="r"/>
        <c:majorGridlines>
          <c:spPr>
            <a:ln w="244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5529216"/>
        <c:crosses val="autoZero"/>
        <c:crossBetween val="between"/>
      </c:valAx>
      <c:serAx>
        <c:axId val="30030912"/>
        <c:scaling>
          <c:orientation val="minMax"/>
        </c:scaling>
        <c:delete val="1"/>
        <c:axPos val="b"/>
        <c:majorTickMark val="out"/>
        <c:minorTickMark val="none"/>
        <c:tickLblPos val="nextTo"/>
        <c:crossAx val="95539200"/>
        <c:crosses val="autoZero"/>
      </c:serAx>
      <c:spPr>
        <a:noFill/>
        <a:ln w="19568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c:rich>
      </c:tx>
      <c:layout>
        <c:manualLayout>
          <c:xMode val="edge"/>
          <c:yMode val="edge"/>
          <c:x val="0.72802093653101974"/>
          <c:y val="1.2470774690415473E-2"/>
        </c:manualLayout>
      </c:layout>
      <c:overlay val="0"/>
      <c:spPr>
        <a:noFill/>
        <a:ln w="9267">
          <a:noFill/>
        </a:ln>
      </c:spPr>
    </c:title>
    <c:autoTitleDeleted val="0"/>
    <c:view3D>
      <c:rotX val="15"/>
      <c:hPercent val="6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78476021484164"/>
          <c:y val="0.17641481920813526"/>
          <c:w val="0.87621523978515836"/>
          <c:h val="0.65225784848696111"/>
        </c:manualLayout>
      </c:layout>
      <c:bar3DChart>
        <c:barDir val="col"/>
        <c:grouping val="stacked"/>
        <c:varyColors val="0"/>
        <c:ser>
          <c:idx val="2"/>
          <c:order val="0"/>
          <c:spPr>
            <a:solidFill>
              <a:schemeClr val="hlink"/>
            </a:solidFill>
            <a:ln w="463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738905143852906E-2"/>
                  <c:y val="-0.39282269989184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25-4DBD-A040-3928AB9A7D17}"/>
                </c:ext>
              </c:extLst>
            </c:dLbl>
            <c:dLbl>
              <c:idx val="1"/>
              <c:layout>
                <c:manualLayout>
                  <c:x val="2.1469542547160474E-2"/>
                  <c:y val="-0.25882704280327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25-4DBD-A040-3928AB9A7D17}"/>
                </c:ext>
              </c:extLst>
            </c:dLbl>
            <c:dLbl>
              <c:idx val="2"/>
              <c:layout>
                <c:manualLayout>
                  <c:x val="2.0875150541951035E-2"/>
                  <c:y val="-0.20303383897316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5-4DBD-A040-3928AB9A7D17}"/>
                </c:ext>
              </c:extLst>
            </c:dLbl>
            <c:dLbl>
              <c:idx val="3"/>
              <c:layout>
                <c:manualLayout>
                  <c:x val="1.6057808109192977E-2"/>
                  <c:y val="-0.20303383897316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5-4DBD-A040-3928AB9A7D17}"/>
                </c:ext>
              </c:extLst>
            </c:dLbl>
            <c:spPr>
              <a:noFill/>
              <a:ln w="92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Sheet1!$A$1:$B$1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Sheet1!$A$4:$B$4</c:f>
              <c:numCache>
                <c:formatCode>General</c:formatCode>
                <c:ptCount val="2"/>
                <c:pt idx="0">
                  <c:v>984</c:v>
                </c:pt>
                <c:pt idx="1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#ССЫЛКА!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0C25-4DBD-A040-3928AB9A7D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one"/>
        <c:axId val="21592320"/>
        <c:axId val="21607552"/>
        <c:axId val="0"/>
      </c:bar3DChart>
      <c:catAx>
        <c:axId val="2159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2160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07552"/>
        <c:scaling>
          <c:orientation val="minMax"/>
        </c:scaling>
        <c:delete val="0"/>
        <c:axPos val="l"/>
        <c:majorGridlines>
          <c:spPr>
            <a:ln w="115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6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1592320"/>
        <c:crosses val="autoZero"/>
        <c:crossBetween val="between"/>
      </c:valAx>
      <c:spPr>
        <a:noFill/>
        <a:ln w="92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4742014742015"/>
          <c:y val="2.9661016949152543E-2"/>
          <c:w val="0.48648648648648651"/>
          <c:h val="0.8389830508474576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6498">
              <a:solidFill>
                <a:schemeClr val="tx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05F-4C10-B459-94F6DD8345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64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05F-4C10-B459-94F6DD8345D1}"/>
              </c:ext>
            </c:extLst>
          </c:dPt>
          <c:dLbls>
            <c:dLbl>
              <c:idx val="0"/>
              <c:layout>
                <c:manualLayout>
                  <c:x val="8.4940315690538032E-2"/>
                  <c:y val="-2.7720683377690961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274;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 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47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pPr>
                <a:noFill/>
                <a:ln w="3299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5F-4C10-B459-94F6DD8345D1}"/>
                </c:ext>
              </c:extLst>
            </c:dLbl>
            <c:dLbl>
              <c:idx val="1"/>
              <c:layout>
                <c:manualLayout>
                  <c:x val="-3.2615504291374789E-2"/>
                  <c:y val="-1.952247837763842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308;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 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53%</a:t>
                    </a:r>
                    <a:endParaRPr lang="en-US" dirty="0"/>
                  </a:p>
                </c:rich>
              </c:tx>
              <c:spPr>
                <a:noFill/>
                <a:ln w="3299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5F-4C10-B459-94F6DD8345D1}"/>
                </c:ext>
              </c:extLst>
            </c:dLbl>
            <c:numFmt formatCode="0%" sourceLinked="0"/>
            <c:spPr>
              <a:noFill/>
              <a:ln w="3299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Малые и средние</c:v>
                </c:pt>
                <c:pt idx="1">
                  <c:v>Микро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274</c:v>
                </c:pt>
                <c:pt idx="1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C10-B459-94F6DD834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64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585651633623811"/>
          <c:y val="0.5669644964799917"/>
          <c:w val="0.30634498769003299"/>
          <c:h val="0.41581659196093268"/>
        </c:manualLayout>
      </c:layout>
      <c:overlay val="0"/>
      <c:spPr>
        <a:noFill/>
        <a:ln w="412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7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400"/>
              <a:t>Воспользовавшиеся возмещением (чел.)</a:t>
            </a:r>
          </a:p>
        </c:rich>
      </c:tx>
      <c:layout>
        <c:manualLayout>
          <c:xMode val="edge"/>
          <c:yMode val="edge"/>
          <c:x val="0.24077669902912624"/>
          <c:y val="1.9662921348314606E-2"/>
        </c:manualLayout>
      </c:layout>
      <c:overlay val="0"/>
      <c:spPr>
        <a:noFill/>
        <a:ln w="27201">
          <a:noFill/>
        </a:ln>
      </c:spPr>
    </c:title>
    <c:autoTitleDeleted val="0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4883720930232558E-2"/>
          <c:y val="0.27272727272727282"/>
          <c:w val="0.93604651162790697"/>
          <c:h val="0.58102766798418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FF99CC"/>
                </a:gs>
              </a:gsLst>
              <a:path path="rect">
                <a:fillToRect r="100000" b="100000"/>
              </a:path>
            </a:gradFill>
            <a:ln w="136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3154566309129839E-4"/>
                  <c:y val="0.17451273696532882"/>
                </c:manualLayout>
              </c:layout>
              <c:spPr>
                <a:noFill/>
                <a:ln w="2720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7-4542-BDBC-9C85CB95EF2B}"/>
                </c:ext>
              </c:extLst>
            </c:dLbl>
            <c:dLbl>
              <c:idx val="1"/>
              <c:layout>
                <c:manualLayout>
                  <c:x val="-3.441006882013764E-3"/>
                  <c:y val="0.21051284874182433"/>
                </c:manualLayout>
              </c:layout>
              <c:spPr>
                <a:noFill/>
                <a:ln w="2720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7-4542-BDBC-9C85CB95EF2B}"/>
                </c:ext>
              </c:extLst>
            </c:dLbl>
            <c:dLbl>
              <c:idx val="2"/>
              <c:layout>
                <c:manualLayout>
                  <c:x val="1.7350114700228245E-3"/>
                  <c:y val="0.20446277758531123"/>
                </c:manualLayout>
              </c:layout>
              <c:spPr>
                <a:noFill/>
                <a:ln w="2720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7-4542-BDBC-9C85CB95EF2B}"/>
                </c:ext>
              </c:extLst>
            </c:dLbl>
            <c:spPr>
              <a:noFill/>
              <a:ln w="272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523</c:v>
                </c:pt>
                <c:pt idx="1">
                  <c:v>620</c:v>
                </c:pt>
                <c:pt idx="2">
                  <c:v>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D7-4542-BDBC-9C85CB95EF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488000"/>
        <c:axId val="23489536"/>
        <c:axId val="0"/>
      </c:bar3DChart>
      <c:catAx>
        <c:axId val="234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48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9536"/>
        <c:scaling>
          <c:orientation val="minMax"/>
        </c:scaling>
        <c:delete val="0"/>
        <c:axPos val="l"/>
        <c:majorGridlines>
          <c:spPr>
            <a:ln w="34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6800">
            <a:noFill/>
          </a:ln>
        </c:spPr>
        <c:crossAx val="23488000"/>
        <c:crosses val="autoZero"/>
        <c:crossBetween val="between"/>
      </c:valAx>
      <c:spPr>
        <a:noFill/>
        <a:ln w="221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400"/>
              <a:t>Выплачено на возмещение 
(тыс. руб.)</a:t>
            </a:r>
          </a:p>
        </c:rich>
      </c:tx>
      <c:layout>
        <c:manualLayout>
          <c:xMode val="edge"/>
          <c:yMode val="edge"/>
          <c:x val="0.20608108108108103"/>
          <c:y val="2.1276595744680851E-2"/>
        </c:manualLayout>
      </c:layout>
      <c:overlay val="0"/>
      <c:spPr>
        <a:noFill/>
        <a:ln w="27616">
          <a:noFill/>
        </a:ln>
      </c:spPr>
    </c:title>
    <c:autoTitleDeleted val="0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4883720930232558E-2"/>
          <c:y val="0.27272727272727282"/>
          <c:w val="0.93604651162790697"/>
          <c:h val="0.58102766798418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9900"/>
                </a:gs>
                <a:gs pos="100000">
                  <a:srgbClr val="FFCC99"/>
                </a:gs>
              </a:gsLst>
              <a:path path="rect">
                <a:fillToRect r="100000" b="100000"/>
              </a:path>
            </a:gradFill>
            <a:ln w="1380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063208445098207E-2"/>
                  <c:y val="-4.7734862184451464E-2"/>
                </c:manualLayout>
              </c:layout>
              <c:spPr>
                <a:noFill/>
                <a:ln w="27616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B6-4F09-8620-1CAC7C174600}"/>
                </c:ext>
              </c:extLst>
            </c:dLbl>
            <c:dLbl>
              <c:idx val="1"/>
              <c:layout>
                <c:manualLayout>
                  <c:x val="2.3877087479449652E-2"/>
                  <c:y val="-5.9685590241249899E-2"/>
                </c:manualLayout>
              </c:layout>
              <c:spPr>
                <a:noFill/>
                <a:ln w="27616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B6-4F09-8620-1CAC7C174600}"/>
                </c:ext>
              </c:extLst>
            </c:dLbl>
            <c:dLbl>
              <c:idx val="2"/>
              <c:layout>
                <c:manualLayout>
                  <c:x val="3.4278792074067678E-2"/>
                  <c:y val="-5.6832851205064552E-2"/>
                </c:manualLayout>
              </c:layout>
              <c:spPr>
                <a:noFill/>
                <a:ln w="27616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B6-4F09-8620-1CAC7C174600}"/>
                </c:ext>
              </c:extLst>
            </c:dLbl>
            <c:spPr>
              <a:noFill/>
              <a:ln w="276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#,##0.00</c:formatCode>
                <c:ptCount val="3"/>
                <c:pt idx="0">
                  <c:v>1127.2</c:v>
                </c:pt>
                <c:pt idx="1">
                  <c:v>1295.9000000000001</c:v>
                </c:pt>
                <c:pt idx="2">
                  <c:v>1371.9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B6-4F09-8620-1CAC7C1746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251200"/>
        <c:axId val="23252992"/>
        <c:axId val="0"/>
      </c:bar3DChart>
      <c:catAx>
        <c:axId val="232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25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52992"/>
        <c:scaling>
          <c:orientation val="minMax"/>
        </c:scaling>
        <c:delete val="0"/>
        <c:axPos val="l"/>
        <c:majorGridlines>
          <c:spPr>
            <a:ln w="3452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one"/>
        <c:spPr>
          <a:ln w="3452">
            <a:solidFill>
              <a:schemeClr val="tx1"/>
            </a:solidFill>
            <a:prstDash val="solid"/>
          </a:ln>
        </c:spPr>
        <c:crossAx val="23251200"/>
        <c:crosses val="autoZero"/>
        <c:crossBetween val="between"/>
      </c:valAx>
      <c:spPr>
        <a:noFill/>
        <a:ln w="217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400"/>
              <a:t>Вновь привлеченные специалисты-медики (чел.)</a:t>
            </a:r>
          </a:p>
        </c:rich>
      </c:tx>
      <c:layout>
        <c:manualLayout>
          <c:xMode val="edge"/>
          <c:yMode val="edge"/>
          <c:x val="0.16310679611650486"/>
          <c:y val="1.9662921348314606E-2"/>
        </c:manualLayout>
      </c:layout>
      <c:overlay val="0"/>
      <c:spPr>
        <a:noFill/>
        <a:ln w="25564">
          <a:noFill/>
        </a:ln>
      </c:spPr>
    </c:title>
    <c:autoTitleDeleted val="0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3023255813953501E-2"/>
          <c:y val="0.28853754940711451"/>
          <c:w val="0.87790697674418638"/>
          <c:h val="0.565217391304347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8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1338034769092848E-3"/>
                  <c:y val="0.21430242405167665"/>
                </c:manualLayout>
              </c:layout>
              <c:spPr>
                <a:noFill/>
                <a:ln w="2556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3B-4AAC-AAF1-BC54B7A8401A}"/>
                </c:ext>
              </c:extLst>
            </c:dLbl>
            <c:dLbl>
              <c:idx val="1"/>
              <c:layout>
                <c:manualLayout>
                  <c:x val="-3.6957033914067914E-3"/>
                  <c:y val="0.19927421954935748"/>
                </c:manualLayout>
              </c:layout>
              <c:spPr>
                <a:noFill/>
                <a:ln w="2556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3B-4AAC-AAF1-BC54B7A8401A}"/>
                </c:ext>
              </c:extLst>
            </c:dLbl>
            <c:dLbl>
              <c:idx val="2"/>
              <c:layout>
                <c:manualLayout>
                  <c:x val="7.4264469459173242E-4"/>
                  <c:y val="0.17977217665079304"/>
                </c:manualLayout>
              </c:layout>
              <c:spPr>
                <a:noFill/>
                <a:ln w="2556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3B-4AAC-AAF1-BC54B7A8401A}"/>
                </c:ext>
              </c:extLst>
            </c:dLbl>
            <c:dLbl>
              <c:idx val="3"/>
              <c:layout>
                <c:manualLayout>
                  <c:x val="3.1496062992125997E-3"/>
                  <c:y val="0.12399784123226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3B-4AAC-AAF1-BC54B7A8401A}"/>
                </c:ext>
              </c:extLst>
            </c:dLbl>
            <c:dLbl>
              <c:idx val="4"/>
              <c:layout>
                <c:manualLayout>
                  <c:x val="0"/>
                  <c:y val="6.41368144304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3B-4AAC-AAF1-BC54B7A8401A}"/>
                </c:ext>
              </c:extLst>
            </c:dLbl>
            <c:spPr>
              <a:noFill/>
              <a:ln w="255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3B-4AAC-AAF1-BC54B7A840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310336"/>
        <c:axId val="23311872"/>
        <c:axId val="0"/>
      </c:bar3DChart>
      <c:catAx>
        <c:axId val="2331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31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11872"/>
        <c:scaling>
          <c:orientation val="minMax"/>
        </c:scaling>
        <c:delete val="0"/>
        <c:axPos val="l"/>
        <c:majorGridlines>
          <c:spPr>
            <a:ln w="319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310336"/>
        <c:crosses val="autoZero"/>
        <c:crossBetween val="between"/>
      </c:valAx>
      <c:spPr>
        <a:noFill/>
        <a:ln w="208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87A35A-EC8E-4847-A698-3CF06A42D51C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4005"/>
            <a:ext cx="5445126" cy="4474368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39878-C974-4825-B0BC-1F4DF87A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55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EC7F-C7A4-4D82-9927-27776473941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2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39878-C974-4825-B0BC-1F4DF87A12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3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39878-C974-4825-B0BC-1F4DF87A12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3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39878-C974-4825-B0BC-1F4DF87A12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5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39878-C974-4825-B0BC-1F4DF87A12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3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39878-C974-4825-B0BC-1F4DF87A12A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1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39878-C974-4825-B0BC-1F4DF87A12A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6A4AF-C6FA-440E-949F-63A542424D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2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9838-B16C-47B4-8BDC-4CF614EBDF8C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F38D-7D3A-4E82-A92E-7C57C8AF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8102-9C6C-477D-9036-64B1F527CEA5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977C-DD84-4B75-9E9E-86E115D82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6A0A-D26D-41B1-83C0-FA7EB0F3188F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60A4-61FC-4701-94E7-BDC04145B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326AEBC-64F0-4C3C-A6EF-AB569547E496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D490-5DF7-43E7-83AA-F7FA4C10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2081-467A-4C0F-B8F7-3AEA51FD275F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E5A3-A748-42B2-8F7D-212771EBC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A7EF-0416-4306-BB70-C7A84D724C40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92C5-49E6-4F89-B0DE-78C17205C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7A44-D02C-4946-A975-4964A0F5B2A9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6843-2BB5-495D-BACA-F046355CD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A8E7-4F4C-45C4-9DF1-6CD0E5B25CFE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C2F0-759D-4298-A2A1-DFD0D844C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D33E-2F74-4697-BE77-5C233EAF190B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9212-E29F-4C16-B75F-C47467A31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56D0-D729-4B82-85BF-37713E8F1C52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0565-0653-4050-8F88-9336AD196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6658-9CCA-4B42-A448-0C8833A91E73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0AC0-EBAC-4D80-91D3-FB0A436FC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5499-E018-43C2-A7EE-AA61643ABA16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9248-E356-4FD5-803F-EC47F51F1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1B13-B095-417F-814E-90CEFA219BFC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B1E9-CAAB-430E-AE6F-A0494DA68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BAD5B-ABBF-4034-875B-46320521B66F}" type="datetime1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19E88-1E8F-44A3-950B-DF41E4F45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5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9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10" Type="http://schemas.openxmlformats.org/officeDocument/2006/relationships/image" Target="../media/image3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chart" Target="../charts/chart10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chart" Target="../charts/chart8.xml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46EE4-FFD1-4147-9970-FA624E09A8E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7848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214554"/>
            <a:ext cx="8350285" cy="19288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2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cs typeface="Times New Roman" pitchFamily="18" charset="0"/>
              </a:rPr>
              <a:t>Социально-экономическое развитие муниципального образования 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cs typeface="Times New Roman" pitchFamily="18" charset="0"/>
              </a:rPr>
              <a:t>Кандалакшский район</a:t>
            </a:r>
          </a:p>
          <a:p>
            <a:pPr algn="ctr" fontAlgn="auto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2200" b="1" dirty="0">
                <a:latin typeface="Century Gothic" pitchFamily="34" charset="0"/>
                <a:cs typeface="+mn-cs"/>
              </a:rPr>
              <a:t/>
            </a:r>
            <a:br>
              <a:rPr lang="ru-RU" sz="2200" b="1" dirty="0">
                <a:latin typeface="Century Gothic" pitchFamily="34" charset="0"/>
                <a:cs typeface="+mn-cs"/>
              </a:rPr>
            </a:br>
            <a:r>
              <a:rPr lang="ru-RU" sz="2800" b="1" strike="sngStrike" dirty="0">
                <a:latin typeface="Century Gothic" pitchFamily="34" charset="0"/>
                <a:ea typeface="+mj-ea"/>
                <a:cs typeface="+mj-cs"/>
              </a:rPr>
              <a:t> </a:t>
            </a:r>
            <a:endParaRPr lang="en-US" sz="2800" b="1" strike="sngStrike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388" name="Подзаголовок 2"/>
          <p:cNvSpPr>
            <a:spLocks/>
          </p:cNvSpPr>
          <p:nvPr/>
        </p:nvSpPr>
        <p:spPr bwMode="auto">
          <a:xfrm>
            <a:off x="428625" y="5084763"/>
            <a:ext cx="38385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dirty="0">
                <a:latin typeface="Century Gothic" pitchFamily="34" charset="0"/>
              </a:rPr>
              <a:t>Глава муниципального образования Кандалакшский район</a:t>
            </a:r>
          </a:p>
          <a:p>
            <a:endParaRPr lang="ru-RU" sz="1600" dirty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Павлов </a:t>
            </a:r>
          </a:p>
          <a:p>
            <a:r>
              <a:rPr lang="ru-RU" sz="1600" dirty="0">
                <a:latin typeface="Century Gothic" pitchFamily="34" charset="0"/>
              </a:rPr>
              <a:t>Михаил Сергеевич</a:t>
            </a:r>
          </a:p>
        </p:txBody>
      </p:sp>
      <p:pic>
        <p:nvPicPr>
          <p:cNvPr id="1638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929188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одзаголовок 2"/>
          <p:cNvSpPr>
            <a:spLocks/>
          </p:cNvSpPr>
          <p:nvPr/>
        </p:nvSpPr>
        <p:spPr bwMode="auto">
          <a:xfrm>
            <a:off x="6715125" y="1285875"/>
            <a:ext cx="2428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14 июня 2018 года</a:t>
            </a:r>
            <a:endParaRPr lang="ru-RU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г. Мурманск</a:t>
            </a:r>
          </a:p>
        </p:txBody>
      </p:sp>
      <p:sp>
        <p:nvSpPr>
          <p:cNvPr id="18" name="Номер слайда 1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9" name="Picture 1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730" y="5281055"/>
            <a:ext cx="1977957" cy="131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/>
          <a:lstStyle/>
          <a:p>
            <a:pPr>
              <a:defRPr/>
            </a:pPr>
            <a:fld id="{B12F731E-EEC8-47F3-863C-B8475E4BA8E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51296" name="Picture 29" descr="7651-article-wide-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5377" y="3300946"/>
            <a:ext cx="1286674" cy="9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7" name="Picture 30" descr="57f9293a3230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353" y="2227498"/>
            <a:ext cx="1256724" cy="94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8" name="AutoShape 9"/>
          <p:cNvSpPr>
            <a:spLocks noChangeArrowheads="1"/>
          </p:cNvSpPr>
          <p:nvPr/>
        </p:nvSpPr>
        <p:spPr bwMode="auto">
          <a:xfrm>
            <a:off x="762000" y="152400"/>
            <a:ext cx="7924800" cy="391319"/>
          </a:xfrm>
          <a:prstGeom prst="roundRect">
            <a:avLst>
              <a:gd name="adj" fmla="val 21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Жилищное строительство</a:t>
            </a:r>
          </a:p>
        </p:txBody>
      </p:sp>
      <p:pic>
        <p:nvPicPr>
          <p:cNvPr id="5132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115888"/>
            <a:ext cx="6858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Organization Chart 74"/>
          <p:cNvGrpSpPr>
            <a:grpSpLocks/>
          </p:cNvGrpSpPr>
          <p:nvPr/>
        </p:nvGrpSpPr>
        <p:grpSpPr bwMode="auto">
          <a:xfrm>
            <a:off x="915036" y="970722"/>
            <a:ext cx="7328708" cy="3087463"/>
            <a:chOff x="1571" y="1161"/>
            <a:chExt cx="5178" cy="1372"/>
          </a:xfrm>
        </p:grpSpPr>
        <p:cxnSp>
          <p:nvCxnSpPr>
            <p:cNvPr id="51276" name="_s51276"/>
            <p:cNvCxnSpPr>
              <a:cxnSpLocks noChangeShapeType="1"/>
              <a:stCxn id="23" idx="0"/>
              <a:endCxn id="21" idx="2"/>
            </p:cNvCxnSpPr>
            <p:nvPr/>
          </p:nvCxnSpPr>
          <p:spPr bwMode="auto">
            <a:xfrm rot="16200000" flipV="1">
              <a:off x="5981" y="1904"/>
              <a:ext cx="121" cy="46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7" name="_s51277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rot="5400000" flipH="1" flipV="1">
              <a:off x="5479" y="1867"/>
              <a:ext cx="121" cy="5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9" name="_s51279"/>
            <p:cNvCxnSpPr>
              <a:cxnSpLocks noChangeShapeType="1"/>
              <a:stCxn id="20" idx="0"/>
              <a:endCxn id="16" idx="2"/>
            </p:cNvCxnSpPr>
            <p:nvPr/>
          </p:nvCxnSpPr>
          <p:spPr bwMode="auto">
            <a:xfrm rot="16200000" flipV="1">
              <a:off x="2631" y="1884"/>
              <a:ext cx="128" cy="49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0" name="_s51280"/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rot="5400000" flipH="1" flipV="1">
              <a:off x="2153" y="1907"/>
              <a:ext cx="131" cy="45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3" name="_s51283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flipV="1">
              <a:off x="2446" y="1585"/>
              <a:ext cx="1658" cy="1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_s51285"/>
            <p:cNvSpPr>
              <a:spLocks noChangeArrowheads="1"/>
            </p:cNvSpPr>
            <p:nvPr/>
          </p:nvSpPr>
          <p:spPr bwMode="auto">
            <a:xfrm>
              <a:off x="3036" y="1161"/>
              <a:ext cx="2136" cy="4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Расселение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г.п</a:t>
              </a: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. Кандалакша</a:t>
              </a:r>
            </a:p>
          </p:txBody>
        </p:sp>
        <p:sp>
          <p:nvSpPr>
            <p:cNvPr id="16" name="_s51287"/>
            <p:cNvSpPr>
              <a:spLocks noChangeArrowheads="1"/>
            </p:cNvSpPr>
            <p:nvPr/>
          </p:nvSpPr>
          <p:spPr bwMode="auto">
            <a:xfrm>
              <a:off x="2014" y="1710"/>
              <a:ext cx="864" cy="35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2B1D6"/>
                </a:gs>
                <a:gs pos="100000">
                  <a:srgbClr val="F0C6E7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2016 год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51290"/>
            <p:cNvSpPr>
              <a:spLocks noChangeArrowheads="1"/>
            </p:cNvSpPr>
            <p:nvPr/>
          </p:nvSpPr>
          <p:spPr bwMode="auto">
            <a:xfrm>
              <a:off x="1571" y="2200"/>
              <a:ext cx="839" cy="3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C6E7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336</a:t>
              </a: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человек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_s51291"/>
            <p:cNvSpPr>
              <a:spLocks noChangeArrowheads="1"/>
            </p:cNvSpPr>
            <p:nvPr/>
          </p:nvSpPr>
          <p:spPr bwMode="auto">
            <a:xfrm>
              <a:off x="2516" y="2197"/>
              <a:ext cx="854" cy="3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C6E7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125</a:t>
              </a: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жилых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помещений</a:t>
              </a:r>
            </a:p>
          </p:txBody>
        </p:sp>
        <p:sp>
          <p:nvSpPr>
            <p:cNvPr id="21" name="_s51292"/>
            <p:cNvSpPr>
              <a:spLocks noChangeArrowheads="1"/>
            </p:cNvSpPr>
            <p:nvPr/>
          </p:nvSpPr>
          <p:spPr bwMode="auto">
            <a:xfrm>
              <a:off x="5377" y="1723"/>
              <a:ext cx="863" cy="3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2B1D6"/>
                </a:gs>
                <a:gs pos="100000">
                  <a:srgbClr val="F0C6E7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2017 год</a:t>
              </a:r>
            </a:p>
          </p:txBody>
        </p:sp>
        <p:sp>
          <p:nvSpPr>
            <p:cNvPr id="22" name="_s51293"/>
            <p:cNvSpPr>
              <a:spLocks noChangeArrowheads="1"/>
            </p:cNvSpPr>
            <p:nvPr/>
          </p:nvSpPr>
          <p:spPr bwMode="auto">
            <a:xfrm>
              <a:off x="4845" y="2197"/>
              <a:ext cx="850" cy="3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C6E7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305</a:t>
              </a: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человек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51294"/>
            <p:cNvSpPr>
              <a:spLocks noChangeArrowheads="1"/>
            </p:cNvSpPr>
            <p:nvPr/>
          </p:nvSpPr>
          <p:spPr bwMode="auto">
            <a:xfrm>
              <a:off x="5799" y="2197"/>
              <a:ext cx="950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C6E7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136</a:t>
              </a: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жилых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помещения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1324" name="_s1045"/>
          <p:cNvSpPr>
            <a:spLocks noChangeArrowheads="1"/>
          </p:cNvSpPr>
          <p:nvPr/>
        </p:nvSpPr>
        <p:spPr bwMode="auto">
          <a:xfrm>
            <a:off x="2882485" y="4437112"/>
            <a:ext cx="2375774" cy="648073"/>
          </a:xfrm>
          <a:prstGeom prst="roundRect">
            <a:avLst>
              <a:gd name="adj" fmla="val 19248"/>
            </a:avLst>
          </a:prstGeom>
          <a:gradFill rotWithShape="1">
            <a:gsLst>
              <a:gs pos="0">
                <a:srgbClr val="F0C6E7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200" b="1" dirty="0"/>
          </a:p>
          <a:p>
            <a:pPr algn="ctr"/>
            <a:r>
              <a:rPr lang="ru-RU" sz="1400" b="1" dirty="0" smtClean="0"/>
              <a:t>Покупка квартир на </a:t>
            </a:r>
          </a:p>
          <a:p>
            <a:pPr algn="ctr"/>
            <a:r>
              <a:rPr lang="ru-RU" sz="1400" b="1" dirty="0" smtClean="0"/>
              <a:t>вторичном рынке </a:t>
            </a:r>
          </a:p>
          <a:p>
            <a:pPr algn="ctr"/>
            <a:r>
              <a:rPr lang="ru-RU" sz="1400" b="1" dirty="0" smtClean="0"/>
              <a:t>недвижимости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51325" name="_s1045"/>
          <p:cNvSpPr>
            <a:spLocks noChangeArrowheads="1"/>
          </p:cNvSpPr>
          <p:nvPr/>
        </p:nvSpPr>
        <p:spPr bwMode="auto">
          <a:xfrm>
            <a:off x="2915816" y="5661248"/>
            <a:ext cx="2373650" cy="5040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C6E7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200" b="1" dirty="0"/>
          </a:p>
          <a:p>
            <a:pPr algn="ctr"/>
            <a:r>
              <a:rPr lang="ru-RU" sz="1400" b="1" dirty="0"/>
              <a:t>у</a:t>
            </a:r>
            <a:r>
              <a:rPr lang="ru-RU" sz="1400" b="1" dirty="0" smtClean="0"/>
              <a:t>л</a:t>
            </a:r>
            <a:r>
              <a:rPr lang="ru-RU" sz="1400" b="1" dirty="0"/>
              <a:t>. </a:t>
            </a:r>
            <a:r>
              <a:rPr lang="ru-RU" sz="1400" b="1" dirty="0" smtClean="0"/>
              <a:t>Пронина, 30</a:t>
            </a:r>
            <a:endParaRPr lang="ru-RU" sz="1400" b="1" dirty="0"/>
          </a:p>
          <a:p>
            <a:pPr algn="ctr"/>
            <a:r>
              <a:rPr lang="ru-RU" sz="1400" b="1" dirty="0" smtClean="0"/>
              <a:t>51 </a:t>
            </a:r>
            <a:r>
              <a:rPr lang="ru-RU" sz="1400" b="1" dirty="0"/>
              <a:t>кв.</a:t>
            </a:r>
          </a:p>
          <a:p>
            <a:pPr algn="ctr"/>
            <a:endParaRPr lang="ru-RU" sz="1200" b="1" dirty="0"/>
          </a:p>
        </p:txBody>
      </p:sp>
      <p:sp>
        <p:nvSpPr>
          <p:cNvPr id="51326" name="AutoShape 98"/>
          <p:cNvSpPr>
            <a:spLocks noChangeArrowheads="1"/>
          </p:cNvSpPr>
          <p:nvPr/>
        </p:nvSpPr>
        <p:spPr bwMode="auto">
          <a:xfrm>
            <a:off x="577918" y="4645262"/>
            <a:ext cx="2225569" cy="1271586"/>
          </a:xfrm>
          <a:prstGeom prst="notchedRightArrow">
            <a:avLst>
              <a:gd name="adj1" fmla="val 50000"/>
              <a:gd name="adj2" fmla="val 5281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dirty="0" smtClean="0"/>
              <a:t>24 </a:t>
            </a:r>
            <a:r>
              <a:rPr lang="ru-RU" sz="1500" dirty="0"/>
              <a:t>аварийных</a:t>
            </a:r>
          </a:p>
          <a:p>
            <a:pPr algn="ctr"/>
            <a:r>
              <a:rPr lang="ru-RU" sz="1500" dirty="0" smtClean="0"/>
              <a:t>дома</a:t>
            </a:r>
            <a:endParaRPr lang="ru-RU" sz="1500" dirty="0"/>
          </a:p>
        </p:txBody>
      </p:sp>
      <p:pic>
        <p:nvPicPr>
          <p:cNvPr id="51327" name="Picture 9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781" y="4277037"/>
            <a:ext cx="2194025" cy="14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28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1330" name="Picture 4" descr="D:\My docs\Site\12.b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1" name="Picture 4" descr="D:\My docs\Site\12.b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2" name="Picture 4" descr="D:\My docs\Site\12.bmp"/>
            <p:cNvPicPr>
              <a:picLocks noChangeAspect="1" noChangeArrowheads="1"/>
            </p:cNvPicPr>
            <p:nvPr/>
          </p:nvPicPr>
          <p:blipFill>
            <a:blip r:embed="rId7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4" name="Рисунок 512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4579999" y="1907316"/>
            <a:ext cx="2514455" cy="336988"/>
          </a:xfrm>
          <a:prstGeom prst="rect">
            <a:avLst/>
          </a:prstGeom>
        </p:spPr>
      </p:pic>
      <p:pic>
        <p:nvPicPr>
          <p:cNvPr id="51238" name="Рисунок 512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816" y="6237312"/>
            <a:ext cx="2389839" cy="512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5817" y="5085184"/>
            <a:ext cx="2376264" cy="5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84" name="Picture 166" descr="bigstock__d_red_exclamation_mark_on_whi_1898415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42616"/>
            <a:ext cx="569613" cy="8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439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4488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489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490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440" name="AutoShape 9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7924800" cy="3048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eaLnBrk="1" hangingPunct="1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Торговое обслуживание</a:t>
            </a:r>
          </a:p>
        </p:txBody>
      </p:sp>
      <p:grpSp>
        <p:nvGrpSpPr>
          <p:cNvPr id="2" name="Organization Chart 85"/>
          <p:cNvGrpSpPr>
            <a:grpSpLocks/>
          </p:cNvGrpSpPr>
          <p:nvPr/>
        </p:nvGrpSpPr>
        <p:grpSpPr bwMode="auto">
          <a:xfrm>
            <a:off x="762000" y="1698412"/>
            <a:ext cx="5394090" cy="4538900"/>
            <a:chOff x="1134" y="1270"/>
            <a:chExt cx="5096" cy="2456"/>
          </a:xfrm>
        </p:grpSpPr>
        <p:cxnSp>
          <p:nvCxnSpPr>
            <p:cNvPr id="54437" name="_s54437"/>
            <p:cNvCxnSpPr>
              <a:cxnSpLocks noChangeShapeType="1"/>
              <a:stCxn id="15" idx="0"/>
              <a:endCxn id="5" idx="2"/>
            </p:cNvCxnSpPr>
            <p:nvPr/>
          </p:nvCxnSpPr>
          <p:spPr bwMode="auto">
            <a:xfrm rot="16200000" flipV="1">
              <a:off x="4019" y="1748"/>
              <a:ext cx="151" cy="62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428" name="_s54428"/>
            <p:cNvCxnSpPr>
              <a:cxnSpLocks noChangeShapeType="1"/>
              <a:stCxn id="14" idx="1"/>
            </p:cNvCxnSpPr>
            <p:nvPr/>
          </p:nvCxnSpPr>
          <p:spPr bwMode="auto">
            <a:xfrm rot="10800000">
              <a:off x="4596" y="3258"/>
              <a:ext cx="102" cy="32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426" name="_s54426"/>
            <p:cNvCxnSpPr>
              <a:cxnSpLocks noChangeShapeType="1"/>
              <a:stCxn id="13" idx="1"/>
              <a:endCxn id="12" idx="2"/>
            </p:cNvCxnSpPr>
            <p:nvPr/>
          </p:nvCxnSpPr>
          <p:spPr bwMode="auto">
            <a:xfrm rot="10800000">
              <a:off x="4011" y="2852"/>
              <a:ext cx="150" cy="26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424" name="_s54424"/>
            <p:cNvCxnSpPr>
              <a:cxnSpLocks noChangeShapeType="1"/>
              <a:stCxn id="12" idx="1"/>
              <a:endCxn id="10" idx="2"/>
            </p:cNvCxnSpPr>
            <p:nvPr/>
          </p:nvCxnSpPr>
          <p:spPr bwMode="auto">
            <a:xfrm rot="10800000">
              <a:off x="3122" y="2419"/>
              <a:ext cx="314" cy="2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420" name="_s54420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5400000" flipH="1" flipV="1">
              <a:off x="3377" y="1728"/>
              <a:ext cx="151" cy="66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416" name="_s54416"/>
            <p:cNvCxnSpPr>
              <a:cxnSpLocks noChangeShapeType="1"/>
              <a:stCxn id="11" idx="1"/>
              <a:endCxn id="6" idx="2"/>
            </p:cNvCxnSpPr>
            <p:nvPr/>
          </p:nvCxnSpPr>
          <p:spPr bwMode="auto">
            <a:xfrm rot="10800000">
              <a:off x="5087" y="2000"/>
              <a:ext cx="96" cy="27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98" name="_s54398"/>
            <p:cNvCxnSpPr>
              <a:cxnSpLocks noChangeShapeType="1"/>
              <a:stCxn id="9" idx="3"/>
            </p:cNvCxnSpPr>
            <p:nvPr/>
          </p:nvCxnSpPr>
          <p:spPr bwMode="auto">
            <a:xfrm flipV="1">
              <a:off x="1997" y="2852"/>
              <a:ext cx="112" cy="40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92" name="_s54392"/>
            <p:cNvCxnSpPr>
              <a:cxnSpLocks noChangeShapeType="1"/>
              <a:stCxn id="8" idx="3"/>
              <a:endCxn id="4" idx="2"/>
            </p:cNvCxnSpPr>
            <p:nvPr/>
          </p:nvCxnSpPr>
          <p:spPr bwMode="auto">
            <a:xfrm flipV="1">
              <a:off x="2326" y="1989"/>
              <a:ext cx="72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86" name="_s54386"/>
            <p:cNvCxnSpPr>
              <a:cxnSpLocks noChangeShapeType="1"/>
              <a:stCxn id="7" idx="3"/>
              <a:endCxn id="4" idx="2"/>
            </p:cNvCxnSpPr>
            <p:nvPr/>
          </p:nvCxnSpPr>
          <p:spPr bwMode="auto">
            <a:xfrm flipV="1">
              <a:off x="2266" y="1989"/>
              <a:ext cx="132" cy="70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64" name="_s54364"/>
            <p:cNvCxnSpPr>
              <a:cxnSpLocks noChangeShapeType="1"/>
            </p:cNvCxnSpPr>
            <p:nvPr/>
          </p:nvCxnSpPr>
          <p:spPr bwMode="auto">
            <a:xfrm rot="16200000" flipV="1">
              <a:off x="4389" y="938"/>
              <a:ext cx="172" cy="138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63" name="_s5436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V="1">
              <a:off x="3784" y="1558"/>
              <a:ext cx="0" cy="1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62" name="_s54362"/>
            <p:cNvCxnSpPr>
              <a:cxnSpLocks noChangeShapeType="1"/>
            </p:cNvCxnSpPr>
            <p:nvPr/>
          </p:nvCxnSpPr>
          <p:spPr bwMode="auto">
            <a:xfrm rot="5400000" flipH="1" flipV="1">
              <a:off x="3020" y="934"/>
              <a:ext cx="143" cy="138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4358"/>
            <p:cNvSpPr>
              <a:spLocks noChangeArrowheads="1"/>
            </p:cNvSpPr>
            <p:nvPr/>
          </p:nvSpPr>
          <p:spPr bwMode="auto">
            <a:xfrm>
              <a:off x="2981" y="1270"/>
              <a:ext cx="1605" cy="28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Нет торговых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объектов</a:t>
              </a:r>
            </a:p>
          </p:txBody>
        </p:sp>
        <p:sp>
          <p:nvSpPr>
            <p:cNvPr id="4" name="_s54359"/>
            <p:cNvSpPr>
              <a:spLocks noChangeArrowheads="1"/>
            </p:cNvSpPr>
            <p:nvPr/>
          </p:nvSpPr>
          <p:spPr bwMode="auto">
            <a:xfrm>
              <a:off x="1859" y="1701"/>
              <a:ext cx="1079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г.п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Кандалакша</a:t>
              </a:r>
            </a:p>
          </p:txBody>
        </p:sp>
        <p:sp>
          <p:nvSpPr>
            <p:cNvPr id="5" name="_s54360"/>
            <p:cNvSpPr>
              <a:spLocks noChangeArrowheads="1"/>
            </p:cNvSpPr>
            <p:nvPr/>
          </p:nvSpPr>
          <p:spPr bwMode="auto">
            <a:xfrm>
              <a:off x="3108" y="1695"/>
              <a:ext cx="1351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г.п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Зеленоборский</a:t>
              </a:r>
            </a:p>
          </p:txBody>
        </p:sp>
        <p:sp>
          <p:nvSpPr>
            <p:cNvPr id="6" name="_s54361"/>
            <p:cNvSpPr>
              <a:spLocks noChangeArrowheads="1"/>
            </p:cNvSpPr>
            <p:nvPr/>
          </p:nvSpPr>
          <p:spPr bwMode="auto">
            <a:xfrm>
              <a:off x="4600" y="1712"/>
              <a:ext cx="974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с.п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Зареченск</a:t>
              </a:r>
            </a:p>
          </p:txBody>
        </p:sp>
        <p:sp>
          <p:nvSpPr>
            <p:cNvPr id="7" name="_s54385"/>
            <p:cNvSpPr>
              <a:spLocks noChangeArrowheads="1"/>
            </p:cNvSpPr>
            <p:nvPr/>
          </p:nvSpPr>
          <p:spPr bwMode="auto">
            <a:xfrm>
              <a:off x="1150" y="2554"/>
              <a:ext cx="111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Пинозеро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79 чел.</a:t>
              </a:r>
            </a:p>
          </p:txBody>
        </p:sp>
        <p:sp>
          <p:nvSpPr>
            <p:cNvPr id="8" name="_s54391"/>
            <p:cNvSpPr>
              <a:spLocks noChangeArrowheads="1"/>
            </p:cNvSpPr>
            <p:nvPr/>
          </p:nvSpPr>
          <p:spPr bwMode="auto">
            <a:xfrm>
              <a:off x="1463" y="2134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Ручьи –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9 чел</a:t>
              </a: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9" name="_s54397"/>
            <p:cNvSpPr>
              <a:spLocks noChangeArrowheads="1"/>
            </p:cNvSpPr>
            <p:nvPr/>
          </p:nvSpPr>
          <p:spPr bwMode="auto">
            <a:xfrm>
              <a:off x="1134" y="3112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Колвица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9 чел.</a:t>
              </a:r>
            </a:p>
          </p:txBody>
        </p:sp>
        <p:sp>
          <p:nvSpPr>
            <p:cNvPr id="10" name="_s54413"/>
            <p:cNvSpPr>
              <a:spLocks noChangeArrowheads="1"/>
            </p:cNvSpPr>
            <p:nvPr/>
          </p:nvSpPr>
          <p:spPr bwMode="auto">
            <a:xfrm>
              <a:off x="2519" y="2134"/>
              <a:ext cx="1205" cy="2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Княжая Губа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65 чел.</a:t>
              </a:r>
            </a:p>
          </p:txBody>
        </p:sp>
        <p:sp>
          <p:nvSpPr>
            <p:cNvPr id="11" name="_s54415"/>
            <p:cNvSpPr>
              <a:spLocks noChangeArrowheads="1"/>
            </p:cNvSpPr>
            <p:nvPr/>
          </p:nvSpPr>
          <p:spPr bwMode="auto">
            <a:xfrm>
              <a:off x="5183" y="2131"/>
              <a:ext cx="1047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Нямозеро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10 чел.</a:t>
              </a:r>
            </a:p>
          </p:txBody>
        </p:sp>
        <p:sp>
          <p:nvSpPr>
            <p:cNvPr id="12" name="_s54423"/>
            <p:cNvSpPr>
              <a:spLocks noChangeArrowheads="1"/>
            </p:cNvSpPr>
            <p:nvPr/>
          </p:nvSpPr>
          <p:spPr bwMode="auto">
            <a:xfrm>
              <a:off x="3436" y="2565"/>
              <a:ext cx="1150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Пояконда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60 чел.</a:t>
              </a:r>
            </a:p>
          </p:txBody>
        </p:sp>
        <p:sp>
          <p:nvSpPr>
            <p:cNvPr id="13" name="_s54425"/>
            <p:cNvSpPr>
              <a:spLocks noChangeArrowheads="1"/>
            </p:cNvSpPr>
            <p:nvPr/>
          </p:nvSpPr>
          <p:spPr bwMode="auto">
            <a:xfrm>
              <a:off x="4161" y="2971"/>
              <a:ext cx="1091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Ст. Ковда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36 чел.</a:t>
              </a:r>
            </a:p>
          </p:txBody>
        </p:sp>
        <p:sp>
          <p:nvSpPr>
            <p:cNvPr id="14" name="_s54427"/>
            <p:cNvSpPr>
              <a:spLocks noChangeArrowheads="1"/>
            </p:cNvSpPr>
            <p:nvPr/>
          </p:nvSpPr>
          <p:spPr bwMode="auto">
            <a:xfrm>
              <a:off x="4698" y="3439"/>
              <a:ext cx="11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Жемчужная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2 чел.</a:t>
              </a:r>
            </a:p>
          </p:txBody>
        </p:sp>
        <p:sp>
          <p:nvSpPr>
            <p:cNvPr id="15" name="_s54436"/>
            <p:cNvSpPr>
              <a:spLocks noChangeArrowheads="1"/>
            </p:cNvSpPr>
            <p:nvPr/>
          </p:nvSpPr>
          <p:spPr bwMode="auto">
            <a:xfrm>
              <a:off x="3867" y="2134"/>
              <a:ext cx="1076" cy="3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с. Ковда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20 чел</a:t>
              </a: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54485" name="Picture 1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0548" y="3886547"/>
            <a:ext cx="3075712" cy="248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87" name="AutoShape 219"/>
          <p:cNvSpPr>
            <a:spLocks noChangeArrowheads="1"/>
          </p:cNvSpPr>
          <p:nvPr/>
        </p:nvSpPr>
        <p:spPr bwMode="auto">
          <a:xfrm>
            <a:off x="1411759" y="4487422"/>
            <a:ext cx="2664916" cy="1881582"/>
          </a:xfrm>
          <a:prstGeom prst="triangle">
            <a:avLst>
              <a:gd name="adj" fmla="val 46415"/>
            </a:avLst>
          </a:prstGeom>
          <a:gradFill rotWithShape="1">
            <a:gsLst>
              <a:gs pos="0">
                <a:schemeClr val="bg1"/>
              </a:gs>
              <a:gs pos="100000">
                <a:srgbClr val="E9ADD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/>
              <a:t>Риск </a:t>
            </a:r>
            <a:r>
              <a:rPr lang="ru-RU" sz="1400" dirty="0" smtClean="0"/>
              <a:t>закрытия</a:t>
            </a:r>
            <a:endParaRPr lang="ru-RU" sz="1400" dirty="0"/>
          </a:p>
          <a:p>
            <a:pPr algn="ctr"/>
            <a:r>
              <a:rPr lang="ru-RU" sz="1400" dirty="0"/>
              <a:t> торговых объектов:</a:t>
            </a:r>
          </a:p>
          <a:p>
            <a:pPr lvl="0" algn="ctr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н.п</a:t>
            </a:r>
            <a:r>
              <a:rPr lang="ru-RU" sz="1400" dirty="0"/>
              <a:t>. Нивский </a:t>
            </a:r>
            <a:r>
              <a:rPr lang="ru-RU" sz="1400" dirty="0" smtClean="0"/>
              <a:t>– </a:t>
            </a:r>
            <a:r>
              <a:rPr lang="ru-RU" sz="1400" dirty="0" smtClean="0">
                <a:solidFill>
                  <a:prstClr val="black"/>
                </a:solidFill>
              </a:rPr>
              <a:t>800 </a:t>
            </a:r>
            <a:r>
              <a:rPr lang="ru-RU" sz="1400" dirty="0">
                <a:solidFill>
                  <a:prstClr val="black"/>
                </a:solidFill>
              </a:rPr>
              <a:t>чел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r>
              <a:rPr lang="ru-RU" sz="1400" dirty="0" smtClean="0"/>
              <a:t> </a:t>
            </a:r>
            <a:endParaRPr lang="ru-RU" sz="1400" dirty="0"/>
          </a:p>
          <a:p>
            <a:pPr algn="ctr"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н.п</a:t>
            </a:r>
            <a:r>
              <a:rPr lang="ru-RU" sz="1400" dirty="0"/>
              <a:t>. </a:t>
            </a:r>
            <a:r>
              <a:rPr lang="ru-RU" sz="1400" dirty="0" err="1"/>
              <a:t>Лувеньга</a:t>
            </a:r>
            <a:r>
              <a:rPr lang="ru-RU" sz="1400" dirty="0"/>
              <a:t> </a:t>
            </a:r>
            <a:r>
              <a:rPr lang="ru-RU" sz="1400" dirty="0" smtClean="0"/>
              <a:t>– 590 чел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4441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62000" y="905205"/>
            <a:ext cx="712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Норма минимальной обеспеченности – </a:t>
            </a:r>
            <a:r>
              <a:rPr lang="ru-RU" b="1" dirty="0" smtClean="0">
                <a:solidFill>
                  <a:prstClr val="black"/>
                </a:solidFill>
              </a:rPr>
              <a:t>432 </a:t>
            </a:r>
            <a:r>
              <a:rPr lang="ru-RU" b="1" dirty="0">
                <a:solidFill>
                  <a:prstClr val="black"/>
                </a:solidFill>
              </a:rPr>
              <a:t>кв. м/1000 чел.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Факт обеспеченности – 977,4 кв. м/1000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5307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8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9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299" name="AutoShape 9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39628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eaLnBrk="1" hangingPunct="1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обеспечение</a:t>
            </a:r>
          </a:p>
        </p:txBody>
      </p:sp>
      <p:pic>
        <p:nvPicPr>
          <p:cNvPr id="5530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573463"/>
            <a:ext cx="62896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5" descr="?l=map&amp;size=600,250&amp;pt=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765175"/>
            <a:ext cx="6264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25654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AutoShape 27"/>
          <p:cNvSpPr>
            <a:spLocks noChangeArrowheads="1"/>
          </p:cNvSpPr>
          <p:nvPr/>
        </p:nvSpPr>
        <p:spPr bwMode="auto">
          <a:xfrm>
            <a:off x="2124075" y="2924175"/>
            <a:ext cx="2736850" cy="792163"/>
          </a:xfrm>
          <a:prstGeom prst="homePlate">
            <a:avLst>
              <a:gd name="adj" fmla="val 863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&gt;</a:t>
            </a:r>
            <a:r>
              <a:rPr lang="ru-RU"/>
              <a:t> 60 лет</a:t>
            </a:r>
            <a:endParaRPr lang="en-US"/>
          </a:p>
        </p:txBody>
      </p:sp>
      <p:sp>
        <p:nvSpPr>
          <p:cNvPr id="55305" name="AutoShape 28"/>
          <p:cNvSpPr>
            <a:spLocks noChangeArrowheads="1"/>
          </p:cNvSpPr>
          <p:nvPr/>
        </p:nvSpPr>
        <p:spPr bwMode="auto">
          <a:xfrm>
            <a:off x="6084168" y="1556743"/>
            <a:ext cx="3002486" cy="648295"/>
          </a:xfrm>
          <a:prstGeom prst="wedgeEllipseCallout">
            <a:avLst>
              <a:gd name="adj1" fmla="val -18042"/>
              <a:gd name="adj2" fmla="val 12767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/>
              <a:t>ПСД – 20 </a:t>
            </a:r>
            <a:r>
              <a:rPr lang="ru-RU" sz="1600" b="1" dirty="0" smtClean="0"/>
              <a:t>млн. руб</a:t>
            </a:r>
            <a:r>
              <a:rPr lang="ru-RU" sz="1600" b="1" dirty="0"/>
              <a:t>.</a:t>
            </a:r>
          </a:p>
          <a:p>
            <a:endParaRPr lang="ru-RU" sz="1600" b="1" dirty="0"/>
          </a:p>
          <a:p>
            <a:pPr algn="ctr"/>
            <a:endParaRPr lang="ru-RU" sz="1200" dirty="0"/>
          </a:p>
        </p:txBody>
      </p:sp>
      <p:sp>
        <p:nvSpPr>
          <p:cNvPr id="55306" name="AutoShape 29"/>
          <p:cNvSpPr>
            <a:spLocks noChangeArrowheads="1"/>
          </p:cNvSpPr>
          <p:nvPr/>
        </p:nvSpPr>
        <p:spPr bwMode="auto">
          <a:xfrm>
            <a:off x="5652120" y="4941887"/>
            <a:ext cx="3375299" cy="792163"/>
          </a:xfrm>
          <a:prstGeom prst="wedgeEllipseCallout">
            <a:avLst>
              <a:gd name="adj1" fmla="val -15509"/>
              <a:gd name="adj2" fmla="val -8774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/>
              <a:t>Строительство – </a:t>
            </a:r>
            <a:endParaRPr lang="ru-RU" sz="1600" b="1" dirty="0" smtClean="0"/>
          </a:p>
          <a:p>
            <a:r>
              <a:rPr lang="ru-RU" sz="1600" b="1" dirty="0" smtClean="0"/>
              <a:t>350 </a:t>
            </a:r>
            <a:r>
              <a:rPr lang="ru-RU" sz="1600" b="1" dirty="0"/>
              <a:t>млн. руб.</a:t>
            </a:r>
          </a:p>
          <a:p>
            <a:endParaRPr lang="ru-RU" sz="1600" b="1" dirty="0"/>
          </a:p>
          <a:p>
            <a:pPr algn="ctr"/>
            <a:endParaRPr lang="ru-RU" sz="1200" dirty="0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6332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3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4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3" name="Picture 12" descr="rekultivaci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196975"/>
            <a:ext cx="343852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AutoShape 9"/>
          <p:cNvSpPr>
            <a:spLocks noChangeArrowheads="1"/>
          </p:cNvSpPr>
          <p:nvPr/>
        </p:nvSpPr>
        <p:spPr bwMode="auto">
          <a:xfrm>
            <a:off x="762000" y="152400"/>
            <a:ext cx="7924800" cy="468288"/>
          </a:xfrm>
          <a:prstGeom prst="roundRect">
            <a:avLst>
              <a:gd name="adj" fmla="val 21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окружающей среды</a:t>
            </a:r>
          </a:p>
        </p:txBody>
      </p:sp>
      <p:sp>
        <p:nvSpPr>
          <p:cNvPr id="56326" name="AutoShape 16"/>
          <p:cNvSpPr>
            <a:spLocks noChangeArrowheads="1"/>
          </p:cNvSpPr>
          <p:nvPr/>
        </p:nvSpPr>
        <p:spPr bwMode="auto">
          <a:xfrm>
            <a:off x="468313" y="1628775"/>
            <a:ext cx="3095625" cy="936625"/>
          </a:xfrm>
          <a:prstGeom prst="flowChartMagneticDisk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3 объекта</a:t>
            </a:r>
            <a:r>
              <a:rPr lang="ru-RU" sz="1600" dirty="0"/>
              <a:t> </a:t>
            </a:r>
          </a:p>
          <a:p>
            <a:pPr algn="ctr"/>
            <a:r>
              <a:rPr lang="ru-RU" sz="1400" dirty="0"/>
              <a:t>накопленного экологического ущерба</a:t>
            </a:r>
          </a:p>
        </p:txBody>
      </p:sp>
      <p:sp>
        <p:nvSpPr>
          <p:cNvPr id="56327" name="AutoShape 17"/>
          <p:cNvSpPr>
            <a:spLocks noChangeArrowheads="1"/>
          </p:cNvSpPr>
          <p:nvPr/>
        </p:nvSpPr>
        <p:spPr bwMode="auto">
          <a:xfrm>
            <a:off x="3563938" y="1916113"/>
            <a:ext cx="1512887" cy="433387"/>
          </a:xfrm>
          <a:prstGeom prst="rightArrow">
            <a:avLst>
              <a:gd name="adj1" fmla="val 50000"/>
              <a:gd name="adj2" fmla="val 87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18"/>
          <p:cNvSpPr>
            <a:spLocks noChangeArrowheads="1"/>
          </p:cNvSpPr>
          <p:nvPr/>
        </p:nvSpPr>
        <p:spPr bwMode="auto">
          <a:xfrm rot="10800000">
            <a:off x="3779838" y="3500438"/>
            <a:ext cx="1800225" cy="4333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203974 h 21600"/>
              <a:gd name="T4" fmla="*/ 1873967539 w 21600"/>
              <a:gd name="T5" fmla="*/ 174469745 h 21600"/>
              <a:gd name="T6" fmla="*/ 2147483647 w 21600"/>
              <a:gd name="T7" fmla="*/ 4910178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19"/>
          <p:cNvSpPr>
            <a:spLocks noChangeArrowheads="1"/>
          </p:cNvSpPr>
          <p:nvPr/>
        </p:nvSpPr>
        <p:spPr bwMode="auto">
          <a:xfrm>
            <a:off x="611188" y="3357563"/>
            <a:ext cx="3095625" cy="936625"/>
          </a:xfrm>
          <a:prstGeom prst="flowChartMagneticDisk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решение суда </a:t>
            </a:r>
          </a:p>
          <a:p>
            <a:pPr algn="ctr"/>
            <a:r>
              <a:rPr lang="ru-RU" sz="1600" b="1" dirty="0" smtClean="0"/>
              <a:t>о </a:t>
            </a:r>
            <a:r>
              <a:rPr lang="ru-RU" sz="1600" b="1" dirty="0"/>
              <a:t>ликвидации </a:t>
            </a:r>
          </a:p>
        </p:txBody>
      </p:sp>
      <p:sp>
        <p:nvSpPr>
          <p:cNvPr id="56330" name="AutoShape 20"/>
          <p:cNvSpPr>
            <a:spLocks noChangeArrowheads="1"/>
          </p:cNvSpPr>
          <p:nvPr/>
        </p:nvSpPr>
        <p:spPr bwMode="auto">
          <a:xfrm>
            <a:off x="5580063" y="4149725"/>
            <a:ext cx="2951162" cy="1584325"/>
          </a:xfrm>
          <a:prstGeom prst="wedgeEllipseCallout">
            <a:avLst>
              <a:gd name="adj1" fmla="val -120199"/>
              <a:gd name="adj2" fmla="val -4689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dirty="0" smtClean="0"/>
              <a:t>разработка </a:t>
            </a:r>
            <a:r>
              <a:rPr lang="ru-RU" sz="1600" dirty="0"/>
              <a:t>ПСД на рекультивацию </a:t>
            </a:r>
            <a:r>
              <a:rPr lang="ru-RU" sz="1600" dirty="0" smtClean="0"/>
              <a:t>объектов в </a:t>
            </a:r>
            <a:r>
              <a:rPr lang="ru-RU" sz="1600" dirty="0" err="1" smtClean="0"/>
              <a:t>г.п</a:t>
            </a:r>
            <a:r>
              <a:rPr lang="ru-RU" sz="1600" dirty="0" smtClean="0"/>
              <a:t>. Зеленоборский; </a:t>
            </a:r>
            <a:r>
              <a:rPr lang="ru-RU" sz="1600" dirty="0" err="1" smtClean="0"/>
              <a:t>с.п</a:t>
            </a:r>
            <a:r>
              <a:rPr lang="ru-RU" sz="1600" dirty="0" smtClean="0"/>
              <a:t>. Зареченск</a:t>
            </a:r>
            <a:endParaRPr lang="ru-RU" sz="1600" dirty="0"/>
          </a:p>
        </p:txBody>
      </p:sp>
      <p:sp>
        <p:nvSpPr>
          <p:cNvPr id="56331" name="AutoShape 21"/>
          <p:cNvSpPr>
            <a:spLocks noChangeArrowheads="1"/>
          </p:cNvSpPr>
          <p:nvPr/>
        </p:nvSpPr>
        <p:spPr bwMode="auto">
          <a:xfrm>
            <a:off x="2087563" y="5589588"/>
            <a:ext cx="3203575" cy="719137"/>
          </a:xfrm>
          <a:prstGeom prst="wedgeEllipseCallout">
            <a:avLst>
              <a:gd name="adj1" fmla="val 69958"/>
              <a:gd name="adj2" fmla="val -69426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u="sng" dirty="0" smtClean="0"/>
              <a:t>7,281 </a:t>
            </a:r>
            <a:r>
              <a:rPr lang="ru-RU" b="1" u="sng" dirty="0"/>
              <a:t>млн. рублей</a:t>
            </a:r>
            <a:endParaRPr lang="ru-RU" dirty="0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Прямоугольник 8"/>
          <p:cNvSpPr>
            <a:spLocks noChangeArrowheads="1"/>
          </p:cNvSpPr>
          <p:nvPr/>
        </p:nvSpPr>
        <p:spPr bwMode="auto">
          <a:xfrm>
            <a:off x="609600" y="152400"/>
            <a:ext cx="7772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</a:t>
            </a:r>
          </a:p>
        </p:txBody>
      </p:sp>
      <p:grpSp>
        <p:nvGrpSpPr>
          <p:cNvPr id="33802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33817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8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9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Object 2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759430005"/>
              </p:ext>
            </p:extLst>
          </p:nvPr>
        </p:nvGraphicFramePr>
        <p:xfrm>
          <a:off x="230188" y="939800"/>
          <a:ext cx="3786187" cy="23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80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611188" y="3500438"/>
            <a:ext cx="2951162" cy="647700"/>
          </a:xfrm>
          <a:prstGeom prst="wedgeEllipseCallout">
            <a:avLst>
              <a:gd name="adj1" fmla="val 671"/>
              <a:gd name="adj2" fmla="val -91912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/>
              <a:t>На </a:t>
            </a:r>
            <a:r>
              <a:rPr lang="ru-RU" sz="1600" b="1" dirty="0" smtClean="0"/>
              <a:t>17 </a:t>
            </a:r>
            <a:r>
              <a:rPr lang="ru-RU" sz="1600" b="1" dirty="0"/>
              <a:t>услуг </a:t>
            </a:r>
            <a:r>
              <a:rPr lang="en-US" sz="1600" b="1" dirty="0" smtClean="0"/>
              <a:t>&gt;</a:t>
            </a:r>
            <a:r>
              <a:rPr lang="ru-RU" sz="1600" b="1" dirty="0" smtClean="0"/>
              <a:t>, </a:t>
            </a:r>
            <a:r>
              <a:rPr lang="ru-RU" sz="1600" b="1" dirty="0"/>
              <a:t>чем в </a:t>
            </a:r>
            <a:r>
              <a:rPr lang="ru-RU" sz="1600" b="1" dirty="0" smtClean="0"/>
              <a:t>2016 </a:t>
            </a:r>
            <a:r>
              <a:rPr lang="ru-RU" sz="1600" b="1" dirty="0"/>
              <a:t>г.</a:t>
            </a:r>
            <a:endParaRPr lang="en-US" sz="1600" dirty="0"/>
          </a:p>
        </p:txBody>
      </p:sp>
      <p:pic>
        <p:nvPicPr>
          <p:cNvPr id="33806" name="Picture 14" descr="e33ae0b681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5034" y="964760"/>
            <a:ext cx="1905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3995936" y="2565400"/>
            <a:ext cx="1871464" cy="647700"/>
          </a:xfrm>
          <a:prstGeom prst="flowChartMagneticTape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u="sng" dirty="0"/>
              <a:t>2016 г.:</a:t>
            </a:r>
          </a:p>
          <a:p>
            <a:pPr algn="ctr"/>
            <a:r>
              <a:rPr lang="ru-RU" sz="1600" dirty="0"/>
              <a:t>6 611,0 тыс</a:t>
            </a:r>
            <a:r>
              <a:rPr lang="ru-RU" sz="1600" dirty="0" smtClean="0"/>
              <a:t>. руб</a:t>
            </a:r>
            <a:r>
              <a:rPr lang="ru-RU" sz="1600" dirty="0"/>
              <a:t>.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 rot="10800000">
            <a:off x="7092948" y="2636838"/>
            <a:ext cx="1993705" cy="647700"/>
          </a:xfrm>
          <a:prstGeom prst="flowChartMagneticTape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1600" u="sng" dirty="0"/>
              <a:t>2017 г. (</a:t>
            </a:r>
            <a:r>
              <a:rPr lang="en-US" sz="1600" u="sng" dirty="0"/>
              <a:t>I</a:t>
            </a:r>
            <a:r>
              <a:rPr lang="ru-RU" sz="1600" u="sng" dirty="0"/>
              <a:t> кв.):</a:t>
            </a:r>
          </a:p>
          <a:p>
            <a:pPr algn="ctr"/>
            <a:r>
              <a:rPr lang="ru-RU" sz="1600" dirty="0"/>
              <a:t>2 137,0 тыс. руб.</a:t>
            </a:r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6156325" y="2781300"/>
            <a:ext cx="792163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гос.пошлина</a:t>
            </a:r>
          </a:p>
        </p:txBody>
      </p:sp>
      <p:pic>
        <p:nvPicPr>
          <p:cNvPr id="33810" name="Picture 19" descr="20140603_1737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652962"/>
            <a:ext cx="3298825" cy="21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AutoShape 17"/>
          <p:cNvSpPr>
            <a:spLocks noChangeArrowheads="1"/>
          </p:cNvSpPr>
          <p:nvPr/>
        </p:nvSpPr>
        <p:spPr bwMode="auto">
          <a:xfrm>
            <a:off x="468313" y="4652963"/>
            <a:ext cx="4248150" cy="1728787"/>
          </a:xfrm>
          <a:prstGeom prst="flowChartAlternateProcess">
            <a:avLst/>
          </a:prstGeom>
          <a:solidFill>
            <a:srgbClr val="92B1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/>
              <a:t>МФЦ Кандалакшского района</a:t>
            </a:r>
            <a:r>
              <a:rPr lang="ru-RU" altLang="ru-RU" sz="1600" dirty="0"/>
              <a:t> – </a:t>
            </a:r>
            <a:r>
              <a:rPr lang="ru-RU" altLang="ru-RU" sz="1600" b="1" dirty="0"/>
              <a:t>лауреат</a:t>
            </a:r>
          </a:p>
          <a:p>
            <a:pPr algn="ctr"/>
            <a:r>
              <a:rPr lang="ru-RU" altLang="ru-RU" sz="1600" dirty="0"/>
              <a:t> 20 регионального </a:t>
            </a:r>
            <a:r>
              <a:rPr lang="ru-RU" altLang="ru-RU" sz="1600" b="1" dirty="0"/>
              <a:t>конкурса </a:t>
            </a:r>
          </a:p>
          <a:p>
            <a:pPr algn="ctr"/>
            <a:r>
              <a:rPr lang="ru-RU" altLang="ru-RU" sz="1600" b="1" dirty="0"/>
              <a:t>«Лучшие товары и услуги </a:t>
            </a:r>
          </a:p>
          <a:p>
            <a:pPr algn="ctr"/>
            <a:r>
              <a:rPr lang="ru-RU" altLang="ru-RU" sz="1600" b="1" dirty="0"/>
              <a:t>Мурманской области 2017 года»</a:t>
            </a:r>
          </a:p>
          <a:p>
            <a:pPr algn="ctr"/>
            <a:r>
              <a:rPr lang="ru-RU" altLang="ru-RU" sz="1600" dirty="0"/>
              <a:t> (номинация – «Услуги для населения»)</a:t>
            </a:r>
          </a:p>
        </p:txBody>
      </p:sp>
      <p:sp>
        <p:nvSpPr>
          <p:cNvPr id="33814" name="AutoShape 28"/>
          <p:cNvSpPr>
            <a:spLocks noChangeArrowheads="1"/>
          </p:cNvSpPr>
          <p:nvPr/>
        </p:nvSpPr>
        <p:spPr bwMode="auto">
          <a:xfrm rot="10800000">
            <a:off x="4427538" y="3500436"/>
            <a:ext cx="4176712" cy="1054135"/>
          </a:xfrm>
          <a:custGeom>
            <a:avLst/>
            <a:gdLst>
              <a:gd name="T0" fmla="*/ 3654623 w 21600"/>
              <a:gd name="T1" fmla="*/ 360363 h 21600"/>
              <a:gd name="T2" fmla="*/ 2088356 w 21600"/>
              <a:gd name="T3" fmla="*/ 720725 h 21600"/>
              <a:gd name="T4" fmla="*/ 522089 w 21600"/>
              <a:gd name="T5" fmla="*/ 360363 h 21600"/>
              <a:gd name="T6" fmla="*/ 20883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600" u="sng" dirty="0" smtClean="0"/>
          </a:p>
          <a:p>
            <a:pPr algn="ctr"/>
            <a:r>
              <a:rPr lang="ru-RU" sz="1600" u="sng" dirty="0" smtClean="0"/>
              <a:t>Выделено </a:t>
            </a:r>
            <a:r>
              <a:rPr lang="ru-RU" sz="1600" u="sng" dirty="0"/>
              <a:t>в бюджет района:</a:t>
            </a:r>
          </a:p>
          <a:p>
            <a:pPr algn="ctr"/>
            <a:r>
              <a:rPr lang="ru-RU" sz="1600" dirty="0"/>
              <a:t>2016 год – 2 185,7 тыс</a:t>
            </a:r>
            <a:r>
              <a:rPr lang="ru-RU" sz="1600" dirty="0" smtClean="0"/>
              <a:t>. руб</a:t>
            </a:r>
            <a:r>
              <a:rPr lang="ru-RU" sz="1600" dirty="0"/>
              <a:t>.;</a:t>
            </a:r>
          </a:p>
          <a:p>
            <a:pPr algn="ctr"/>
            <a:r>
              <a:rPr lang="ru-RU" sz="1600" dirty="0"/>
              <a:t>2017 год – 2 257,3 тыс. руб.</a:t>
            </a:r>
          </a:p>
        </p:txBody>
      </p:sp>
      <p:sp>
        <p:nvSpPr>
          <p:cNvPr id="33815" name="Line 29"/>
          <p:cNvSpPr>
            <a:spLocks noChangeShapeType="1"/>
          </p:cNvSpPr>
          <p:nvPr/>
        </p:nvSpPr>
        <p:spPr bwMode="auto">
          <a:xfrm>
            <a:off x="5076825" y="3141663"/>
            <a:ext cx="431800" cy="358775"/>
          </a:xfrm>
          <a:prstGeom prst="line">
            <a:avLst/>
          </a:prstGeom>
          <a:noFill/>
          <a:ln w="3175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6" name="Line 30"/>
          <p:cNvSpPr>
            <a:spLocks noChangeShapeType="1"/>
          </p:cNvSpPr>
          <p:nvPr/>
        </p:nvSpPr>
        <p:spPr bwMode="auto">
          <a:xfrm flipH="1">
            <a:off x="7524750" y="3213100"/>
            <a:ext cx="431800" cy="287338"/>
          </a:xfrm>
          <a:prstGeom prst="line">
            <a:avLst/>
          </a:prstGeom>
          <a:noFill/>
          <a:ln w="3175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15" y="1093193"/>
            <a:ext cx="1379795" cy="186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0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8394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5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6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1" name="Заголовок 1"/>
          <p:cNvSpPr txBox="1">
            <a:spLocks/>
          </p:cNvSpPr>
          <p:nvPr/>
        </p:nvSpPr>
        <p:spPr bwMode="auto">
          <a:xfrm>
            <a:off x="468313" y="76200"/>
            <a:ext cx="8054975" cy="6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algn="ctr"/>
            <a:endParaRPr lang="ru-RU" altLang="ru-RU" sz="2000" b="1" u="sng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837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81538" y="1255783"/>
            <a:ext cx="1238334" cy="5174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721" y="2114531"/>
            <a:ext cx="1368152" cy="618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МБОУ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«СОШ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2»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75633" y="2083650"/>
            <a:ext cx="1450028" cy="649288"/>
          </a:xfrm>
          <a:prstGeom prst="roundRect">
            <a:avLst>
              <a:gd name="adj" fmla="val 20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МАОУ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«СОШ № 10»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88942" y="2098625"/>
            <a:ext cx="1343298" cy="621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МБОУ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«СОШ № 5»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70622" y="2123824"/>
            <a:ext cx="1398195" cy="599820"/>
          </a:xfrm>
          <a:prstGeom prst="roundRect">
            <a:avLst>
              <a:gd name="adj" fmla="val 20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МБОУ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«СОШ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11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" name="Скругленный прямоугольник 5"/>
          <p:cNvSpPr/>
          <p:nvPr/>
        </p:nvSpPr>
        <p:spPr>
          <a:xfrm>
            <a:off x="3779912" y="1255784"/>
            <a:ext cx="1239759" cy="52260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</a:p>
        </p:txBody>
      </p:sp>
      <p:sp>
        <p:nvSpPr>
          <p:cNvPr id="3" name="Скругленный прямоугольник 5"/>
          <p:cNvSpPr/>
          <p:nvPr/>
        </p:nvSpPr>
        <p:spPr>
          <a:xfrm>
            <a:off x="5379711" y="1262895"/>
            <a:ext cx="1352529" cy="5032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0,3 млн. руб.</a:t>
            </a:r>
          </a:p>
        </p:txBody>
      </p:sp>
      <p:sp>
        <p:nvSpPr>
          <p:cNvPr id="4" name="Скругленный прямоугольник 5"/>
          <p:cNvSpPr/>
          <p:nvPr/>
        </p:nvSpPr>
        <p:spPr>
          <a:xfrm>
            <a:off x="7080866" y="1262895"/>
            <a:ext cx="1349898" cy="503237"/>
          </a:xfrm>
          <a:prstGeom prst="roundRect">
            <a:avLst>
              <a:gd name="adj" fmla="val 1937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0,3 млн. руб.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4858" y="3406641"/>
            <a:ext cx="4070988" cy="307272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u-RU" sz="2000">
              <a:solidFill>
                <a:srgbClr val="376092"/>
              </a:solidFill>
              <a:cs typeface="Arial" charset="0"/>
            </a:endParaRPr>
          </a:p>
          <a:p>
            <a:pPr algn="just">
              <a:defRPr/>
            </a:pPr>
            <a:endParaRPr lang="ru-RU" sz="2000">
              <a:solidFill>
                <a:srgbClr val="376092"/>
              </a:solidFill>
              <a:cs typeface="Arial" charset="0"/>
            </a:endParaRPr>
          </a:p>
          <a:p>
            <a:pPr>
              <a:defRPr/>
            </a:pPr>
            <a:endParaRPr lang="ru-RU" sz="2400">
              <a:solidFill>
                <a:srgbClr val="376092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562116" y="3623887"/>
            <a:ext cx="3816503" cy="503237"/>
          </a:xfrm>
          <a:prstGeom prst="roundRect">
            <a:avLst>
              <a:gd name="adj" fmla="val 0"/>
            </a:avLst>
          </a:prstGeom>
          <a:solidFill>
            <a:srgbClr val="8183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медаль Российской Федерации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«За особые успехи в учении»</a:t>
            </a:r>
          </a:p>
        </p:txBody>
      </p:sp>
      <p:sp>
        <p:nvSpPr>
          <p:cNvPr id="58385" name="Rectangle 25"/>
          <p:cNvSpPr>
            <a:spLocks noChangeArrowheads="1"/>
          </p:cNvSpPr>
          <p:nvPr/>
        </p:nvSpPr>
        <p:spPr bwMode="auto">
          <a:xfrm>
            <a:off x="775494" y="4572852"/>
            <a:ext cx="335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2017 год – 17 учеников 11-х классов</a:t>
            </a:r>
          </a:p>
        </p:txBody>
      </p:sp>
      <p:sp>
        <p:nvSpPr>
          <p:cNvPr id="58386" name="Rectangle 26"/>
          <p:cNvSpPr>
            <a:spLocks noChangeArrowheads="1"/>
          </p:cNvSpPr>
          <p:nvPr/>
        </p:nvSpPr>
        <p:spPr bwMode="auto">
          <a:xfrm>
            <a:off x="5308600" y="485140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</a:rPr>
              <a:t>5 выпускников –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8387" name="Rectangle 27"/>
          <p:cNvSpPr>
            <a:spLocks noChangeArrowheads="1"/>
          </p:cNvSpPr>
          <p:nvPr/>
        </p:nvSpPr>
        <p:spPr bwMode="auto">
          <a:xfrm>
            <a:off x="814032" y="4192285"/>
            <a:ext cx="325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2016 год – 5 учеников 11-х классов</a:t>
            </a:r>
          </a:p>
        </p:txBody>
      </p:sp>
      <p:sp>
        <p:nvSpPr>
          <p:cNvPr id="58388" name="AutoShape 16"/>
          <p:cNvSpPr>
            <a:spLocks noChangeArrowheads="1"/>
          </p:cNvSpPr>
          <p:nvPr/>
        </p:nvSpPr>
        <p:spPr bwMode="auto">
          <a:xfrm>
            <a:off x="562115" y="5149136"/>
            <a:ext cx="3816504" cy="503238"/>
          </a:xfrm>
          <a:prstGeom prst="roundRect">
            <a:avLst>
              <a:gd name="adj" fmla="val 0"/>
            </a:avLst>
          </a:prstGeom>
          <a:solidFill>
            <a:srgbClr val="8183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Почетный знак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управления </a:t>
            </a:r>
            <a:r>
              <a:rPr lang="ru-RU" altLang="ru-RU" sz="1400" b="1" dirty="0">
                <a:solidFill>
                  <a:schemeClr val="bg1"/>
                </a:solidFill>
              </a:rPr>
              <a:t>образования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«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Серебряная </a:t>
            </a:r>
            <a:r>
              <a:rPr lang="ru-RU" altLang="ru-RU" sz="1400" b="1" dirty="0">
                <a:solidFill>
                  <a:schemeClr val="bg1"/>
                </a:solidFill>
              </a:rPr>
              <a:t>звезда»</a:t>
            </a:r>
          </a:p>
        </p:txBody>
      </p:sp>
      <p:sp>
        <p:nvSpPr>
          <p:cNvPr id="58389" name="Rectangle 29"/>
          <p:cNvSpPr>
            <a:spLocks noChangeArrowheads="1"/>
          </p:cNvSpPr>
          <p:nvPr/>
        </p:nvSpPr>
        <p:spPr bwMode="auto">
          <a:xfrm>
            <a:off x="1102447" y="5861353"/>
            <a:ext cx="279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2016 - 2017 годы – 5 учеников</a:t>
            </a:r>
          </a:p>
        </p:txBody>
      </p:sp>
      <p:sp>
        <p:nvSpPr>
          <p:cNvPr id="58390" name="Содержимое 2"/>
          <p:cNvSpPr>
            <a:spLocks/>
          </p:cNvSpPr>
          <p:nvPr/>
        </p:nvSpPr>
        <p:spPr bwMode="auto">
          <a:xfrm>
            <a:off x="468312" y="3429000"/>
            <a:ext cx="40274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altLang="ru-RU" sz="16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716462" y="3395189"/>
            <a:ext cx="4070987" cy="30956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u-RU" sz="2000" dirty="0">
              <a:solidFill>
                <a:srgbClr val="376092"/>
              </a:solidFill>
              <a:cs typeface="Arial" charset="0"/>
            </a:endParaRPr>
          </a:p>
          <a:p>
            <a:pPr algn="just">
              <a:defRPr/>
            </a:pPr>
            <a:endParaRPr lang="ru-RU" sz="2000" dirty="0">
              <a:solidFill>
                <a:srgbClr val="376092"/>
              </a:solidFill>
              <a:cs typeface="Arial" charset="0"/>
            </a:endParaRPr>
          </a:p>
          <a:p>
            <a:pPr>
              <a:defRPr/>
            </a:pPr>
            <a:endParaRPr lang="ru-RU" sz="2400" dirty="0">
              <a:solidFill>
                <a:srgbClr val="376092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70297" y="3474495"/>
            <a:ext cx="3816503" cy="4585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Кандалакшский район – участник апробации модели СРП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6527913" y="3947458"/>
            <a:ext cx="307748" cy="48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51571" y="4452130"/>
            <a:ext cx="2592040" cy="373712"/>
          </a:xfrm>
          <a:prstGeom prst="roundRect">
            <a:avLst/>
          </a:prstGeom>
          <a:solidFill>
            <a:srgbClr val="8071B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Пилотные площадки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5718084" y="4876834"/>
            <a:ext cx="307748" cy="48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535243" y="4851400"/>
            <a:ext cx="307748" cy="48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70297" y="5414160"/>
            <a:ext cx="1727746" cy="9369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МДОУ № 62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игровой поддержки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06955" y="5414159"/>
            <a:ext cx="1727746" cy="9369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МДОУ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помощи и поддержки детям с ОВЗ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8394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5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6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1" name="Заголовок 1"/>
          <p:cNvSpPr txBox="1">
            <a:spLocks/>
          </p:cNvSpPr>
          <p:nvPr/>
        </p:nvSpPr>
        <p:spPr bwMode="auto">
          <a:xfrm>
            <a:off x="471563" y="63893"/>
            <a:ext cx="8054975" cy="6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ru-RU" alt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000" b="1" u="sng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837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0" name="Содержимое 2"/>
          <p:cNvSpPr>
            <a:spLocks/>
          </p:cNvSpPr>
          <p:nvPr/>
        </p:nvSpPr>
        <p:spPr bwMode="auto">
          <a:xfrm>
            <a:off x="468312" y="3429000"/>
            <a:ext cx="40274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altLang="ru-RU" sz="1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52" y="2074515"/>
            <a:ext cx="3557428" cy="250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 descr="ques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8" y="2381975"/>
            <a:ext cx="1319449" cy="13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732646"/>
              </p:ext>
            </p:extLst>
          </p:nvPr>
        </p:nvGraphicFramePr>
        <p:xfrm>
          <a:off x="454022" y="4700837"/>
          <a:ext cx="3613922" cy="1823788"/>
        </p:xfrm>
        <a:graphic>
          <a:graphicData uri="http://schemas.openxmlformats.org/drawingml/2006/table">
            <a:tbl>
              <a:tblPr/>
              <a:tblGrid>
                <a:gridCol w="1898004">
                  <a:extLst>
                    <a:ext uri="{9D8B030D-6E8A-4147-A177-3AD203B41FA5}">
                      <a16:colId xmlns:a16="http://schemas.microsoft.com/office/drawing/2014/main" val="1037972739"/>
                    </a:ext>
                  </a:extLst>
                </a:gridCol>
                <a:gridCol w="1715918">
                  <a:extLst>
                    <a:ext uri="{9D8B030D-6E8A-4147-A177-3AD203B41FA5}">
                      <a16:colId xmlns:a16="http://schemas.microsoft.com/office/drawing/2014/main" val="1593853336"/>
                    </a:ext>
                  </a:extLst>
                </a:gridCol>
              </a:tblGrid>
              <a:tr h="308185"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47311"/>
                  </a:ext>
                </a:extLst>
              </a:tr>
              <a:tr h="372952"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«Металлург»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г.п.Кандалакша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25506"/>
                  </a:ext>
                </a:extLst>
              </a:tr>
              <a:tr h="91295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Кап.ремонт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зрительного зала;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Тех. оснащение зрительного зала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7 774,6 тыс. руб.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157758"/>
                  </a:ext>
                </a:extLst>
              </a:tr>
            </a:tbl>
          </a:graphicData>
        </a:graphic>
      </p:graphicFrame>
      <p:graphicFrame>
        <p:nvGraphicFramePr>
          <p:cNvPr id="43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8379"/>
              </p:ext>
            </p:extLst>
          </p:nvPr>
        </p:nvGraphicFramePr>
        <p:xfrm>
          <a:off x="4211960" y="4702058"/>
          <a:ext cx="4692401" cy="1823286"/>
        </p:xfrm>
        <a:graphic>
          <a:graphicData uri="http://schemas.openxmlformats.org/drawingml/2006/table">
            <a:tbl>
              <a:tblPr/>
              <a:tblGrid>
                <a:gridCol w="2378725">
                  <a:extLst>
                    <a:ext uri="{9D8B030D-6E8A-4147-A177-3AD203B41FA5}">
                      <a16:colId xmlns:a16="http://schemas.microsoft.com/office/drawing/2014/main" val="3110524421"/>
                    </a:ext>
                  </a:extLst>
                </a:gridCol>
                <a:gridCol w="2313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467"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55539"/>
                  </a:ext>
                </a:extLst>
              </a:tr>
              <a:tr h="6887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«Металлург»        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г.п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Кандалакша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МБУК Зеленоборского ЦДК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919198"/>
                  </a:ext>
                </a:extLst>
              </a:tr>
              <a:tr h="73411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1,664 млн. руб.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2,840 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262723"/>
                  </a:ext>
                </a:extLst>
              </a:tr>
            </a:tbl>
          </a:graphicData>
        </a:graphic>
      </p:graphicFrame>
      <p:sp>
        <p:nvSpPr>
          <p:cNvPr id="44" name="WordArt 12"/>
          <p:cNvSpPr>
            <a:spLocks noChangeArrowheads="1" noChangeShapeType="1" noTextEdit="1"/>
          </p:cNvSpPr>
          <p:nvPr/>
        </p:nvSpPr>
        <p:spPr bwMode="auto">
          <a:xfrm>
            <a:off x="827584" y="944295"/>
            <a:ext cx="1224136" cy="3136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ru-RU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33" y="591526"/>
            <a:ext cx="1679451" cy="12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07" y="539787"/>
            <a:ext cx="74295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23" y="539787"/>
            <a:ext cx="9461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632" y="2060848"/>
            <a:ext cx="382289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1242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0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8394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5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6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1" name="Заголовок 1"/>
          <p:cNvSpPr txBox="1">
            <a:spLocks/>
          </p:cNvSpPr>
          <p:nvPr/>
        </p:nvSpPr>
        <p:spPr bwMode="auto">
          <a:xfrm>
            <a:off x="471563" y="63893"/>
            <a:ext cx="8054975" cy="6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Развитие 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спорта</a:t>
            </a:r>
          </a:p>
          <a:p>
            <a:pPr algn="ctr"/>
            <a:endParaRPr lang="ru-RU" altLang="ru-RU" sz="2000" b="1" u="sng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837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0" name="Содержимое 2"/>
          <p:cNvSpPr>
            <a:spLocks/>
          </p:cNvSpPr>
          <p:nvPr/>
        </p:nvSpPr>
        <p:spPr bwMode="auto">
          <a:xfrm>
            <a:off x="468312" y="3429000"/>
            <a:ext cx="40274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altLang="ru-RU" sz="1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18" descr="14894914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9718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4147d63ad013e16ba969847b54b61bb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2952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816371" y="756589"/>
            <a:ext cx="2243461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ru-RU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2015 - 2017 гг.</a:t>
            </a:r>
          </a:p>
          <a:p>
            <a:pPr algn="ctr" eaLnBrk="0" hangingPunct="0"/>
            <a:r>
              <a:rPr lang="ru-RU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+ 22,15%</a:t>
            </a: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3625506" y="452567"/>
            <a:ext cx="320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МАУ «Дворец спорта» </a:t>
            </a: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3903318" y="841241"/>
            <a:ext cx="264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МАУ ДО «ДЮСШ» </a:t>
            </a: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4191000" y="1183222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МАУ ДО «СДЮСШОР» 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482528" y="1549969"/>
            <a:ext cx="37274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Спортивные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30271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59406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7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8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39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AutoShape 9"/>
          <p:cNvSpPr>
            <a:spLocks noChangeArrowheads="1"/>
          </p:cNvSpPr>
          <p:nvPr/>
        </p:nvSpPr>
        <p:spPr bwMode="auto">
          <a:xfrm>
            <a:off x="762000" y="152400"/>
            <a:ext cx="7924800" cy="468288"/>
          </a:xfrm>
          <a:prstGeom prst="roundRect">
            <a:avLst>
              <a:gd name="adj" fmla="val 21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на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последующие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периоды:</a:t>
            </a:r>
            <a:endParaRPr lang="ru-RU" alt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AutoShape 16"/>
          <p:cNvSpPr>
            <a:spLocks noChangeArrowheads="1"/>
          </p:cNvSpPr>
          <p:nvPr/>
        </p:nvSpPr>
        <p:spPr bwMode="auto">
          <a:xfrm>
            <a:off x="611188" y="1052735"/>
            <a:ext cx="7704137" cy="50404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- разработка Стратегии социально-экономического развития </a:t>
            </a:r>
          </a:p>
          <a:p>
            <a:pPr algn="ctr"/>
            <a:r>
              <a:rPr lang="ru-RU" sz="1600" dirty="0"/>
              <a:t>муниципального образования Кандалакшский район;</a:t>
            </a:r>
          </a:p>
          <a:p>
            <a:pPr algn="ctr"/>
            <a:r>
              <a:rPr lang="ru-RU" sz="1600" dirty="0"/>
              <a:t> </a:t>
            </a:r>
          </a:p>
        </p:txBody>
      </p:sp>
      <p:sp>
        <p:nvSpPr>
          <p:cNvPr id="59398" name="AutoShape 17"/>
          <p:cNvSpPr>
            <a:spLocks noChangeArrowheads="1"/>
          </p:cNvSpPr>
          <p:nvPr/>
        </p:nvSpPr>
        <p:spPr bwMode="auto">
          <a:xfrm>
            <a:off x="611188" y="2277542"/>
            <a:ext cx="7704137" cy="5753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dirty="0" smtClean="0"/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строительство физкультурно-оздоровительного комплекса 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в районе ул. </a:t>
            </a:r>
            <a:r>
              <a:rPr lang="ru-RU" sz="1600" dirty="0" err="1" smtClean="0"/>
              <a:t>Спекова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г.п</a:t>
            </a:r>
            <a:r>
              <a:rPr lang="ru-RU" sz="1600" dirty="0" smtClean="0"/>
              <a:t>. Кандалакша;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59399" name="AutoShape 18"/>
          <p:cNvSpPr>
            <a:spLocks noChangeArrowheads="1"/>
          </p:cNvSpPr>
          <p:nvPr/>
        </p:nvSpPr>
        <p:spPr bwMode="auto">
          <a:xfrm>
            <a:off x="611188" y="3356992"/>
            <a:ext cx="7704137" cy="100810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- содействие ГОБУЗ «Кандалакшская ЦРБ» в организации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 химиотерапевтического лечения онкологических </a:t>
            </a:r>
            <a:r>
              <a:rPr lang="ru-RU" sz="1600" dirty="0" smtClean="0">
                <a:solidFill>
                  <a:prstClr val="black"/>
                </a:solidFill>
              </a:rPr>
              <a:t>больных 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на базе дневного стационара; в решении вопроса строительства нового 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поликлинического отделения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9400" name="AutoShape 19"/>
          <p:cNvSpPr>
            <a:spLocks noChangeArrowheads="1"/>
          </p:cNvSpPr>
          <p:nvPr/>
        </p:nvSpPr>
        <p:spPr bwMode="auto">
          <a:xfrm>
            <a:off x="611188" y="5143500"/>
            <a:ext cx="7704137" cy="37373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реконструкция школьного стадиона в </a:t>
            </a:r>
            <a:r>
              <a:rPr lang="ru-RU" sz="1600" dirty="0" err="1" smtClean="0"/>
              <a:t>п.г.т</a:t>
            </a:r>
            <a:r>
              <a:rPr lang="ru-RU" sz="1600" dirty="0" smtClean="0"/>
              <a:t>. Зеленоборский;</a:t>
            </a:r>
            <a:endParaRPr lang="ru-RU" sz="1600" dirty="0"/>
          </a:p>
        </p:txBody>
      </p:sp>
      <p:sp>
        <p:nvSpPr>
          <p:cNvPr id="59401" name="AutoShape 20"/>
          <p:cNvSpPr>
            <a:spLocks noChangeArrowheads="1"/>
          </p:cNvSpPr>
          <p:nvPr/>
        </p:nvSpPr>
        <p:spPr bwMode="auto">
          <a:xfrm>
            <a:off x="611188" y="1628799"/>
            <a:ext cx="7704137" cy="576729"/>
          </a:xfrm>
          <a:prstGeom prst="roundRect">
            <a:avLst>
              <a:gd name="adj" fmla="val 16667"/>
            </a:avLst>
          </a:prstGeom>
          <a:solidFill>
            <a:srgbClr val="F0C6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dirty="0"/>
          </a:p>
          <a:p>
            <a:pPr lvl="0" algn="ctr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 ликвидация накопленного экологического ущерба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на подведомственных территориях;</a:t>
            </a:r>
          </a:p>
          <a:p>
            <a:pPr algn="ctr"/>
            <a:endParaRPr lang="ru-RU" sz="1600" dirty="0"/>
          </a:p>
        </p:txBody>
      </p:sp>
      <p:sp>
        <p:nvSpPr>
          <p:cNvPr id="59402" name="AutoShape 21"/>
          <p:cNvSpPr>
            <a:spLocks noChangeArrowheads="1"/>
          </p:cNvSpPr>
          <p:nvPr/>
        </p:nvSpPr>
        <p:spPr bwMode="auto">
          <a:xfrm>
            <a:off x="611188" y="2924944"/>
            <a:ext cx="7704137" cy="360036"/>
          </a:xfrm>
          <a:prstGeom prst="roundRect">
            <a:avLst>
              <a:gd name="adj" fmla="val 16667"/>
            </a:avLst>
          </a:prstGeom>
          <a:solidFill>
            <a:srgbClr val="F0C6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endParaRPr lang="ru-RU" sz="1600" dirty="0"/>
          </a:p>
          <a:p>
            <a:pPr algn="ctr">
              <a:buFontTx/>
              <a:buChar char="-"/>
            </a:pPr>
            <a:r>
              <a:rPr lang="ru-RU" sz="1600" dirty="0" smtClean="0"/>
              <a:t> строительство малоэтажных жилых домов в поселениях района;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59403" name="AutoShape 22"/>
          <p:cNvSpPr>
            <a:spLocks noChangeArrowheads="1"/>
          </p:cNvSpPr>
          <p:nvPr/>
        </p:nvSpPr>
        <p:spPr bwMode="auto">
          <a:xfrm>
            <a:off x="611188" y="4437112"/>
            <a:ext cx="7704137" cy="634378"/>
          </a:xfrm>
          <a:prstGeom prst="roundRect">
            <a:avLst>
              <a:gd name="adj" fmla="val 16667"/>
            </a:avLst>
          </a:prstGeom>
          <a:solidFill>
            <a:srgbClr val="F0C6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 строительство мостового автомобильного путепровода через железную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дорогу в г. Кандалакше (виадук) с устройством транспортных развязок;</a:t>
            </a:r>
          </a:p>
        </p:txBody>
      </p:sp>
      <p:sp>
        <p:nvSpPr>
          <p:cNvPr id="59404" name="AutoShape 23"/>
          <p:cNvSpPr>
            <a:spLocks noChangeArrowheads="1"/>
          </p:cNvSpPr>
          <p:nvPr/>
        </p:nvSpPr>
        <p:spPr bwMode="auto">
          <a:xfrm>
            <a:off x="611188" y="5589240"/>
            <a:ext cx="7704137" cy="432048"/>
          </a:xfrm>
          <a:prstGeom prst="roundRect">
            <a:avLst>
              <a:gd name="adj" fmla="val 16667"/>
            </a:avLst>
          </a:prstGeom>
          <a:solidFill>
            <a:srgbClr val="F0C6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ru-RU" sz="1600" dirty="0" smtClean="0"/>
              <a:t> капитальный ремонт зданий общеобразовательных школ №№ 2; 19;</a:t>
            </a:r>
            <a:endParaRPr lang="ru-RU" sz="1600" dirty="0"/>
          </a:p>
        </p:txBody>
      </p:sp>
      <p:sp>
        <p:nvSpPr>
          <p:cNvPr id="59405" name="AutoShape 19"/>
          <p:cNvSpPr>
            <a:spLocks noChangeArrowheads="1"/>
          </p:cNvSpPr>
          <p:nvPr/>
        </p:nvSpPr>
        <p:spPr bwMode="auto">
          <a:xfrm>
            <a:off x="611188" y="6093296"/>
            <a:ext cx="7704137" cy="39751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строительство школы № 1 в г. Кандалакша.</a:t>
            </a:r>
            <a:endParaRPr lang="ru-RU" sz="1600" dirty="0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2631-36CF-494A-AE8C-AA870A1E8C20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08050"/>
            <a:ext cx="7848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214554"/>
            <a:ext cx="8350285" cy="19288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2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1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Благодарю за внимание! </a:t>
            </a:r>
            <a:endParaRPr lang="en-US" sz="2800" b="1" strike="sngStrike" dirty="0">
              <a:solidFill>
                <a:prstClr val="black"/>
              </a:solidFill>
              <a:latin typeface="Century Gothic" pitchFamily="34" charset="0"/>
              <a:cs typeface="+mn-cs"/>
            </a:endParaRPr>
          </a:p>
          <a:p>
            <a:pPr algn="ctr" fontAlgn="auto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2200" b="1" dirty="0">
                <a:latin typeface="Century Gothic" pitchFamily="34" charset="0"/>
                <a:cs typeface="+mn-cs"/>
              </a:rPr>
              <a:t/>
            </a:r>
            <a:br>
              <a:rPr lang="ru-RU" sz="2200" b="1" dirty="0">
                <a:latin typeface="Century Gothic" pitchFamily="34" charset="0"/>
                <a:cs typeface="+mn-cs"/>
              </a:rPr>
            </a:br>
            <a:r>
              <a:rPr lang="ru-RU" sz="2800" b="1" strike="sngStrike" dirty="0">
                <a:latin typeface="Century Gothic" pitchFamily="34" charset="0"/>
                <a:ea typeface="+mj-ea"/>
                <a:cs typeface="+mj-cs"/>
              </a:rPr>
              <a:t> </a:t>
            </a:r>
            <a:endParaRPr lang="en-US" sz="2800" b="1" strike="sngStrike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420" name="Подзаголовок 2"/>
          <p:cNvSpPr>
            <a:spLocks/>
          </p:cNvSpPr>
          <p:nvPr/>
        </p:nvSpPr>
        <p:spPr bwMode="auto">
          <a:xfrm>
            <a:off x="428625" y="5084763"/>
            <a:ext cx="38385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>
                <a:latin typeface="Century Gothic" pitchFamily="34" charset="0"/>
              </a:rPr>
              <a:t>Глава муниципального образования Кандалакшский район</a:t>
            </a:r>
          </a:p>
          <a:p>
            <a:endParaRPr lang="ru-RU" sz="1600">
              <a:latin typeface="Century Gothic" pitchFamily="34" charset="0"/>
            </a:endParaRPr>
          </a:p>
          <a:p>
            <a:r>
              <a:rPr lang="ru-RU" sz="1600">
                <a:latin typeface="Century Gothic" pitchFamily="34" charset="0"/>
              </a:rPr>
              <a:t>Павлов </a:t>
            </a:r>
          </a:p>
          <a:p>
            <a:r>
              <a:rPr lang="ru-RU" sz="1600">
                <a:latin typeface="Century Gothic" pitchFamily="34" charset="0"/>
              </a:rPr>
              <a:t>Михаил Сергеевич</a:t>
            </a:r>
          </a:p>
        </p:txBody>
      </p:sp>
      <p:pic>
        <p:nvPicPr>
          <p:cNvPr id="6042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929188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Подзаголовок 2"/>
          <p:cNvSpPr>
            <a:spLocks/>
          </p:cNvSpPr>
          <p:nvPr/>
        </p:nvSpPr>
        <p:spPr bwMode="auto">
          <a:xfrm>
            <a:off x="6715125" y="1285875"/>
            <a:ext cx="2428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14 июня 2018 </a:t>
            </a:r>
            <a:r>
              <a:rPr lang="ru-RU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года</a:t>
            </a:r>
          </a:p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г. Мурманск</a:t>
            </a:r>
          </a:p>
        </p:txBody>
      </p:sp>
      <p:sp>
        <p:nvSpPr>
          <p:cNvPr id="18" name="Номер слайда 1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81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45092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3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4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82" name="Заголовок 1"/>
          <p:cNvSpPr txBox="1">
            <a:spLocks/>
          </p:cNvSpPr>
          <p:nvPr/>
        </p:nvSpPr>
        <p:spPr bwMode="auto">
          <a:xfrm>
            <a:off x="971550" y="76270"/>
            <a:ext cx="7064375" cy="3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социально-демографические </a:t>
            </a: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8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502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4" name="Заголовок 1"/>
          <p:cNvSpPr txBox="1">
            <a:spLocks/>
          </p:cNvSpPr>
          <p:nvPr/>
        </p:nvSpPr>
        <p:spPr bwMode="auto">
          <a:xfrm>
            <a:off x="538262" y="634590"/>
            <a:ext cx="355351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(чел.)</a:t>
            </a:r>
          </a:p>
        </p:txBody>
      </p:sp>
      <p:sp>
        <p:nvSpPr>
          <p:cNvPr id="45085" name="Заголовок 1"/>
          <p:cNvSpPr txBox="1">
            <a:spLocks/>
          </p:cNvSpPr>
          <p:nvPr/>
        </p:nvSpPr>
        <p:spPr bwMode="auto">
          <a:xfrm>
            <a:off x="4932040" y="602089"/>
            <a:ext cx="3711394" cy="2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Демографическая ситуация (чел.)</a:t>
            </a: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200805"/>
              </p:ext>
            </p:extLst>
          </p:nvPr>
        </p:nvGraphicFramePr>
        <p:xfrm>
          <a:off x="4860032" y="922722"/>
          <a:ext cx="3927418" cy="243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086" name="Заголовок 1"/>
          <p:cNvSpPr txBox="1">
            <a:spLocks/>
          </p:cNvSpPr>
          <p:nvPr/>
        </p:nvSpPr>
        <p:spPr bwMode="auto">
          <a:xfrm>
            <a:off x="392834" y="4127844"/>
            <a:ext cx="31670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безработицы (%)</a:t>
            </a:r>
          </a:p>
        </p:txBody>
      </p:sp>
      <p:graphicFrame>
        <p:nvGraphicFramePr>
          <p:cNvPr id="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21491"/>
              </p:ext>
            </p:extLst>
          </p:nvPr>
        </p:nvGraphicFramePr>
        <p:xfrm>
          <a:off x="18930" y="971843"/>
          <a:ext cx="4297915" cy="275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15431"/>
              </p:ext>
            </p:extLst>
          </p:nvPr>
        </p:nvGraphicFramePr>
        <p:xfrm>
          <a:off x="274681" y="4270157"/>
          <a:ext cx="3285215" cy="184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5087" name="Заголовок 1"/>
          <p:cNvSpPr txBox="1">
            <a:spLocks/>
          </p:cNvSpPr>
          <p:nvPr/>
        </p:nvSpPr>
        <p:spPr bwMode="auto">
          <a:xfrm>
            <a:off x="4228150" y="3629582"/>
            <a:ext cx="4559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altLang="ru-RU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з/п и пенсия (руб.) </a:t>
            </a: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endParaRPr lang="ru-RU" altLang="ru-RU" b="1" dirty="0">
              <a:solidFill>
                <a:schemeClr val="accent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5088" name="AutoShape 37"/>
          <p:cNvSpPr>
            <a:spLocks noChangeArrowheads="1"/>
          </p:cNvSpPr>
          <p:nvPr/>
        </p:nvSpPr>
        <p:spPr bwMode="auto">
          <a:xfrm>
            <a:off x="421569" y="5946533"/>
            <a:ext cx="2926295" cy="6926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2B1D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u="sng" dirty="0"/>
              <a:t>Численность безработных</a:t>
            </a:r>
          </a:p>
          <a:p>
            <a:pPr algn="ctr"/>
            <a:r>
              <a:rPr lang="ru-RU" sz="1400" b="1" dirty="0" smtClean="0"/>
              <a:t>2016 </a:t>
            </a:r>
            <a:r>
              <a:rPr lang="ru-RU" sz="1400" b="1" dirty="0"/>
              <a:t>год</a:t>
            </a:r>
            <a:r>
              <a:rPr lang="ru-RU" sz="1400" dirty="0"/>
              <a:t> – </a:t>
            </a:r>
            <a:r>
              <a:rPr lang="ru-RU" sz="1400" dirty="0" smtClean="0"/>
              <a:t>842 </a:t>
            </a:r>
            <a:r>
              <a:rPr lang="ru-RU" sz="1400" dirty="0"/>
              <a:t>чел.</a:t>
            </a:r>
          </a:p>
          <a:p>
            <a:pPr algn="ctr"/>
            <a:r>
              <a:rPr lang="ru-RU" sz="1400" b="1" dirty="0" smtClean="0"/>
              <a:t>2017 </a:t>
            </a:r>
            <a:r>
              <a:rPr lang="ru-RU" sz="1400" b="1" dirty="0"/>
              <a:t>год</a:t>
            </a:r>
            <a:r>
              <a:rPr lang="ru-RU" sz="1400" dirty="0"/>
              <a:t> – </a:t>
            </a:r>
            <a:r>
              <a:rPr lang="ru-RU" sz="1400" dirty="0" smtClean="0"/>
              <a:t>744 </a:t>
            </a:r>
            <a:r>
              <a:rPr lang="ru-RU" sz="1400" dirty="0"/>
              <a:t>чел.</a:t>
            </a:r>
          </a:p>
        </p:txBody>
      </p:sp>
      <p:sp>
        <p:nvSpPr>
          <p:cNvPr id="45089" name="AutoShape 39"/>
          <p:cNvSpPr>
            <a:spLocks noChangeArrowheads="1"/>
          </p:cNvSpPr>
          <p:nvPr/>
        </p:nvSpPr>
        <p:spPr bwMode="auto">
          <a:xfrm rot="10800000">
            <a:off x="3481284" y="1449388"/>
            <a:ext cx="1223962" cy="215900"/>
          </a:xfrm>
          <a:prstGeom prst="homePlate">
            <a:avLst>
              <a:gd name="adj" fmla="val 141728"/>
            </a:avLst>
          </a:prstGeom>
          <a:solidFill>
            <a:srgbClr val="DAE3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1600" dirty="0" smtClean="0"/>
              <a:t>43 917</a:t>
            </a:r>
            <a:endParaRPr lang="ru-RU" sz="1600" dirty="0"/>
          </a:p>
        </p:txBody>
      </p:sp>
      <p:sp>
        <p:nvSpPr>
          <p:cNvPr id="45090" name="AutoShape 40"/>
          <p:cNvSpPr>
            <a:spLocks noChangeArrowheads="1"/>
          </p:cNvSpPr>
          <p:nvPr/>
        </p:nvSpPr>
        <p:spPr bwMode="auto">
          <a:xfrm rot="10800000">
            <a:off x="3532920" y="2355850"/>
            <a:ext cx="1223962" cy="215900"/>
          </a:xfrm>
          <a:prstGeom prst="homePlate">
            <a:avLst>
              <a:gd name="adj" fmla="val 141728"/>
            </a:avLst>
          </a:prstGeom>
          <a:solidFill>
            <a:srgbClr val="DAE3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1600" dirty="0" smtClean="0"/>
              <a:t>44 722</a:t>
            </a:r>
            <a:endParaRPr lang="ru-RU" sz="1600" dirty="0"/>
          </a:p>
        </p:txBody>
      </p:sp>
      <p:sp>
        <p:nvSpPr>
          <p:cNvPr id="45091" name="Oval 41"/>
          <p:cNvSpPr>
            <a:spLocks noChangeArrowheads="1"/>
          </p:cNvSpPr>
          <p:nvPr/>
        </p:nvSpPr>
        <p:spPr bwMode="auto">
          <a:xfrm>
            <a:off x="3803693" y="1844824"/>
            <a:ext cx="792163" cy="28733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- </a:t>
            </a:r>
            <a:r>
              <a:rPr lang="ru-RU" sz="1600" b="1" dirty="0" smtClean="0"/>
              <a:t>805</a:t>
            </a:r>
            <a:endParaRPr lang="ru-RU" sz="1600" b="1" dirty="0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60367"/>
              </p:ext>
            </p:extLst>
          </p:nvPr>
        </p:nvGraphicFramePr>
        <p:xfrm>
          <a:off x="3981450" y="3792538"/>
          <a:ext cx="4767263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1" name="Диаграмма" r:id="rId9" imgW="6067357" imgH="3609885" progId="MSGraph.Chart.8">
                  <p:embed followColorScheme="full"/>
                </p:oleObj>
              </mc:Choice>
              <mc:Fallback>
                <p:oleObj name="Диаграмма" r:id="rId9" imgW="6067357" imgH="3609885" progId="MSGraph.Chart.8">
                  <p:embed followColorScheme="full"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792538"/>
                        <a:ext cx="4767263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4" name="AutoShape 30"/>
          <p:cNvSpPr>
            <a:spLocks noChangeArrowheads="1"/>
          </p:cNvSpPr>
          <p:nvPr/>
        </p:nvSpPr>
        <p:spPr bwMode="auto">
          <a:xfrm>
            <a:off x="4932040" y="6210017"/>
            <a:ext cx="4030986" cy="607776"/>
          </a:xfrm>
          <a:prstGeom prst="wedgeEllipseCallout">
            <a:avLst>
              <a:gd name="adj1" fmla="val -1290"/>
              <a:gd name="adj2" fmla="val -2684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/>
              <a:t>Общий </a:t>
            </a:r>
            <a:r>
              <a:rPr lang="ru-RU" sz="1500" b="1" dirty="0" smtClean="0"/>
              <a:t>объем инвестиций</a:t>
            </a:r>
            <a:r>
              <a:rPr lang="ru-RU" sz="1500" b="1" dirty="0"/>
              <a:t>: </a:t>
            </a:r>
          </a:p>
          <a:p>
            <a:pPr algn="ctr"/>
            <a:r>
              <a:rPr lang="ru-RU" sz="1500" b="1" dirty="0" smtClean="0"/>
              <a:t>775 </a:t>
            </a:r>
            <a:r>
              <a:rPr lang="ru-RU" sz="1500" b="1" dirty="0"/>
              <a:t>млн. руб.</a:t>
            </a:r>
          </a:p>
          <a:p>
            <a:pPr algn="ctr"/>
            <a:endParaRPr lang="ru-RU" sz="1200" dirty="0"/>
          </a:p>
        </p:txBody>
      </p:sp>
      <p:pic>
        <p:nvPicPr>
          <p:cNvPr id="46125" name="Picture 29" descr="depositphotos_5251601-stock-photo-3d-man-tourist-with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801" y="68052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112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46126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7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8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11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22237"/>
            <a:ext cx="8229600" cy="334963"/>
          </a:xfrm>
        </p:spPr>
        <p:txBody>
          <a:bodyPr/>
          <a:lstStyle/>
          <a:p>
            <a:pPr eaLnBrk="1" hangingPunct="1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инвестиционной привлекательности и туризм </a:t>
            </a:r>
          </a:p>
        </p:txBody>
      </p:sp>
      <p:pic>
        <p:nvPicPr>
          <p:cNvPr id="4611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5" name="Picture 27" descr="2247605_orig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289050"/>
            <a:ext cx="1728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6" name="Picture 29" descr="chupa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36838"/>
            <a:ext cx="17272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7" name="Picture 31" descr="1435761948_gonka-yah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78" y="5048250"/>
            <a:ext cx="17287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8" name="AutoShape 32"/>
          <p:cNvSpPr>
            <a:spLocks noChangeArrowheads="1"/>
          </p:cNvSpPr>
          <p:nvPr/>
        </p:nvSpPr>
        <p:spPr bwMode="auto">
          <a:xfrm>
            <a:off x="395289" y="625929"/>
            <a:ext cx="1727200" cy="647700"/>
          </a:xfrm>
          <a:prstGeom prst="downArrowCallout">
            <a:avLst>
              <a:gd name="adj1" fmla="val 77819"/>
              <a:gd name="adj2" fmla="val 77819"/>
              <a:gd name="adj3" fmla="val 16667"/>
              <a:gd name="adj4" fmla="val 6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2015-2017 </a:t>
            </a:r>
            <a:r>
              <a:rPr lang="ru-RU" dirty="0"/>
              <a:t>годы</a:t>
            </a:r>
          </a:p>
        </p:txBody>
      </p:sp>
      <p:pic>
        <p:nvPicPr>
          <p:cNvPr id="46119" name="Picture 36" descr="bovy2n0xk9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3866110"/>
            <a:ext cx="17287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20" name="AutoShape 45"/>
          <p:cNvSpPr>
            <a:spLocks noChangeArrowheads="1"/>
          </p:cNvSpPr>
          <p:nvPr/>
        </p:nvSpPr>
        <p:spPr bwMode="auto">
          <a:xfrm>
            <a:off x="288131" y="6079813"/>
            <a:ext cx="2123281" cy="7207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Морской туризм</a:t>
            </a:r>
          </a:p>
        </p:txBody>
      </p:sp>
      <p:sp>
        <p:nvSpPr>
          <p:cNvPr id="46121" name="AutoShape 24"/>
          <p:cNvSpPr>
            <a:spLocks noChangeArrowheads="1"/>
          </p:cNvSpPr>
          <p:nvPr/>
        </p:nvSpPr>
        <p:spPr bwMode="auto">
          <a:xfrm>
            <a:off x="6084888" y="619579"/>
            <a:ext cx="2016125" cy="647700"/>
          </a:xfrm>
          <a:prstGeom prst="downArrowCallout">
            <a:avLst>
              <a:gd name="adj1" fmla="val 77819"/>
              <a:gd name="adj2" fmla="val 77819"/>
              <a:gd name="adj3" fmla="val 16667"/>
              <a:gd name="adj4" fmla="val 6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2015-2017 годы</a:t>
            </a:r>
            <a:endParaRPr lang="ru-RU" dirty="0"/>
          </a:p>
        </p:txBody>
      </p:sp>
      <p:sp>
        <p:nvSpPr>
          <p:cNvPr id="46122" name="Rectangle 27"/>
          <p:cNvSpPr>
            <a:spLocks noChangeArrowheads="1"/>
          </p:cNvSpPr>
          <p:nvPr/>
        </p:nvSpPr>
        <p:spPr bwMode="auto">
          <a:xfrm>
            <a:off x="4716016" y="1298803"/>
            <a:ext cx="4397694" cy="329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493090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FF3300"/>
                </a:solidFill>
              </a:rPr>
              <a:t>12 инвестиционных соглашений</a:t>
            </a:r>
            <a:endParaRPr lang="ru-RU" sz="1700" b="1" dirty="0">
              <a:solidFill>
                <a:srgbClr val="FF3300"/>
              </a:solidFill>
            </a:endParaRPr>
          </a:p>
          <a:p>
            <a:pPr algn="ctr"/>
            <a:endParaRPr lang="ru-RU" b="1" dirty="0">
              <a:solidFill>
                <a:srgbClr val="493090"/>
              </a:solidFill>
            </a:endParaRPr>
          </a:p>
        </p:txBody>
      </p:sp>
      <p:graphicFrame>
        <p:nvGraphicFramePr>
          <p:cNvPr id="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57467"/>
              </p:ext>
            </p:extLst>
          </p:nvPr>
        </p:nvGraphicFramePr>
        <p:xfrm>
          <a:off x="1403648" y="2929485"/>
          <a:ext cx="3888432" cy="337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Цилиндр 23"/>
          <p:cNvSpPr/>
          <p:nvPr/>
        </p:nvSpPr>
        <p:spPr>
          <a:xfrm>
            <a:off x="4716016" y="2401532"/>
            <a:ext cx="4425067" cy="423556"/>
          </a:xfrm>
          <a:prstGeom prst="can">
            <a:avLst>
              <a:gd name="adj" fmla="val 14794"/>
            </a:avLst>
          </a:prstGeom>
          <a:solidFill>
            <a:srgbClr val="CC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гостиницы на территории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яхт-клуба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4716016" y="2108883"/>
            <a:ext cx="4420708" cy="255658"/>
          </a:xfrm>
          <a:prstGeom prst="ca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гостевого дома</a:t>
            </a:r>
          </a:p>
        </p:txBody>
      </p:sp>
      <p:sp>
        <p:nvSpPr>
          <p:cNvPr id="27" name="Цилиндр 26"/>
          <p:cNvSpPr/>
          <p:nvPr/>
        </p:nvSpPr>
        <p:spPr>
          <a:xfrm>
            <a:off x="4716016" y="1641778"/>
            <a:ext cx="4433185" cy="430115"/>
          </a:xfrm>
          <a:prstGeom prst="can">
            <a:avLst>
              <a:gd name="adj" fmla="val 11535"/>
            </a:avLst>
          </a:prstGeom>
          <a:solidFill>
            <a:srgbClr val="CC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всесезонного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</a:t>
            </a:r>
            <a:r>
              <a:rPr lang="ru-RU" sz="13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3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ческого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 «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 Малая </a:t>
            </a:r>
            <a:r>
              <a:rPr lang="ru-RU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Куртяжная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8" name="Цилиндр 27"/>
          <p:cNvSpPr/>
          <p:nvPr/>
        </p:nvSpPr>
        <p:spPr>
          <a:xfrm>
            <a:off x="4716016" y="3130239"/>
            <a:ext cx="4433185" cy="346316"/>
          </a:xfrm>
          <a:prstGeom prst="can">
            <a:avLst>
              <a:gd name="adj" fmla="val 13244"/>
            </a:avLst>
          </a:prstGeom>
          <a:solidFill>
            <a:srgbClr val="CC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Центра возрождения поморских промыслов</a:t>
            </a:r>
          </a:p>
        </p:txBody>
      </p:sp>
      <p:sp>
        <p:nvSpPr>
          <p:cNvPr id="29" name="Цилиндр 28"/>
          <p:cNvSpPr/>
          <p:nvPr/>
        </p:nvSpPr>
        <p:spPr>
          <a:xfrm>
            <a:off x="4716016" y="3947762"/>
            <a:ext cx="4441632" cy="386385"/>
          </a:xfrm>
          <a:prstGeom prst="can">
            <a:avLst>
              <a:gd name="adj" fmla="val 12541"/>
            </a:avLst>
          </a:prstGeom>
          <a:solidFill>
            <a:srgbClr val="CC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коттеджного поселка на горе Крестовая</a:t>
            </a:r>
          </a:p>
        </p:txBody>
      </p:sp>
      <p:sp>
        <p:nvSpPr>
          <p:cNvPr id="30" name="Цилиндр 29"/>
          <p:cNvSpPr/>
          <p:nvPr/>
        </p:nvSpPr>
        <p:spPr>
          <a:xfrm>
            <a:off x="4716016" y="4836826"/>
            <a:ext cx="4427985" cy="304919"/>
          </a:xfrm>
          <a:prstGeom prst="can">
            <a:avLst>
              <a:gd name="adj" fmla="val 16503"/>
            </a:avLst>
          </a:prstGeom>
          <a:solidFill>
            <a:srgbClr val="CC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здания гостиницы «Сполохи»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4716017" y="2852382"/>
            <a:ext cx="4420708" cy="250562"/>
          </a:xfrm>
          <a:prstGeom prst="ca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туристической базы «Песчаный Берег»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4716016" y="3524819"/>
            <a:ext cx="4420710" cy="374679"/>
          </a:xfrm>
          <a:prstGeom prst="can">
            <a:avLst>
              <a:gd name="adj" fmla="val 1668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ресторана при                    Кандалакшском яхт-клубе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137" y="5413130"/>
            <a:ext cx="4450466" cy="404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8089" y="5718604"/>
            <a:ext cx="4456562" cy="590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7234" y="5141745"/>
            <a:ext cx="4444369" cy="34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5348" y="4345191"/>
            <a:ext cx="4444369" cy="61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47115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6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7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7" name="Rectangle 10"/>
          <p:cNvSpPr>
            <a:spLocks noGrp="1" noChangeArrowheads="1"/>
          </p:cNvSpPr>
          <p:nvPr>
            <p:ph type="title"/>
          </p:nvPr>
        </p:nvSpPr>
        <p:spPr>
          <a:xfrm>
            <a:off x="2195736" y="188641"/>
            <a:ext cx="5328592" cy="504055"/>
          </a:xfrm>
        </p:spPr>
        <p:txBody>
          <a:bodyPr/>
          <a:lstStyle/>
          <a:p>
            <a:pPr eaLnBrk="1" hangingPunct="1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771800" y="980729"/>
            <a:ext cx="1867744" cy="5184575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altLang="ru-RU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Объединенная компания РУСАЛ КАЗ </a:t>
            </a:r>
          </a:p>
          <a:p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 </a:t>
            </a:r>
            <a:r>
              <a:rPr lang="ru-RU" altLang="ru-RU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Нивских</a:t>
            </a:r>
            <a:r>
              <a:rPr lang="ru-RU" altLang="ru-RU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ГЭС филиала «Кольский» ПАО ТГК-1 </a:t>
            </a:r>
          </a:p>
          <a:p>
            <a:pPr lvl="0">
              <a:spcBef>
                <a:spcPct val="0"/>
              </a:spcBef>
            </a:pPr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предприятий Октябрьской железной дороги ОАО «РЖД»</a:t>
            </a:r>
            <a:endParaRPr lang="ru-RU" sz="1400" b="1" dirty="0"/>
          </a:p>
        </p:txBody>
      </p:sp>
      <p:pic>
        <p:nvPicPr>
          <p:cNvPr id="4710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948264" y="981075"/>
            <a:ext cx="2087786" cy="518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/>
            </a:r>
            <a:br>
              <a:rPr kumimoji="1"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2843808" y="1124744"/>
            <a:ext cx="165516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/>
            </a:r>
            <a:br>
              <a:rPr kumimoji="1"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730" y="995363"/>
            <a:ext cx="1857051" cy="13913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9CC99"/>
            </a:solidFill>
            <a:prstDash val="solid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729" y="2921917"/>
            <a:ext cx="1857053" cy="144318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9CC99"/>
            </a:solidFill>
            <a:prstDash val="solid"/>
            <a:headEnd/>
            <a:tailEnd/>
          </a:ln>
          <a:effec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730" y="4851400"/>
            <a:ext cx="1857053" cy="138591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9CC99"/>
            </a:solidFill>
            <a:prstDash val="solid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3066" y="995363"/>
            <a:ext cx="1919174" cy="13913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9CC99"/>
            </a:solidFill>
            <a:prstDash val="solid"/>
            <a:headEnd/>
            <a:tailEnd/>
          </a:ln>
          <a:effectLst/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66" y="2875356"/>
            <a:ext cx="1919174" cy="1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6876256" y="980728"/>
            <a:ext cx="21602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ru-RU" altLang="ru-RU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«Кандалакшский </a:t>
            </a:r>
            <a:r>
              <a:rPr lang="ru-RU" altLang="ru-RU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морской торговый 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порт» </a:t>
            </a:r>
          </a:p>
          <a:p>
            <a:pPr lvl="0" eaLnBrk="0" hangingPunct="0"/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ru-RU" altLang="ru-RU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ЮРЭС КУ АО «МОЭСК» </a:t>
            </a:r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ru-RU" altLang="ru-RU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ru-RU" altLang="ru-RU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altLang="ru-RU" sz="1400" b="1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Цветлит</a:t>
            </a:r>
            <a:r>
              <a:rPr lang="ru-RU" alt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 descr="C:\Users\plaschinskaya_av\Desktop\Пресс-центр_files\Цветлит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1984251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3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455938" cy="235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 descr="Koteln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6" y="2578100"/>
            <a:ext cx="3602757" cy="22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6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47115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6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7" name="Picture 4" descr="D:\My docs\Site\12.bmp"/>
            <p:cNvPicPr>
              <a:picLocks noChangeAspect="1" noChangeArrowheads="1"/>
            </p:cNvPicPr>
            <p:nvPr/>
          </p:nvPicPr>
          <p:blipFill>
            <a:blip r:embed="rId4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02996" y="122237"/>
            <a:ext cx="8229600" cy="334963"/>
          </a:xfrm>
        </p:spPr>
        <p:txBody>
          <a:bodyPr/>
          <a:lstStyle/>
          <a:p>
            <a:pPr eaLnBrk="1" hangingPunct="1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Коммунальный комплекс</a:t>
            </a:r>
          </a:p>
        </p:txBody>
      </p:sp>
      <p:pic>
        <p:nvPicPr>
          <p:cNvPr id="4710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932363" y="981075"/>
            <a:ext cx="410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  <a:t/>
            </a:r>
            <a:b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395288" y="981075"/>
            <a:ext cx="410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  <a:t/>
            </a:r>
            <a:b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1" y="552425"/>
            <a:ext cx="3161345" cy="40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34180"/>
              </p:ext>
            </p:extLst>
          </p:nvPr>
        </p:nvGraphicFramePr>
        <p:xfrm>
          <a:off x="566421" y="4711798"/>
          <a:ext cx="3141483" cy="1968980"/>
        </p:xfrm>
        <a:graphic>
          <a:graphicData uri="http://schemas.openxmlformats.org/drawingml/2006/table">
            <a:tbl>
              <a:tblPr/>
              <a:tblGrid>
                <a:gridCol w="2067328">
                  <a:extLst>
                    <a:ext uri="{9D8B030D-6E8A-4147-A177-3AD203B41FA5}">
                      <a16:colId xmlns:a16="http://schemas.microsoft.com/office/drawing/2014/main" val="304555683"/>
                    </a:ext>
                  </a:extLst>
                </a:gridCol>
                <a:gridCol w="1074155">
                  <a:extLst>
                    <a:ext uri="{9D8B030D-6E8A-4147-A177-3AD203B41FA5}">
                      <a16:colId xmlns:a16="http://schemas.microsoft.com/office/drawing/2014/main" val="3884829168"/>
                    </a:ext>
                  </a:extLst>
                </a:gridCol>
              </a:tblGrid>
              <a:tr h="195756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 светильников;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доп. опор;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доп. светильников;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км кабеля;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Сис-ма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автомат. управления наружным освещением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млн.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210751"/>
                  </a:ext>
                </a:extLst>
              </a:tr>
            </a:tbl>
          </a:graphicData>
        </a:graphic>
      </p:graphicFrame>
      <p:pic>
        <p:nvPicPr>
          <p:cNvPr id="21" name="Picture 45" descr="ques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92" y="503237"/>
            <a:ext cx="1538808" cy="14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14084535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84236"/>
            <a:ext cx="3513233" cy="20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9" y="1115616"/>
            <a:ext cx="3775715" cy="25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06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47115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6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7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02996" y="122237"/>
            <a:ext cx="8229600" cy="334963"/>
          </a:xfrm>
        </p:spPr>
        <p:txBody>
          <a:bodyPr/>
          <a:lstStyle/>
          <a:p>
            <a:pPr eaLnBrk="1" hangingPunct="1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комфортных условий проживания </a:t>
            </a:r>
          </a:p>
        </p:txBody>
      </p:sp>
      <p:pic>
        <p:nvPicPr>
          <p:cNvPr id="4710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465989" y="390327"/>
            <a:ext cx="410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  <a:t/>
            </a:r>
            <a:b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409595" y="442118"/>
            <a:ext cx="4103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  <a:t/>
            </a:r>
            <a:b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22" descr="kand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66" y="1133069"/>
            <a:ext cx="3004392" cy="20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78" y="2771799"/>
            <a:ext cx="2259360" cy="161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 descr="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6" y="4221088"/>
            <a:ext cx="3537648" cy="204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8" y="4611673"/>
            <a:ext cx="4506820" cy="18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6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2879725" cy="566737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91661"/>
              </p:ext>
            </p:extLst>
          </p:nvPr>
        </p:nvGraphicFramePr>
        <p:xfrm>
          <a:off x="516731" y="1258218"/>
          <a:ext cx="2782887" cy="203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542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22565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7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Заголовок 1"/>
          <p:cNvSpPr txBox="1">
            <a:spLocks/>
          </p:cNvSpPr>
          <p:nvPr/>
        </p:nvSpPr>
        <p:spPr bwMode="auto">
          <a:xfrm>
            <a:off x="228600" y="152400"/>
            <a:ext cx="794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СМП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88984"/>
              </p:ext>
            </p:extLst>
          </p:nvPr>
        </p:nvGraphicFramePr>
        <p:xfrm>
          <a:off x="4262438" y="1103313"/>
          <a:ext cx="4342010" cy="218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45" name="Заголовок 1"/>
          <p:cNvSpPr>
            <a:spLocks/>
          </p:cNvSpPr>
          <p:nvPr/>
        </p:nvSpPr>
        <p:spPr bwMode="auto">
          <a:xfrm>
            <a:off x="4859338" y="549275"/>
            <a:ext cx="28797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</a:p>
        </p:txBody>
      </p:sp>
      <p:sp>
        <p:nvSpPr>
          <p:cNvPr id="22546" name="AutoShape 13"/>
          <p:cNvSpPr>
            <a:spLocks noChangeArrowheads="1"/>
          </p:cNvSpPr>
          <p:nvPr/>
        </p:nvSpPr>
        <p:spPr bwMode="auto">
          <a:xfrm>
            <a:off x="1908175" y="3429000"/>
            <a:ext cx="5400675" cy="647700"/>
          </a:xfrm>
          <a:prstGeom prst="downArrowCallout">
            <a:avLst>
              <a:gd name="adj1" fmla="val 208456"/>
              <a:gd name="adj2" fmla="val 208456"/>
              <a:gd name="adj3" fmla="val 16667"/>
              <a:gd name="adj4" fmla="val 6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Виды поддержки СМП</a:t>
            </a:r>
          </a:p>
        </p:txBody>
      </p:sp>
      <p:sp>
        <p:nvSpPr>
          <p:cNvPr id="22547" name="Rectangle 3"/>
          <p:cNvSpPr>
            <a:spLocks noChangeArrowheads="1"/>
          </p:cNvSpPr>
          <p:nvPr/>
        </p:nvSpPr>
        <p:spPr bwMode="auto">
          <a:xfrm>
            <a:off x="2555875" y="4221088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Предоставление грантов начинающим предпринимателям</a:t>
            </a:r>
          </a:p>
        </p:txBody>
      </p:sp>
      <p:graphicFrame>
        <p:nvGraphicFramePr>
          <p:cNvPr id="22626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30728"/>
              </p:ext>
            </p:extLst>
          </p:nvPr>
        </p:nvGraphicFramePr>
        <p:xfrm>
          <a:off x="899592" y="4869160"/>
          <a:ext cx="7632848" cy="1158240"/>
        </p:xfrm>
        <a:graphic>
          <a:graphicData uri="http://schemas.openxmlformats.org/drawingml/2006/table">
            <a:tbl>
              <a:tblPr/>
              <a:tblGrid>
                <a:gridCol w="385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61">
                  <a:extLst>
                    <a:ext uri="{9D8B030D-6E8A-4147-A177-3AD203B41FA5}">
                      <a16:colId xmlns:a16="http://schemas.microsoft.com/office/drawing/2014/main" val="790794276"/>
                    </a:ext>
                  </a:extLst>
                </a:gridCol>
                <a:gridCol w="125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Предоставлено грантов –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тыс. руб. каждый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9" name="Rectangle 8"/>
          <p:cNvSpPr>
            <a:spLocks noChangeArrowheads="1"/>
          </p:cNvSpPr>
          <p:nvPr/>
        </p:nvSpPr>
        <p:spPr bwMode="auto">
          <a:xfrm>
            <a:off x="468313" y="188913"/>
            <a:ext cx="82296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 и социальная 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 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6890538"/>
              </p:ext>
            </p:extLst>
          </p:nvPr>
        </p:nvGraphicFramePr>
        <p:xfrm>
          <a:off x="403224" y="1103313"/>
          <a:ext cx="3448695" cy="24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630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25635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6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7" name="Picture 4" descr="D:\My docs\Site\12.bmp"/>
            <p:cNvPicPr>
              <a:picLocks noChangeAspect="1" noChangeArrowheads="1"/>
            </p:cNvPicPr>
            <p:nvPr/>
          </p:nvPicPr>
          <p:blipFill>
            <a:blip r:embed="rId3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9545004"/>
              </p:ext>
            </p:extLst>
          </p:nvPr>
        </p:nvGraphicFramePr>
        <p:xfrm>
          <a:off x="5148065" y="1103313"/>
          <a:ext cx="4270574" cy="257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631" name="Rectangle 9"/>
          <p:cNvSpPr>
            <a:spLocks noChangeArrowheads="1"/>
          </p:cNvSpPr>
          <p:nvPr/>
        </p:nvSpPr>
        <p:spPr bwMode="auto">
          <a:xfrm>
            <a:off x="611188" y="684213"/>
            <a:ext cx="770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FF0000"/>
                </a:solidFill>
              </a:rPr>
              <a:t>1. Возмещение стоимости проезда в медицинские учреждения</a:t>
            </a:r>
          </a:p>
        </p:txBody>
      </p:sp>
      <p:pic>
        <p:nvPicPr>
          <p:cNvPr id="2563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3" name="Rectangle 9"/>
          <p:cNvSpPr>
            <a:spLocks noChangeArrowheads="1"/>
          </p:cNvSpPr>
          <p:nvPr/>
        </p:nvSpPr>
        <p:spPr bwMode="auto">
          <a:xfrm>
            <a:off x="2639217" y="3696096"/>
            <a:ext cx="388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FF0000"/>
                </a:solidFill>
              </a:rPr>
              <a:t>2. Выплаты привлеченным </a:t>
            </a:r>
          </a:p>
          <a:p>
            <a:pPr algn="ctr"/>
            <a:r>
              <a:rPr lang="ru-RU" altLang="ru-RU" sz="1600" b="1" dirty="0">
                <a:solidFill>
                  <a:srgbClr val="FF0000"/>
                </a:solidFill>
              </a:rPr>
              <a:t>специалистам-медикам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041273"/>
              </p:ext>
            </p:extLst>
          </p:nvPr>
        </p:nvGraphicFramePr>
        <p:xfrm>
          <a:off x="403225" y="4425156"/>
          <a:ext cx="3211512" cy="233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383504"/>
              </p:ext>
            </p:extLst>
          </p:nvPr>
        </p:nvGraphicFramePr>
        <p:xfrm>
          <a:off x="5148065" y="4448968"/>
          <a:ext cx="3995935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634" name="Picture 16" descr="Den-medika-v-2016-godu-chislo-den-traditsi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9052" y="5084762"/>
            <a:ext cx="2028119" cy="10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364743"/>
              </p:ext>
            </p:extLst>
          </p:nvPr>
        </p:nvGraphicFramePr>
        <p:xfrm>
          <a:off x="2347913" y="1077913"/>
          <a:ext cx="4470400" cy="278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23" name="Группа 11"/>
          <p:cNvGrpSpPr>
            <a:grpSpLocks/>
          </p:cNvGrpSpPr>
          <p:nvPr/>
        </p:nvGrpSpPr>
        <p:grpSpPr bwMode="auto">
          <a:xfrm>
            <a:off x="0" y="0"/>
            <a:ext cx="228600" cy="6858000"/>
            <a:chOff x="0" y="0"/>
            <a:chExt cx="228600" cy="6858000"/>
          </a:xfrm>
        </p:grpSpPr>
        <p:pic>
          <p:nvPicPr>
            <p:cNvPr id="28753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7175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54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860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55" name="Picture 4" descr="D:\My docs\Site\12.bmp"/>
            <p:cNvPicPr>
              <a:picLocks noChangeAspect="1" noChangeArrowheads="1"/>
            </p:cNvPicPr>
            <p:nvPr/>
          </p:nvPicPr>
          <p:blipFill>
            <a:blip r:embed="rId2"/>
            <a:srcRect r="6264" b="33498"/>
            <a:stretch>
              <a:fillRect/>
            </a:stretch>
          </p:blipFill>
          <p:spPr bwMode="auto">
            <a:xfrm>
              <a:off x="0" y="5143500"/>
              <a:ext cx="214313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24" name="Rectangle 11"/>
          <p:cNvSpPr>
            <a:spLocks noChangeArrowheads="1"/>
          </p:cNvSpPr>
          <p:nvPr/>
        </p:nvSpPr>
        <p:spPr bwMode="auto">
          <a:xfrm>
            <a:off x="1403350" y="620713"/>
            <a:ext cx="6219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Поддержка многодетных и молодых семей</a:t>
            </a:r>
          </a:p>
        </p:txBody>
      </p:sp>
      <p:pic>
        <p:nvPicPr>
          <p:cNvPr id="28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066696"/>
            <a:ext cx="2438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6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7" name="Rectangle 8"/>
          <p:cNvSpPr>
            <a:spLocks noChangeArrowheads="1"/>
          </p:cNvSpPr>
          <p:nvPr/>
        </p:nvSpPr>
        <p:spPr bwMode="auto">
          <a:xfrm>
            <a:off x="468313" y="188913"/>
            <a:ext cx="82296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 населения  </a:t>
            </a:r>
          </a:p>
        </p:txBody>
      </p:sp>
      <p:graphicFrame>
        <p:nvGraphicFramePr>
          <p:cNvPr id="287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53024"/>
              </p:ext>
            </p:extLst>
          </p:nvPr>
        </p:nvGraphicFramePr>
        <p:xfrm>
          <a:off x="2843808" y="1054100"/>
          <a:ext cx="6147793" cy="283464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Очередь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01.06.2018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2015-2017 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Предоставлено (план) 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Многодетные (предоставление земельных участков)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Молодые (выплаты на улучшение жилищных  условий)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750" name="Rectangle 9"/>
          <p:cNvSpPr>
            <a:spLocks noChangeArrowheads="1"/>
          </p:cNvSpPr>
          <p:nvPr/>
        </p:nvSpPr>
        <p:spPr bwMode="auto">
          <a:xfrm>
            <a:off x="2411413" y="3860800"/>
            <a:ext cx="457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Поддержка детей-сирот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437063"/>
            <a:ext cx="2305050" cy="1566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43922"/>
              </p:ext>
            </p:extLst>
          </p:nvPr>
        </p:nvGraphicFramePr>
        <p:xfrm>
          <a:off x="2817813" y="4214606"/>
          <a:ext cx="3759200" cy="272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752" name="AutoShape 50"/>
          <p:cNvSpPr>
            <a:spLocks noChangeArrowheads="1"/>
          </p:cNvSpPr>
          <p:nvPr/>
        </p:nvSpPr>
        <p:spPr bwMode="auto">
          <a:xfrm>
            <a:off x="6300192" y="4221163"/>
            <a:ext cx="2843808" cy="1152525"/>
          </a:xfrm>
          <a:prstGeom prst="wedgeEllipseCallout">
            <a:avLst>
              <a:gd name="adj1" fmla="val -62486"/>
              <a:gd name="adj2" fmla="val 14891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 smtClean="0"/>
              <a:t>План </a:t>
            </a:r>
            <a:r>
              <a:rPr lang="ru-RU" sz="1400" b="1" dirty="0"/>
              <a:t>на </a:t>
            </a:r>
            <a:r>
              <a:rPr lang="ru-RU" sz="1400" b="1" dirty="0" smtClean="0"/>
              <a:t>2018 </a:t>
            </a:r>
            <a:r>
              <a:rPr lang="ru-RU" sz="1400" b="1" dirty="0"/>
              <a:t>год:    </a:t>
            </a:r>
            <a:r>
              <a:rPr lang="ru-RU" sz="1400" b="1" dirty="0" smtClean="0"/>
              <a:t>20 квартир  </a:t>
            </a:r>
          </a:p>
          <a:p>
            <a:pPr algn="ctr"/>
            <a:r>
              <a:rPr lang="ru-RU" sz="1400" b="1" dirty="0" smtClean="0"/>
              <a:t>(</a:t>
            </a:r>
            <a:r>
              <a:rPr lang="ru-RU" sz="1400" b="1" dirty="0"/>
              <a:t>на </a:t>
            </a:r>
            <a:r>
              <a:rPr lang="ru-RU" sz="1400" b="1" dirty="0" smtClean="0"/>
              <a:t>01.06.2018 </a:t>
            </a:r>
            <a:r>
              <a:rPr lang="ru-RU" sz="1400" b="1" dirty="0"/>
              <a:t>приобретено </a:t>
            </a:r>
            <a:r>
              <a:rPr lang="ru-RU" sz="1400" b="1" dirty="0" smtClean="0"/>
              <a:t>6)</a:t>
            </a:r>
            <a:endParaRPr lang="ru-RU" sz="1400" b="1" dirty="0"/>
          </a:p>
          <a:p>
            <a:endParaRPr lang="ru-RU" sz="1600" b="1" dirty="0"/>
          </a:p>
          <a:p>
            <a:pPr algn="ctr"/>
            <a:endParaRPr lang="ru-RU" sz="1200" dirty="0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8488246" y="6490814"/>
            <a:ext cx="598408" cy="33265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16604</TotalTime>
  <Words>995</Words>
  <Application>Microsoft Office PowerPoint</Application>
  <PresentationFormat>Экран (4:3)</PresentationFormat>
  <Paragraphs>351</Paragraphs>
  <Slides>19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Unicode MS</vt:lpstr>
      <vt:lpstr>Calibri</vt:lpstr>
      <vt:lpstr>Cambria</vt:lpstr>
      <vt:lpstr>Century Gothic</vt:lpstr>
      <vt:lpstr>Constantia</vt:lpstr>
      <vt:lpstr>Times New Roman</vt:lpstr>
      <vt:lpstr>Wingdings</vt:lpstr>
      <vt:lpstr>Тема Office</vt:lpstr>
      <vt:lpstr>Диаграмма</vt:lpstr>
      <vt:lpstr>Презентация PowerPoint</vt:lpstr>
      <vt:lpstr>Презентация PowerPoint</vt:lpstr>
      <vt:lpstr>Повышение инвестиционной привлекательности и туризм </vt:lpstr>
      <vt:lpstr>Инвестиционная деятельность </vt:lpstr>
      <vt:lpstr>Коммунальный комплекс</vt:lpstr>
      <vt:lpstr>Обеспечение комфортных условий проживания </vt:lpstr>
      <vt:lpstr>Индивидуальные предприниматели</vt:lpstr>
      <vt:lpstr>Презентация PowerPoint</vt:lpstr>
      <vt:lpstr>Презентация PowerPoint</vt:lpstr>
      <vt:lpstr>Презентация PowerPoint</vt:lpstr>
      <vt:lpstr>Торговое обслуживание</vt:lpstr>
      <vt:lpstr>Транспортное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А. Иванова</dc:creator>
  <cp:lastModifiedBy>Анна В. Плащинская</cp:lastModifiedBy>
  <cp:revision>312</cp:revision>
  <cp:lastPrinted>2017-07-21T09:31:11Z</cp:lastPrinted>
  <dcterms:created xsi:type="dcterms:W3CDTF">2016-02-08T08:48:53Z</dcterms:created>
  <dcterms:modified xsi:type="dcterms:W3CDTF">2018-06-13T15:47:06Z</dcterms:modified>
</cp:coreProperties>
</file>