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2" r:id="rId2"/>
  </p:sldMasterIdLst>
  <p:notesMasterIdLst>
    <p:notesMasterId r:id="rId28"/>
  </p:notesMasterIdLst>
  <p:handoutMasterIdLst>
    <p:handoutMasterId r:id="rId29"/>
  </p:handoutMasterIdLst>
  <p:sldIdLst>
    <p:sldId id="354" r:id="rId3"/>
    <p:sldId id="326" r:id="rId4"/>
    <p:sldId id="359" r:id="rId5"/>
    <p:sldId id="360" r:id="rId6"/>
    <p:sldId id="318" r:id="rId7"/>
    <p:sldId id="327" r:id="rId8"/>
    <p:sldId id="332" r:id="rId9"/>
    <p:sldId id="328" r:id="rId10"/>
    <p:sldId id="329" r:id="rId11"/>
    <p:sldId id="330" r:id="rId12"/>
    <p:sldId id="331" r:id="rId13"/>
    <p:sldId id="333" r:id="rId14"/>
    <p:sldId id="356" r:id="rId15"/>
    <p:sldId id="334" r:id="rId16"/>
    <p:sldId id="335" r:id="rId17"/>
    <p:sldId id="362" r:id="rId18"/>
    <p:sldId id="337" r:id="rId19"/>
    <p:sldId id="351" r:id="rId20"/>
    <p:sldId id="349" r:id="rId21"/>
    <p:sldId id="344" r:id="rId22"/>
    <p:sldId id="357" r:id="rId23"/>
    <p:sldId id="340" r:id="rId24"/>
    <p:sldId id="358" r:id="rId25"/>
    <p:sldId id="361" r:id="rId26"/>
    <p:sldId id="355" r:id="rId2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AFF"/>
    <a:srgbClr val="FFFFFF"/>
    <a:srgbClr val="EFF9FF"/>
    <a:srgbClr val="EDF2F9"/>
    <a:srgbClr val="F3F7FB"/>
    <a:srgbClr val="EBF7FF"/>
    <a:srgbClr val="CCFFFF"/>
    <a:srgbClr val="CC66FF"/>
    <a:srgbClr val="6600CC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29" autoAdjust="0"/>
  </p:normalViewPr>
  <p:slideViewPr>
    <p:cSldViewPr>
      <p:cViewPr>
        <p:scale>
          <a:sx n="100" d="100"/>
          <a:sy n="100" d="100"/>
        </p:scale>
        <p:origin x="-1944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Численность населения, тыс. человек</a:t>
            </a:r>
          </a:p>
        </c:rich>
      </c:tx>
      <c:layout>
        <c:manualLayout>
          <c:xMode val="edge"/>
          <c:yMode val="edge"/>
          <c:x val="1.6511002144542861E-2"/>
          <c:y val="1.5374195559471187E-2"/>
        </c:manualLayout>
      </c:layout>
      <c:overlay val="0"/>
      <c:spPr>
        <a:solidFill>
          <a:schemeClr val="bg1"/>
        </a:solidFill>
      </c:spPr>
    </c:title>
    <c:autoTitleDeleted val="0"/>
    <c:plotArea>
      <c:layout>
        <c:manualLayout>
          <c:layoutTarget val="inner"/>
          <c:xMode val="edge"/>
          <c:yMode val="edge"/>
          <c:x val="0.12980544249292167"/>
          <c:y val="0.18542122680136836"/>
          <c:w val="0.8165588082805616"/>
          <c:h val="0.69792898413543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 среднегодовая численность населения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20,1</a:t>
                    </a:r>
                    <a:endParaRPr lang="en-US" sz="1600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77-43B4-9BF6-A5F817150FB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20,0</a:t>
                    </a:r>
                    <a:endParaRPr lang="en-US" sz="1600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77-43B4-9BF6-A5F817150FBC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19,7</a:t>
                    </a:r>
                    <a:endParaRPr lang="en-US" sz="1600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77-43B4-9BF6-A5F817150FBC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19,5</a:t>
                    </a:r>
                    <a:endParaRPr lang="en-US" sz="1600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77-43B4-9BF6-A5F817150FBC}"/>
                </c:ext>
              </c:extLst>
            </c:dLbl>
            <c:numFmt formatCode="0.0" sourceLinked="0"/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600" b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 оценка</c:v>
                </c:pt>
              </c:strCache>
            </c:strRef>
          </c:cat>
          <c:val>
            <c:numRef>
              <c:f>Лист1!$B$2:$J$2</c:f>
              <c:numCache>
                <c:formatCode>#,##0.00</c:formatCode>
                <c:ptCount val="7"/>
                <c:pt idx="0">
                  <c:v>20.257999999999999</c:v>
                </c:pt>
                <c:pt idx="1">
                  <c:v>19.7</c:v>
                </c:pt>
                <c:pt idx="2">
                  <c:v>19.5</c:v>
                </c:pt>
                <c:pt idx="3">
                  <c:v>19.161999999999999</c:v>
                </c:pt>
                <c:pt idx="4">
                  <c:v>18.911999999999999</c:v>
                </c:pt>
                <c:pt idx="5">
                  <c:v>18.606999999999999</c:v>
                </c:pt>
                <c:pt idx="6">
                  <c:v>18.399999999999999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D77-43B4-9BF6-A5F817150F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4995200"/>
        <c:axId val="32506432"/>
      </c:barChart>
      <c:catAx>
        <c:axId val="349952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chemeClr val="bg1"/>
          </a:solidFill>
        </c:spPr>
        <c:txPr>
          <a:bodyPr/>
          <a:lstStyle/>
          <a:p>
            <a:pPr>
              <a:defRPr sz="14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32506432"/>
        <c:crosses val="autoZero"/>
        <c:auto val="1"/>
        <c:lblAlgn val="ctr"/>
        <c:lblOffset val="100"/>
        <c:noMultiLvlLbl val="0"/>
      </c:catAx>
      <c:valAx>
        <c:axId val="32506432"/>
        <c:scaling>
          <c:orientation val="minMax"/>
        </c:scaling>
        <c:delete val="0"/>
        <c:axPos val="l"/>
        <c:majorGridlines/>
        <c:numFmt formatCode="#,##0.00" sourceLinked="1"/>
        <c:majorTickMark val="none"/>
        <c:minorTickMark val="none"/>
        <c:tickLblPos val="nextTo"/>
        <c:spPr>
          <a:solidFill>
            <a:schemeClr val="bg1"/>
          </a:solidFill>
        </c:spPr>
        <c:txPr>
          <a:bodyPr/>
          <a:lstStyle/>
          <a:p>
            <a: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34995200"/>
        <c:crosses val="autoZero"/>
        <c:crossBetween val="between"/>
      </c:valAx>
      <c:spPr>
        <a:solidFill>
          <a:schemeClr val="bg1"/>
        </a:solidFill>
        <a:ln w="9525">
          <a:noFill/>
        </a:ln>
      </c:spPr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>
      <a:bevelT w="127000" h="63500"/>
    </a:sp3d>
  </c:spPr>
  <c:txPr>
    <a:bodyPr/>
    <a:lstStyle/>
    <a:p>
      <a:pPr>
        <a:defRPr sz="900" b="1">
          <a:solidFill>
            <a:schemeClr val="tx2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6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Численность </a:t>
            </a:r>
            <a:r>
              <a:rPr lang="ru-RU" sz="16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безработных (человек)</a:t>
            </a:r>
          </a:p>
        </c:rich>
      </c:tx>
      <c:layout>
        <c:manualLayout>
          <c:xMode val="edge"/>
          <c:yMode val="edge"/>
          <c:x val="5.9384197080838193E-4"/>
          <c:y val="1.154491904527615E-2"/>
        </c:manualLayout>
      </c:layout>
      <c:overlay val="0"/>
      <c:spPr>
        <a:solidFill>
          <a:schemeClr val="bg1"/>
        </a:solidFill>
      </c:spPr>
    </c:title>
    <c:autoTitleDeleted val="0"/>
    <c:plotArea>
      <c:layout>
        <c:manualLayout>
          <c:layoutTarget val="inner"/>
          <c:xMode val="edge"/>
          <c:yMode val="edge"/>
          <c:x val="9.6425349290691839E-2"/>
          <c:y val="0.18121963056736387"/>
          <c:w val="0.81709288048454387"/>
          <c:h val="0.678048199322882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безработных, человек</c:v>
                </c:pt>
              </c:strCache>
            </c:strRef>
          </c:tx>
          <c:marker>
            <c:symbol val="none"/>
          </c:marker>
          <c:dLbls>
            <c:dLbl>
              <c:idx val="5"/>
              <c:layout>
                <c:manualLayout>
                  <c:x val="-2.0751788995622859E-2"/>
                  <c:y val="4.8765488802398164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311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7A-41D9-B396-4739C8D05D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solidFill>
                  <a:schemeClr val="tx2">
                    <a:lumMod val="50000"/>
                  </a:schemeClr>
                </a:solidFill>
              </a:ln>
            </c:spPr>
            <c:trendlineType val="linear"/>
            <c:dispRSqr val="0"/>
            <c:dispEq val="0"/>
          </c:trendline>
          <c:cat>
            <c:strRef>
              <c:f>Лист1!$A$2:$A$8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 оценка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403</c:v>
                </c:pt>
                <c:pt idx="1">
                  <c:v>438</c:v>
                </c:pt>
                <c:pt idx="2">
                  <c:v>400</c:v>
                </c:pt>
                <c:pt idx="3">
                  <c:v>425</c:v>
                </c:pt>
                <c:pt idx="4">
                  <c:v>384</c:v>
                </c:pt>
                <c:pt idx="5">
                  <c:v>311</c:v>
                </c:pt>
                <c:pt idx="6">
                  <c:v>304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600-40E4-8926-3A0C0181A7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649472"/>
        <c:axId val="32511616"/>
      </c:lineChart>
      <c:catAx>
        <c:axId val="3664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solidFill>
            <a:schemeClr val="bg1"/>
          </a:solidFill>
        </c:spPr>
        <c:txPr>
          <a:bodyPr/>
          <a:lstStyle/>
          <a:p>
            <a: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32511616"/>
        <c:crosses val="autoZero"/>
        <c:auto val="0"/>
        <c:lblAlgn val="ctr"/>
        <c:lblOffset val="100"/>
        <c:noMultiLvlLbl val="0"/>
      </c:catAx>
      <c:valAx>
        <c:axId val="32511616"/>
        <c:scaling>
          <c:orientation val="minMax"/>
        </c:scaling>
        <c:delete val="0"/>
        <c:axPos val="l"/>
        <c:majorGridlines>
          <c:spPr>
            <a:effectLst>
              <a:glow rad="1905000">
                <a:schemeClr val="bg1"/>
              </a:glo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36649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135326771601655E-2"/>
          <c:y val="9.4978162148650153E-2"/>
          <c:w val="0.88262021498363752"/>
          <c:h val="0.742560296846011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 (без субъектов малого предпринимательства) в расчёте на одного работника, тыс. рублей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1.9227409831483574E-2"/>
                  <c:y val="8.0835925637892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6A-476F-8419-A918BE3B4A52}"/>
                </c:ext>
              </c:extLst>
            </c:dLbl>
            <c:dLbl>
              <c:idx val="1"/>
              <c:layout>
                <c:manualLayout>
                  <c:x val="-1.4790315254987365E-2"/>
                  <c:y val="7.3487205125356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6A-476F-8419-A918BE3B4A52}"/>
                </c:ext>
              </c:extLst>
            </c:dLbl>
            <c:dLbl>
              <c:idx val="2"/>
              <c:layout>
                <c:manualLayout>
                  <c:x val="-1.9227409831483574E-2"/>
                  <c:y val="5.8789764100285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6A-476F-8419-A918BE3B4A52}"/>
                </c:ext>
              </c:extLst>
            </c:dLbl>
            <c:dLbl>
              <c:idx val="3"/>
              <c:layout>
                <c:manualLayout>
                  <c:x val="-3.1059662035473466E-2"/>
                  <c:y val="6.6137905973410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6A-476F-8419-A918BE3B4A52}"/>
                </c:ext>
              </c:extLst>
            </c:dLbl>
            <c:dLbl>
              <c:idx val="4"/>
              <c:layout>
                <c:manualLayout>
                  <c:x val="-1.7748378305984837E-2"/>
                  <c:y val="7.3486626485946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6A-476F-8419-A918BE3B4A52}"/>
                </c:ext>
              </c:extLst>
            </c:dLbl>
            <c:dLbl>
              <c:idx val="5"/>
              <c:layout>
                <c:manualLayout>
                  <c:x val="-2.2185472882480937E-2"/>
                  <c:y val="6.6138484612820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6A-476F-8419-A918BE3B4A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Лист1!$A$2:$A$8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 оценка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36.048000000000002</c:v>
                </c:pt>
                <c:pt idx="1">
                  <c:v>40.741</c:v>
                </c:pt>
                <c:pt idx="2">
                  <c:v>43.72</c:v>
                </c:pt>
                <c:pt idx="3">
                  <c:v>45.679000000000002</c:v>
                </c:pt>
                <c:pt idx="4">
                  <c:v>52.539000000000001</c:v>
                </c:pt>
                <c:pt idx="5">
                  <c:v>55.784999999999997</c:v>
                </c:pt>
                <c:pt idx="6">
                  <c:v>63.521999999999998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826A-476F-8419-A918BE3B4A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194880"/>
        <c:axId val="32513344"/>
      </c:lineChart>
      <c:catAx>
        <c:axId val="43194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32513344"/>
        <c:crosses val="autoZero"/>
        <c:auto val="1"/>
        <c:lblAlgn val="ctr"/>
        <c:lblOffset val="100"/>
        <c:noMultiLvlLbl val="0"/>
      </c:catAx>
      <c:valAx>
        <c:axId val="32513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/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3194880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6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30"/>
      <c:depthPercent val="15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5632161714789405E-3"/>
          <c:y val="2.8478461148935051E-3"/>
          <c:w val="0.87375222008039299"/>
          <c:h val="0.994939186053872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8.3193051506717883E-3"/>
                  <c:y val="0.109375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40-4969-8A93-2E115A3C81D7}"/>
                </c:ext>
              </c:extLst>
            </c:dLbl>
            <c:dLbl>
              <c:idx val="1"/>
              <c:layout>
                <c:manualLayout>
                  <c:x val="-6.6554441205374298E-3"/>
                  <c:y val="0.11874999999999999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40-4969-8A93-2E115A3C81D7}"/>
                </c:ext>
              </c:extLst>
            </c:dLbl>
            <c:dLbl>
              <c:idx val="2"/>
              <c:layout>
                <c:manualLayout>
                  <c:x val="-4.9915830904030721E-3"/>
                  <c:y val="9.37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982 053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940-4969-8A93-2E115A3C81D7}"/>
                </c:ext>
              </c:extLst>
            </c:dLbl>
            <c:dLbl>
              <c:idx val="3"/>
              <c:layout>
                <c:manualLayout>
                  <c:x val="-3.3277220602687761E-3"/>
                  <c:y val="0.1656249999999999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953 367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40-4969-8A93-2E115A3C81D7}"/>
                </c:ext>
              </c:extLst>
            </c:dLbl>
            <c:dLbl>
              <c:idx val="4"/>
              <c:layout>
                <c:manualLayout>
                  <c:x val="8.3046258836879383E-3"/>
                  <c:y val="0.1504864409730179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1 165 722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940-4969-8A93-2E115A3C81D7}"/>
                </c:ext>
              </c:extLst>
            </c:dLbl>
            <c:spPr>
              <a:solidFill>
                <a:schemeClr val="bg1">
                  <a:alpha val="82000"/>
                </a:schemeClr>
              </a:solidFill>
              <a:effectLst>
                <a:glow>
                  <a:schemeClr val="accent1">
                    <a:alpha val="40000"/>
                  </a:schemeClr>
                </a:glow>
                <a:softEdge rad="38100"/>
              </a:effectLst>
            </c:spPr>
            <c:txPr>
              <a:bodyPr/>
              <a:lstStyle/>
              <a:p>
                <a:pPr>
                  <a:defRPr sz="1600" b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                     (факт)</c:v>
                </c:pt>
                <c:pt idx="1">
                  <c:v>2017                     (факт)</c:v>
                </c:pt>
                <c:pt idx="2">
                  <c:v>2018                            (утверждено)</c:v>
                </c:pt>
                <c:pt idx="3">
                  <c:v>2019                     (утверждено)</c:v>
                </c:pt>
                <c:pt idx="4">
                  <c:v>2020                        (утверждено)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882703</c:v>
                </c:pt>
                <c:pt idx="1">
                  <c:v>935228</c:v>
                </c:pt>
                <c:pt idx="2">
                  <c:v>951253</c:v>
                </c:pt>
                <c:pt idx="3">
                  <c:v>937216</c:v>
                </c:pt>
                <c:pt idx="4">
                  <c:v>1149058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940-4969-8A93-2E115A3C81D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3.161335957255279E-2"/>
                  <c:y val="-3.1250246062992128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940-4969-8A93-2E115A3C81D7}"/>
                </c:ext>
              </c:extLst>
            </c:dLbl>
            <c:dLbl>
              <c:idx val="1"/>
              <c:layout>
                <c:manualLayout>
                  <c:x val="3.9932664723224577E-2"/>
                  <c:y val="-4.0625000000000001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940-4969-8A93-2E115A3C81D7}"/>
                </c:ext>
              </c:extLst>
            </c:dLbl>
            <c:dLbl>
              <c:idx val="2"/>
              <c:layout>
                <c:manualLayout>
                  <c:x val="3.3277291212243626E-2"/>
                  <c:y val="-3.425343931045286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en-US" dirty="0" smtClean="0"/>
                      <a:t>0</a:t>
                    </a:r>
                    <a:r>
                      <a:rPr lang="ru-RU" dirty="0" smtClean="0"/>
                      <a:t>38</a:t>
                    </a:r>
                    <a:r>
                      <a:rPr lang="ru-RU" baseline="0" dirty="0" smtClean="0"/>
                      <a:t> 488</a:t>
                    </a: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940-4969-8A93-2E115A3C81D7}"/>
                </c:ext>
              </c:extLst>
            </c:dLbl>
            <c:dLbl>
              <c:idx val="3"/>
              <c:layout>
                <c:manualLayout>
                  <c:x val="5.4907282981754256E-2"/>
                  <c:y val="-5.937499999999999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958 305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940-4969-8A93-2E115A3C81D7}"/>
                </c:ext>
              </c:extLst>
            </c:dLbl>
            <c:dLbl>
              <c:idx val="4"/>
              <c:layout>
                <c:manualLayout>
                  <c:x val="3.5986712162647733E-2"/>
                  <c:y val="-3.098250255326838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1 165 722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>
                  <a:alpha val="91000"/>
                </a:schemeClr>
              </a:solidFill>
              <a:effectLst>
                <a:softEdge rad="38100"/>
              </a:effectLst>
            </c:spPr>
            <c:txPr>
              <a:bodyPr/>
              <a:lstStyle/>
              <a:p>
                <a:pPr>
                  <a:defRPr sz="1600" b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                     (факт)</c:v>
                </c:pt>
                <c:pt idx="1">
                  <c:v>2017                     (факт)</c:v>
                </c:pt>
                <c:pt idx="2">
                  <c:v>2018                            (утверждено)</c:v>
                </c:pt>
                <c:pt idx="3">
                  <c:v>2019                     (утверждено)</c:v>
                </c:pt>
                <c:pt idx="4">
                  <c:v>2020                        (утверждено)</c:v>
                </c:pt>
              </c:strCache>
            </c: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886818</c:v>
                </c:pt>
                <c:pt idx="1">
                  <c:v>936311</c:v>
                </c:pt>
                <c:pt idx="2">
                  <c:v>1008049</c:v>
                </c:pt>
                <c:pt idx="3">
                  <c:v>937216</c:v>
                </c:pt>
                <c:pt idx="4">
                  <c:v>1149058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D940-4969-8A93-2E115A3C81D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3.5909722757198718E-2"/>
                  <c:y val="2.436105876026233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940-4969-8A93-2E115A3C81D7}"/>
                </c:ext>
              </c:extLst>
            </c:dLbl>
            <c:dLbl>
              <c:idx val="1"/>
              <c:layout>
                <c:manualLayout>
                  <c:x val="1.4503342502933593E-2"/>
                  <c:y val="2.0985330708591279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940-4969-8A93-2E115A3C81D7}"/>
                </c:ext>
              </c:extLst>
            </c:dLbl>
            <c:dLbl>
              <c:idx val="2"/>
              <c:layout>
                <c:manualLayout>
                  <c:x val="3.7443472109084837E-2"/>
                  <c:y val="4.472092484686924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-56 435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940-4969-8A93-2E115A3C81D7}"/>
                </c:ext>
              </c:extLst>
            </c:dLbl>
            <c:dLbl>
              <c:idx val="3"/>
              <c:layout>
                <c:manualLayout>
                  <c:x val="2.803924010027288E-2"/>
                  <c:y val="5.105807848383593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-4 938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940-4969-8A93-2E115A3C81D7}"/>
                </c:ext>
              </c:extLst>
            </c:dLbl>
            <c:dLbl>
              <c:idx val="4"/>
              <c:layout>
                <c:manualLayout>
                  <c:x val="-1.5225147453427887E-2"/>
                  <c:y val="5.0899825623226466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940-4969-8A93-2E115A3C81D7}"/>
                </c:ext>
              </c:extLst>
            </c:dLbl>
            <c:spPr>
              <a:solidFill>
                <a:schemeClr val="bg1">
                  <a:alpha val="90000"/>
                </a:schemeClr>
              </a:solidFill>
              <a:effectLst>
                <a:softEdge rad="38100"/>
              </a:effectLst>
            </c:spPr>
            <c:txPr>
              <a:bodyPr/>
              <a:lstStyle/>
              <a:p>
                <a:pPr>
                  <a:defRPr sz="1600" b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                     (факт)</c:v>
                </c:pt>
                <c:pt idx="1">
                  <c:v>2017                     (факт)</c:v>
                </c:pt>
                <c:pt idx="2">
                  <c:v>2018                            (утверждено)</c:v>
                </c:pt>
                <c:pt idx="3">
                  <c:v>2019                     (утверждено)</c:v>
                </c:pt>
                <c:pt idx="4">
                  <c:v>2020                        (утверждено)</c:v>
                </c:pt>
              </c:strCache>
            </c:strRef>
          </c:cat>
          <c:val>
            <c:numRef>
              <c:f>Лист1!$D$2:$D$6</c:f>
              <c:numCache>
                <c:formatCode>#,##0</c:formatCode>
                <c:ptCount val="5"/>
                <c:pt idx="0">
                  <c:v>-4115</c:v>
                </c:pt>
                <c:pt idx="1">
                  <c:v>-1083</c:v>
                </c:pt>
                <c:pt idx="2">
                  <c:v>-56796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D940-4969-8A93-2E115A3C81D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Муниципальный долг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294054421881004E-2"/>
                  <c:y val="-1.8749999999999999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940-4969-8A93-2E115A3C81D7}"/>
                </c:ext>
              </c:extLst>
            </c:dLbl>
            <c:dLbl>
              <c:idx val="1"/>
              <c:layout>
                <c:manualLayout>
                  <c:x val="2.495791545201536E-2"/>
                  <c:y val="-3.4375000000000003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940-4969-8A93-2E115A3C81D7}"/>
                </c:ext>
              </c:extLst>
            </c:dLbl>
            <c:dLbl>
              <c:idx val="2"/>
              <c:layout>
                <c:manualLayout>
                  <c:x val="2.6621776482149719E-2"/>
                  <c:y val="-2.8125000000000001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940-4969-8A93-2E115A3C81D7}"/>
                </c:ext>
              </c:extLst>
            </c:dLbl>
            <c:dLbl>
              <c:idx val="3"/>
              <c:layout>
                <c:manualLayout>
                  <c:x val="2.8285637512284138E-2"/>
                  <c:y val="-2.8125000000000001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940-4969-8A93-2E115A3C81D7}"/>
                </c:ext>
              </c:extLst>
            </c:dLbl>
            <c:dLbl>
              <c:idx val="4"/>
              <c:layout>
                <c:manualLayout>
                  <c:x val="2.7738950980821599E-2"/>
                  <c:y val="-6.6391076899860822E-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>
                  <a:alpha val="94000"/>
                </a:schemeClr>
              </a:solidFill>
              <a:effectLst>
                <a:softEdge rad="38100"/>
              </a:effectLst>
            </c:spPr>
            <c:txPr>
              <a:bodyPr/>
              <a:lstStyle/>
              <a:p>
                <a:pPr>
                  <a:defRPr sz="1600" b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                     (факт)</c:v>
                </c:pt>
                <c:pt idx="1">
                  <c:v>2017                     (факт)</c:v>
                </c:pt>
                <c:pt idx="2">
                  <c:v>2018                            (утверждено)</c:v>
                </c:pt>
                <c:pt idx="3">
                  <c:v>2019                     (утверждено)</c:v>
                </c:pt>
                <c:pt idx="4">
                  <c:v>2020                        (утверждено)</c:v>
                </c:pt>
              </c:strCache>
            </c:strRef>
          </c:cat>
          <c:val>
            <c:numRef>
              <c:f>Лист1!$E$2:$E$6</c:f>
              <c:numCache>
                <c:formatCode>#,##0</c:formatCode>
                <c:ptCount val="5"/>
                <c:pt idx="0">
                  <c:v>270153</c:v>
                </c:pt>
                <c:pt idx="1">
                  <c:v>124988</c:v>
                </c:pt>
                <c:pt idx="2">
                  <c:v>124988</c:v>
                </c:pt>
                <c:pt idx="3">
                  <c:v>135167</c:v>
                </c:pt>
                <c:pt idx="4">
                  <c:v>135167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D940-4969-8A93-2E115A3C81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192832"/>
        <c:axId val="34775616"/>
        <c:axId val="0"/>
      </c:bar3DChart>
      <c:catAx>
        <c:axId val="43192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34775616"/>
        <c:crosses val="autoZero"/>
        <c:auto val="1"/>
        <c:lblAlgn val="ctr"/>
        <c:lblOffset val="100"/>
        <c:noMultiLvlLbl val="0"/>
      </c:catAx>
      <c:valAx>
        <c:axId val="347756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3192832"/>
        <c:crosses val="autoZero"/>
        <c:crossBetween val="between"/>
      </c:valAx>
      <c:spPr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600" b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0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79054650644556379"/>
          <c:y val="9.1405875488327279E-2"/>
          <c:w val="0.20750795999239083"/>
          <c:h val="0.51272821317683037"/>
        </c:manualLayout>
      </c:layout>
      <c:overlay val="0"/>
      <c:txPr>
        <a:bodyPr/>
        <a:lstStyle/>
        <a:p>
          <a:pPr>
            <a:defRPr sz="1600" b="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645997375328087E-2"/>
          <c:y val="2.8402107157448231E-2"/>
          <c:w val="0.90135400262467191"/>
          <c:h val="0.648917341275005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gradFill>
              <a:gsLst>
                <a:gs pos="0">
                  <a:srgbClr val="7030A0"/>
                </a:gs>
                <a:gs pos="27000">
                  <a:srgbClr val="0070C0"/>
                </a:gs>
                <a:gs pos="84000">
                  <a:schemeClr val="tx2">
                    <a:lumMod val="20000"/>
                    <a:lumOff val="80000"/>
                  </a:schemeClr>
                </a:gs>
              </a:gsLst>
              <a:lin ang="5400000" scaled="0"/>
            </a:gradFill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70C0"/>
                  </a:gs>
                  <a:gs pos="27000">
                    <a:srgbClr val="0070C0"/>
                  </a:gs>
                  <a:gs pos="84000">
                    <a:schemeClr val="tx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A27-477F-BE7A-65003B53813E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70C0"/>
                  </a:gs>
                  <a:gs pos="27000">
                    <a:srgbClr val="0070C0"/>
                  </a:gs>
                  <a:gs pos="84000">
                    <a:schemeClr val="tx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27-477F-BE7A-65003B53813E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0070C0"/>
                  </a:gs>
                  <a:gs pos="27000">
                    <a:srgbClr val="0070C0"/>
                  </a:gs>
                  <a:gs pos="84000">
                    <a:schemeClr val="tx2">
                      <a:lumMod val="20000"/>
                      <a:lumOff val="80000"/>
                    </a:schemeClr>
                  </a:gs>
                </a:gsLst>
                <a:lin ang="5400000" scaled="0"/>
              </a:gradFill>
            </c:spPr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70C0"/>
                  </a:gs>
                  <a:gs pos="27000">
                    <a:srgbClr val="0070C0"/>
                  </a:gs>
                  <a:gs pos="84000">
                    <a:schemeClr val="tx2">
                      <a:lumMod val="20000"/>
                      <a:lumOff val="80000"/>
                    </a:schemeClr>
                  </a:gs>
                </a:gsLst>
                <a:lin ang="5400000" scaled="0"/>
              </a:gradFill>
            </c:spPr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70C0"/>
                  </a:gs>
                  <a:gs pos="27000">
                    <a:srgbClr val="0070C0"/>
                  </a:gs>
                  <a:gs pos="84000">
                    <a:schemeClr val="tx2">
                      <a:lumMod val="20000"/>
                      <a:lumOff val="80000"/>
                    </a:schemeClr>
                  </a:gs>
                </a:gsLst>
                <a:lin ang="5400000" scaled="0"/>
              </a:gradFill>
            </c:spPr>
          </c:dPt>
          <c:dLbls>
            <c:dLbl>
              <c:idx val="0"/>
              <c:layout>
                <c:manualLayout>
                  <c:x val="4.6296296296296294E-3"/>
                  <c:y val="-5.61206532178896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A27-477F-BE7A-65003B53813E}"/>
                </c:ext>
              </c:extLst>
            </c:dLbl>
            <c:dLbl>
              <c:idx val="2"/>
              <c:layout>
                <c:manualLayout>
                  <c:x val="-1.5432098765432098E-3"/>
                  <c:y val="-4.4896522574311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A27-477F-BE7A-65003B5381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Работники учреждений культуры                                     (41 940 руб.)</c:v>
                </c:pt>
                <c:pt idx="1">
                  <c:v>Педагогические работники дошкольных образовательных учреждений                     (35 646,3 руб.)</c:v>
                </c:pt>
                <c:pt idx="2">
                  <c:v>Средний медицинский персонал образовательных учреждений                (41 940 руб.)</c:v>
                </c:pt>
                <c:pt idx="3">
                  <c:v>Педагогические работники дополнительного образования             (46 189,9 руб.)</c:v>
                </c:pt>
                <c:pt idx="4">
                  <c:v>Педагогические работники образовательных учреждений общего образования                       (46 600 руб.)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1.0223080591320934</c:v>
                </c:pt>
                <c:pt idx="1">
                  <c:v>1.0073023006595354</c:v>
                </c:pt>
                <c:pt idx="2">
                  <c:v>0.92770863137815929</c:v>
                </c:pt>
                <c:pt idx="3">
                  <c:v>1.0126997460483784</c:v>
                </c:pt>
                <c:pt idx="4">
                  <c:v>1.0073562231759656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A27-477F-BE7A-65003B5381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440896"/>
        <c:axId val="34778496"/>
      </c:barChart>
      <c:catAx>
        <c:axId val="39440896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34778496"/>
        <c:crosses val="autoZero"/>
        <c:auto val="1"/>
        <c:lblAlgn val="ctr"/>
        <c:lblOffset val="100"/>
        <c:noMultiLvlLbl val="0"/>
      </c:catAx>
      <c:valAx>
        <c:axId val="34778496"/>
        <c:scaling>
          <c:orientation val="minMax"/>
          <c:max val="1.1000000000000001"/>
          <c:min val="0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39440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0.93011</cdr:x>
      <cdr:y>0.76505</cdr:y>
    </cdr:from>
    <cdr:to>
      <cdr:x>0.99833</cdr:x>
      <cdr:y>0.93859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8337942" y="1466478"/>
          <a:ext cx="611558" cy="332647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 w="3175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auto">
            <a:spcBef>
              <a:spcPts val="0"/>
            </a:spcBef>
            <a:spcAft>
              <a:spcPts val="0"/>
            </a:spcAft>
            <a:defRPr/>
          </a:pPr>
          <a:r>
            <a:rPr lang="ru-RU" sz="1600" dirty="0" smtClean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rPr>
            <a:t>2</a:t>
          </a:r>
          <a:endParaRPr lang="ru-RU" sz="1600" dirty="0">
            <a:solidFill>
              <a:schemeClr val="tx1"/>
            </a:solidFill>
            <a:latin typeface="Arial" pitchFamily="34" charset="0"/>
            <a:ea typeface="Arial Unicode MS" pitchFamily="34" charset="-128"/>
            <a:cs typeface="Arial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0.94039</cdr:x>
      <cdr:y>0.9403</cdr:y>
    </cdr:from>
    <cdr:to>
      <cdr:x>0.98169</cdr:x>
      <cdr:y>0.99647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610893" y="5396109"/>
          <a:ext cx="378175" cy="3223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0.93467</cdr:x>
      <cdr:y>0.94981</cdr:y>
    </cdr:from>
    <cdr:to>
      <cdr:x>1</cdr:x>
      <cdr:y>1</cdr:y>
    </cdr:to>
    <cdr:sp macro="" textlink="">
      <cdr:nvSpPr>
        <cdr:cNvPr id="4" name="Овал 3"/>
        <cdr:cNvSpPr/>
      </cdr:nvSpPr>
      <cdr:spPr>
        <a:xfrm xmlns:a="http://schemas.openxmlformats.org/drawingml/2006/main">
          <a:off x="8431281" y="5450697"/>
          <a:ext cx="589315" cy="288026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 w="3175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auto">
            <a:spcBef>
              <a:spcPts val="0"/>
            </a:spcBef>
            <a:spcAft>
              <a:spcPts val="0"/>
            </a:spcAft>
            <a:defRPr/>
          </a:pPr>
          <a:r>
            <a:rPr lang="ru-RU" sz="1600" dirty="0" smtClean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rPr>
            <a:t>3</a:t>
          </a:r>
          <a:endParaRPr lang="ru-RU" sz="1600" dirty="0">
            <a:solidFill>
              <a:schemeClr val="tx1"/>
            </a:solidFill>
            <a:latin typeface="Arial" pitchFamily="34" charset="0"/>
            <a:ea typeface="Arial Unicode MS" pitchFamily="34" charset="-128"/>
            <a:cs typeface="Arial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0.29525</cdr:x>
      <cdr:y>0.37944</cdr:y>
    </cdr:from>
    <cdr:to>
      <cdr:x>0.4615</cdr:x>
      <cdr:y>0.43896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2699766" y="2158259"/>
          <a:ext cx="152019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35 906,6 руб.</a:t>
          </a:r>
        </a:p>
      </cdr:txBody>
    </cdr:sp>
  </cdr:relSizeAnchor>
  <cdr:relSizeAnchor xmlns:cdr="http://schemas.openxmlformats.org/drawingml/2006/chartDrawing">
    <cdr:from>
      <cdr:x>0.4685</cdr:x>
      <cdr:y>0.37944</cdr:y>
    </cdr:from>
    <cdr:to>
      <cdr:x>0.63475</cdr:x>
      <cdr:y>0.43896</cdr:y>
    </cdr:to>
    <cdr:sp macro="" textlink="">
      <cdr:nvSpPr>
        <cdr:cNvPr id="3" name="TextBox 7"/>
        <cdr:cNvSpPr txBox="1"/>
      </cdr:nvSpPr>
      <cdr:spPr>
        <a:xfrm xmlns:a="http://schemas.openxmlformats.org/drawingml/2006/main">
          <a:off x="4283964" y="2158259"/>
          <a:ext cx="152019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38 908,1 руб.</a:t>
          </a:r>
        </a:p>
      </cdr:txBody>
    </cdr:sp>
  </cdr:relSizeAnchor>
  <cdr:relSizeAnchor xmlns:cdr="http://schemas.openxmlformats.org/drawingml/2006/chartDrawing">
    <cdr:from>
      <cdr:x>0.9353</cdr:x>
      <cdr:y>0.94976</cdr:y>
    </cdr:from>
    <cdr:to>
      <cdr:x>1</cdr:x>
      <cdr:y>1</cdr:y>
    </cdr:to>
    <cdr:sp macro="" textlink="">
      <cdr:nvSpPr>
        <cdr:cNvPr id="5" name="Овал 4"/>
        <cdr:cNvSpPr/>
      </cdr:nvSpPr>
      <cdr:spPr>
        <a:xfrm xmlns:a="http://schemas.openxmlformats.org/drawingml/2006/main">
          <a:off x="8519184" y="5444463"/>
          <a:ext cx="589320" cy="287999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 w="3175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auto">
            <a:spcBef>
              <a:spcPts val="0"/>
            </a:spcBef>
            <a:spcAft>
              <a:spcPts val="0"/>
            </a:spcAft>
            <a:defRPr/>
          </a:pPr>
          <a:r>
            <a:rPr lang="ru-RU" sz="1600" dirty="0" smtClean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rPr>
            <a:t>4</a:t>
          </a:r>
          <a:endParaRPr lang="ru-RU" sz="1600" dirty="0">
            <a:solidFill>
              <a:schemeClr val="tx1"/>
            </a:solidFill>
            <a:latin typeface="Arial" pitchFamily="34" charset="0"/>
            <a:ea typeface="Arial Unicode MS" pitchFamily="34" charset="-128"/>
            <a:cs typeface="Arial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F69BB-7733-4915-9167-ACFBF6B6C2AB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C6386-1EC9-47F4-A083-3627E8237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6915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73984-B7BD-4554-A30B-62BF69B7CE3E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BF98C-5357-44A2-97A9-B53E950B15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52084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66EF5-9222-45A2-8D65-85164BD246B7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BF98C-5357-44A2-97A9-B53E950B1570}" type="slidenum">
              <a:rPr lang="ru-RU" smtClean="0"/>
              <a:t>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568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7BF98C-5357-44A2-97A9-B53E950B157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18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BF98C-5357-44A2-97A9-B53E950B1570}" type="slidenum">
              <a:rPr lang="ru-RU" smtClean="0"/>
              <a:t>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931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BF98C-5357-44A2-97A9-B53E950B1570}" type="slidenum">
              <a:rPr lang="ru-RU" smtClean="0"/>
              <a:t>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052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008" indent="-285387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1552" indent="-22831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8172" indent="-22831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4792" indent="-22831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1413" indent="-22831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68034" indent="-22831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4655" indent="-22831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1274" indent="-22831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029479-B146-422D-9E34-7674F4AF51F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31EB-E608-430A-B953-AA455E50A1A7}" type="datetime1">
              <a:rPr lang="ru-RU" smtClean="0"/>
              <a:t>01.10.2018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196C-046D-4B39-BD43-B77750BBD774}" type="datetime1">
              <a:rPr lang="ru-RU" smtClean="0"/>
              <a:t>01.10.2018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DF74B-8C69-4470-A340-444451D09434}" type="datetime1">
              <a:rPr lang="ru-RU" smtClean="0"/>
              <a:t>01.10.2018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14D69-E0E3-4F29-8B0D-28D947943F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CC26-D44A-40AD-A9EA-C6B4B8E620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98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0FADA-B4EE-4308-81F7-4518F93A95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CC26-D44A-40AD-A9EA-C6B4B8E620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30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F5054-1342-4A13-8B49-7FE2BFE8302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CC26-D44A-40AD-A9EA-C6B4B8E620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88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A95A2-288E-4D0F-83ED-08C077CA97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CC26-D44A-40AD-A9EA-C6B4B8E620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80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46F1-BDE6-41B1-9626-F328A29D7C8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CC26-D44A-40AD-A9EA-C6B4B8E620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262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E6C89-C12A-4F84-84FB-7B66BDFF65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CC26-D44A-40AD-A9EA-C6B4B8E620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3B13-410A-44C8-BF8E-2B05356E1C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CC26-D44A-40AD-A9EA-C6B4B8E620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21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9320-C1E6-4741-8A9C-783ABADE6B5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CC26-D44A-40AD-A9EA-C6B4B8E620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5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7013-3970-467D-B713-DD29289DC7D8}" type="datetime1">
              <a:rPr lang="ru-RU" smtClean="0"/>
              <a:t>01.10.2018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3AA8-FF11-4AC0-BFFF-CB520A675D9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CC26-D44A-40AD-A9EA-C6B4B8E620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19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8D44-E537-47FA-9C1E-9DB97C6CF9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CC26-D44A-40AD-A9EA-C6B4B8E620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61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508D1-F3AE-4C47-A186-638D49DFF13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CC26-D44A-40AD-A9EA-C6B4B8E620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82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C1C8-80D3-482F-BFDF-7AC9200B1980}" type="datetime1">
              <a:rPr lang="ru-RU" smtClean="0"/>
              <a:t>01.10.2018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AB964-2F4E-4988-83B8-5678FB1D9F11}" type="datetime1">
              <a:rPr lang="ru-RU" smtClean="0"/>
              <a:t>01.10.2018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FCEF-960E-4C56-8247-14C0536F504C}" type="datetime1">
              <a:rPr lang="ru-RU" smtClean="0"/>
              <a:t>01.10.2018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734F8-3A34-4E60-B99E-4F7055054C6F}" type="datetime1">
              <a:rPr lang="ru-RU" smtClean="0"/>
              <a:t>01.10.2018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2082-D6EB-48FD-BD32-37B2E498CAD0}" type="datetime1">
              <a:rPr lang="ru-RU" smtClean="0"/>
              <a:t>01.10.2018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B24A-7C40-45F9-B375-D865A0D45987}" type="datetime1">
              <a:rPr lang="ru-RU" smtClean="0"/>
              <a:t>01.10.2018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6D3E-7C97-4539-81D4-2E35AF6CEDCF}" type="datetime1">
              <a:rPr lang="ru-RU" smtClean="0"/>
              <a:t>01.10.2018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>
                <a:alpha val="63000"/>
              </a:srgbClr>
            </a:gs>
            <a:gs pos="48760">
              <a:srgbClr val="F4EEF7"/>
            </a:gs>
            <a:gs pos="21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BCEAB-C8BB-4D08-859A-D8A2C9B051C9}" type="datetime1">
              <a:rPr lang="ru-RU" smtClean="0"/>
              <a:t>01.10.2018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BCEAB-C8BB-4D08-859A-D8A2C9B051C9}" type="datetime1">
              <a:rPr lang="ru-RU" smtClean="0"/>
              <a:t>01.10.2018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28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jpeg"/><Relationship Id="rId7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2.jpe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microsoft.com/office/2007/relationships/hdphoto" Target="../media/hdphoto9.wdp"/><Relationship Id="rId7" Type="http://schemas.openxmlformats.org/officeDocument/2006/relationships/image" Target="../media/image4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1.png"/><Relationship Id="rId4" Type="http://schemas.openxmlformats.org/officeDocument/2006/relationships/image" Target="../media/image46.jpeg"/><Relationship Id="rId9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microsoft.com/office/2007/relationships/hdphoto" Target="../media/hdphoto11.wdp"/><Relationship Id="rId10" Type="http://schemas.openxmlformats.org/officeDocument/2006/relationships/image" Target="../media/image51.png"/><Relationship Id="rId4" Type="http://schemas.openxmlformats.org/officeDocument/2006/relationships/image" Target="../media/image53.jpeg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5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g"/><Relationship Id="rId11" Type="http://schemas.microsoft.com/office/2007/relationships/hdphoto" Target="../media/hdphoto14.wdp"/><Relationship Id="rId5" Type="http://schemas.openxmlformats.org/officeDocument/2006/relationships/image" Target="../media/image62.jpeg"/><Relationship Id="rId10" Type="http://schemas.openxmlformats.org/officeDocument/2006/relationships/image" Target="../media/image66.jpe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4.jpeg"/><Relationship Id="rId7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jpeg"/><Relationship Id="rId5" Type="http://schemas.microsoft.com/office/2007/relationships/hdphoto" Target="../media/hdphoto15.wdp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e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16.wdp"/><Relationship Id="rId7" Type="http://schemas.openxmlformats.org/officeDocument/2006/relationships/image" Target="../media/image8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jp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3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100.jpg"/><Relationship Id="rId5" Type="http://schemas.openxmlformats.org/officeDocument/2006/relationships/image" Target="../media/image95.jpeg"/><Relationship Id="rId10" Type="http://schemas.openxmlformats.org/officeDocument/2006/relationships/image" Target="../media/image99.jpg"/><Relationship Id="rId4" Type="http://schemas.openxmlformats.org/officeDocument/2006/relationships/image" Target="../media/image94.jpeg"/><Relationship Id="rId9" Type="http://schemas.openxmlformats.org/officeDocument/2006/relationships/image" Target="../media/image9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11" Type="http://schemas.openxmlformats.org/officeDocument/2006/relationships/image" Target="../media/image2.jpeg"/><Relationship Id="rId5" Type="http://schemas.microsoft.com/office/2007/relationships/hdphoto" Target="../media/hdphoto1.wdp"/><Relationship Id="rId10" Type="http://schemas.openxmlformats.org/officeDocument/2006/relationships/image" Target="../media/image13.jpeg"/><Relationship Id="rId4" Type="http://schemas.openxmlformats.org/officeDocument/2006/relationships/image" Target="../media/image9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3.wdp"/><Relationship Id="rId7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hdphoto" Target="../media/hdphoto4.wdp"/><Relationship Id="rId7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microsoft.com/office/2007/relationships/hdphoto" Target="../media/hdphoto5.wdp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778"/>
          <a:stretch>
            <a:fillRect/>
          </a:stretch>
        </p:blipFill>
        <p:spPr bwMode="auto">
          <a:xfrm>
            <a:off x="395536" y="1011270"/>
            <a:ext cx="8208912" cy="43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 txBox="1">
            <a:spLocks/>
          </p:cNvSpPr>
          <p:nvPr/>
        </p:nvSpPr>
        <p:spPr bwMode="auto">
          <a:xfrm>
            <a:off x="701959" y="2536033"/>
            <a:ext cx="7920880" cy="237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atin typeface="Century Gothic" pitchFamily="34" charset="0"/>
                <a:cs typeface="+mn-cs"/>
              </a:rPr>
              <a:t>О социально-экономическом развитии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atin typeface="Century Gothic" pitchFamily="34" charset="0"/>
                <a:cs typeface="+mn-cs"/>
              </a:rPr>
              <a:t>в </a:t>
            </a:r>
            <a:r>
              <a:rPr lang="ru-RU" sz="2800" b="1" dirty="0">
                <a:latin typeface="Century Gothic" pitchFamily="34" charset="0"/>
                <a:cs typeface="+mn-cs"/>
              </a:rPr>
              <a:t>муниципальном образовании Ковдорский район</a:t>
            </a:r>
          </a:p>
        </p:txBody>
      </p:sp>
      <p:sp>
        <p:nvSpPr>
          <p:cNvPr id="3076" name="Подзаголовок 2"/>
          <p:cNvSpPr>
            <a:spLocks/>
          </p:cNvSpPr>
          <p:nvPr/>
        </p:nvSpPr>
        <p:spPr bwMode="auto">
          <a:xfrm>
            <a:off x="291424" y="5589240"/>
            <a:ext cx="2880320" cy="94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latin typeface="Century Gothic" pitchFamily="34" charset="0"/>
                <a:cs typeface="+mn-cs"/>
              </a:rPr>
              <a:t>Глава </a:t>
            </a:r>
            <a:endParaRPr lang="ru-RU" sz="1600" dirty="0">
              <a:latin typeface="Century Gothic" pitchFamily="34" charset="0"/>
              <a:cs typeface="+mn-cs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latin typeface="Century Gothic" pitchFamily="34" charset="0"/>
                <a:cs typeface="+mn-cs"/>
              </a:rPr>
              <a:t>Ковдорского района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latin typeface="Century Gothic" pitchFamily="34" charset="0"/>
                <a:cs typeface="+mn-cs"/>
              </a:rPr>
              <a:t>Сомов Сергей Борисович</a:t>
            </a:r>
          </a:p>
        </p:txBody>
      </p:sp>
      <p:pic>
        <p:nvPicPr>
          <p:cNvPr id="3082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63" y="5418138"/>
            <a:ext cx="235743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0" y="-24"/>
            <a:ext cx="9144000" cy="1214445"/>
          </a:xfrm>
          <a:prstGeom prst="rect">
            <a:avLst/>
          </a:prstGeom>
        </p:spPr>
        <p:txBody>
          <a:bodyPr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latin typeface="Century Gothic" pitchFamily="34" charset="0"/>
                <a:cs typeface="+mn-cs"/>
              </a:rPr>
              <a:t>МУРМАНСКАЯ ОБЛАСТНАЯ ДУМА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latin typeface="Century Gothic" pitchFamily="34" charset="0"/>
              </a:rPr>
              <a:t>День муниципального образования Ковдорский район</a:t>
            </a:r>
            <a:endParaRPr lang="ru-RU" sz="2400" dirty="0">
              <a:latin typeface="Century Gothic" pitchFamily="34" charset="0"/>
              <a:cs typeface="+mn-cs"/>
            </a:endParaRPr>
          </a:p>
        </p:txBody>
      </p:sp>
      <p:sp>
        <p:nvSpPr>
          <p:cNvPr id="3084" name="Подзаголовок 2"/>
          <p:cNvSpPr>
            <a:spLocks/>
          </p:cNvSpPr>
          <p:nvPr/>
        </p:nvSpPr>
        <p:spPr bwMode="auto">
          <a:xfrm>
            <a:off x="6858000" y="1071563"/>
            <a:ext cx="2286000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GB" altLang="ru-RU" sz="1600" b="1" dirty="0">
              <a:latin typeface="Century Gothic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16216" y="1214421"/>
            <a:ext cx="22411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latin typeface="Century Gothic" pitchFamily="34" charset="0"/>
              </a:rPr>
              <a:t>2</a:t>
            </a:r>
            <a:r>
              <a:rPr lang="ru-RU" sz="1600" dirty="0" smtClean="0">
                <a:latin typeface="Century Gothic" pitchFamily="34" charset="0"/>
                <a:cs typeface="+mn-cs"/>
              </a:rPr>
              <a:t> октября 2018 года</a:t>
            </a:r>
            <a:endParaRPr lang="ru-RU" sz="1600" dirty="0">
              <a:latin typeface="Century Gothic" pitchFamily="34" charset="0"/>
              <a:cs typeface="+mn-cs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latin typeface="Century Gothic" pitchFamily="34" charset="0"/>
                <a:cs typeface="+mn-cs"/>
              </a:rPr>
              <a:t>г. Мурманск</a:t>
            </a:r>
          </a:p>
        </p:txBody>
      </p:sp>
    </p:spTree>
    <p:extLst>
      <p:ext uri="{BB962C8B-B14F-4D97-AF65-F5344CB8AC3E}">
        <p14:creationId xmlns:p14="http://schemas.microsoft.com/office/powerpoint/2010/main" val="4097731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507" y="4664860"/>
            <a:ext cx="2795548" cy="2096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64624" cy="666750"/>
          </a:xfrm>
          <a:noFill/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  <a:tabLst>
                <a:tab pos="1364615" algn="l"/>
              </a:tabLst>
            </a:pPr>
            <a:r>
              <a:rPr lang="ru-RU" sz="2200" dirty="0" smtClean="0">
                <a:latin typeface="Arial" pitchFamily="34" charset="0"/>
                <a:ea typeface="Calibri"/>
                <a:cs typeface="Arial" pitchFamily="34" charset="0"/>
              </a:rPr>
              <a:t>УЛИЧНО-ДОРОЖНАЯ СЕТЬ </a:t>
            </a:r>
            <a:endParaRPr lang="ru-RU" sz="22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284" y="1376115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      </a:t>
            </a:r>
          </a:p>
        </p:txBody>
      </p:sp>
      <p:pic>
        <p:nvPicPr>
          <p:cNvPr id="10" name="Рисунок 9" descr="PICT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806" y="1536259"/>
            <a:ext cx="3050892" cy="2304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_0848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3257555" y="4664860"/>
            <a:ext cx="2250549" cy="2034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" y="4664859"/>
            <a:ext cx="2668002" cy="2051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Стрелка вниз 17"/>
          <p:cNvSpPr/>
          <p:nvPr/>
        </p:nvSpPr>
        <p:spPr>
          <a:xfrm>
            <a:off x="3533092" y="3140967"/>
            <a:ext cx="1645767" cy="1134892"/>
          </a:xfrm>
          <a:prstGeom prst="downArrow">
            <a:avLst/>
          </a:prstGeom>
          <a:gradFill flip="none" rotWithShape="1">
            <a:gsLst>
              <a:gs pos="4158">
                <a:srgbClr val="DCE6F2">
                  <a:alpha val="0"/>
                </a:srgbClr>
              </a:gs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22000">
                <a:schemeClr val="accent1">
                  <a:lumMod val="20000"/>
                  <a:lumOff val="80000"/>
                  <a:alpha val="0"/>
                </a:schemeClr>
              </a:gs>
              <a:gs pos="22000">
                <a:schemeClr val="accent6">
                  <a:lumMod val="20000"/>
                  <a:lumOff val="80000"/>
                </a:schemeClr>
              </a:gs>
              <a:gs pos="84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2018 год</a:t>
            </a: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175808" y="890720"/>
            <a:ext cx="3168351" cy="778537"/>
          </a:xfrm>
          <a:prstGeom prst="wedgeRoundRectCallout">
            <a:avLst/>
          </a:prstGeom>
          <a:gradFill>
            <a:gsLst>
              <a:gs pos="1000">
                <a:schemeClr val="accent1">
                  <a:lumMod val="20000"/>
                  <a:lumOff val="80000"/>
                  <a:alpha val="9000"/>
                </a:schemeClr>
              </a:gs>
              <a:gs pos="7000">
                <a:schemeClr val="accent1">
                  <a:lumMod val="20000"/>
                  <a:lumOff val="80000"/>
                  <a:alpha val="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1">
                  <a:lumMod val="20000"/>
                  <a:lumOff val="80000"/>
                  <a:alpha val="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  <a:gs pos="97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1 000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кв.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992 тыс. рублей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224368" y="3840264"/>
            <a:ext cx="2953768" cy="691205"/>
          </a:xfrm>
          <a:prstGeom prst="wedgeRoundRectCallout">
            <a:avLst/>
          </a:prstGeom>
          <a:gradFill>
            <a:gsLst>
              <a:gs pos="4158">
                <a:srgbClr val="DCE6F2">
                  <a:alpha val="0"/>
                </a:srgbClr>
              </a:gs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22000">
                <a:schemeClr val="accent1">
                  <a:lumMod val="20000"/>
                  <a:lumOff val="80000"/>
                  <a:alpha val="0"/>
                </a:schemeClr>
              </a:gs>
              <a:gs pos="22000">
                <a:schemeClr val="accent6">
                  <a:lumMod val="20000"/>
                  <a:lumOff val="80000"/>
                </a:schemeClr>
              </a:gs>
              <a:gs pos="84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1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000 кв.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м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1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100 тыс. рублей</a:t>
            </a:r>
            <a:r>
              <a:rPr lang="ru-RU" sz="1600" dirty="0">
                <a:solidFill>
                  <a:srgbClr val="073E87">
                    <a:lumMod val="50000"/>
                  </a:srgbClr>
                </a:solidFill>
                <a:latin typeface="Arial" pitchFamily="34" charset="0"/>
                <a:ea typeface="Times New Roman"/>
                <a:cs typeface="Arial" pitchFamily="34" charset="0"/>
              </a:rPr>
              <a:t/>
            </a:r>
            <a:br>
              <a:rPr lang="ru-RU" sz="1600" dirty="0">
                <a:solidFill>
                  <a:srgbClr val="073E87">
                    <a:lumMod val="50000"/>
                  </a:srgbClr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ru-RU" sz="1600" dirty="0">
                <a:solidFill>
                  <a:srgbClr val="073E87">
                    <a:lumMod val="50000"/>
                  </a:srgbClr>
                </a:solidFill>
                <a:ea typeface="Calibri"/>
                <a:cs typeface="Times New Roman"/>
              </a:rPr>
              <a:t> </a:t>
            </a:r>
          </a:p>
        </p:txBody>
      </p:sp>
      <p:sp>
        <p:nvSpPr>
          <p:cNvPr id="22" name="Выноска со стрелками влево/вправо 21"/>
          <p:cNvSpPr/>
          <p:nvPr/>
        </p:nvSpPr>
        <p:spPr>
          <a:xfrm>
            <a:off x="3419872" y="890720"/>
            <a:ext cx="1872208" cy="864096"/>
          </a:xfrm>
          <a:prstGeom prst="leftRightArrowCallout">
            <a:avLst/>
          </a:prstGeom>
          <a:gradFill>
            <a:gsLst>
              <a:gs pos="1000">
                <a:schemeClr val="accent1">
                  <a:lumMod val="20000"/>
                  <a:lumOff val="80000"/>
                  <a:alpha val="9000"/>
                </a:schemeClr>
              </a:gs>
              <a:gs pos="7000">
                <a:schemeClr val="accent1">
                  <a:lumMod val="20000"/>
                  <a:lumOff val="80000"/>
                  <a:alpha val="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1">
                  <a:lumMod val="20000"/>
                  <a:lumOff val="80000"/>
                  <a:alpha val="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  <a:gs pos="97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2017 год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99" y="1714669"/>
            <a:ext cx="3054933" cy="2232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Скругленная прямоугольная выноска 20"/>
          <p:cNvSpPr/>
          <p:nvPr/>
        </p:nvSpPr>
        <p:spPr>
          <a:xfrm>
            <a:off x="5392918" y="890720"/>
            <a:ext cx="3488726" cy="823949"/>
          </a:xfrm>
          <a:prstGeom prst="wedgeRoundRectCallout">
            <a:avLst/>
          </a:prstGeom>
          <a:gradFill>
            <a:gsLst>
              <a:gs pos="1000">
                <a:schemeClr val="accent1">
                  <a:lumMod val="20000"/>
                  <a:lumOff val="80000"/>
                  <a:alpha val="9000"/>
                </a:schemeClr>
              </a:gs>
              <a:gs pos="7000">
                <a:schemeClr val="accent1">
                  <a:lumMod val="20000"/>
                  <a:lumOff val="80000"/>
                  <a:alpha val="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1">
                  <a:lumMod val="20000"/>
                  <a:lumOff val="80000"/>
                  <a:alpha val="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  <a:gs pos="97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1 235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кв.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1 868 тыс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рублей</a:t>
            </a:r>
          </a:p>
        </p:txBody>
      </p:sp>
      <p:pic>
        <p:nvPicPr>
          <p:cNvPr id="17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51800" y="0"/>
            <a:ext cx="1092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Овал 15"/>
          <p:cNvSpPr/>
          <p:nvPr/>
        </p:nvSpPr>
        <p:spPr>
          <a:xfrm>
            <a:off x="8535055" y="6572506"/>
            <a:ext cx="608945" cy="288032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10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5659015" y="3930257"/>
            <a:ext cx="2953768" cy="691205"/>
          </a:xfrm>
          <a:prstGeom prst="wedgeRoundRectCallout">
            <a:avLst/>
          </a:prstGeom>
          <a:gradFill>
            <a:gsLst>
              <a:gs pos="4158">
                <a:srgbClr val="DCE6F2">
                  <a:alpha val="0"/>
                </a:srgbClr>
              </a:gs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22000">
                <a:schemeClr val="accent1">
                  <a:lumMod val="20000"/>
                  <a:lumOff val="80000"/>
                  <a:alpha val="0"/>
                </a:schemeClr>
              </a:gs>
              <a:gs pos="22000">
                <a:schemeClr val="accent6">
                  <a:lumMod val="20000"/>
                  <a:lumOff val="80000"/>
                </a:schemeClr>
              </a:gs>
              <a:gs pos="84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1 030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кв.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м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1 570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тыс. рублей</a:t>
            </a:r>
            <a:r>
              <a:rPr lang="ru-RU" sz="1600" dirty="0">
                <a:solidFill>
                  <a:srgbClr val="073E87">
                    <a:lumMod val="50000"/>
                  </a:srgbClr>
                </a:solidFill>
                <a:latin typeface="Arial" pitchFamily="34" charset="0"/>
                <a:ea typeface="Times New Roman"/>
                <a:cs typeface="Arial" pitchFamily="34" charset="0"/>
              </a:rPr>
              <a:t/>
            </a:r>
            <a:br>
              <a:rPr lang="ru-RU" sz="1600" dirty="0">
                <a:solidFill>
                  <a:srgbClr val="073E87">
                    <a:lumMod val="50000"/>
                  </a:srgbClr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ru-RU" sz="1600" dirty="0">
                <a:solidFill>
                  <a:srgbClr val="073E87">
                    <a:lumMod val="50000"/>
                  </a:srgbClr>
                </a:solidFill>
                <a:ea typeface="Calibri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601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64624" cy="980728"/>
          </a:xfrm>
          <a:noFill/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ru-RU" sz="2200" dirty="0" smtClean="0">
                <a:latin typeface="Arial" pitchFamily="34" charset="0"/>
                <a:ea typeface="Calibri"/>
                <a:cs typeface="Arial" pitchFamily="34" charset="0"/>
              </a:rPr>
              <a:t>ОПТИМИЗАЦИЯ ЧИСЛЕННОСТИ, </a:t>
            </a:r>
            <a:br>
              <a:rPr lang="ru-RU" sz="22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2200" dirty="0" smtClean="0">
                <a:latin typeface="Arial" pitchFamily="34" charset="0"/>
                <a:ea typeface="Calibri"/>
                <a:cs typeface="Arial" pitchFamily="34" charset="0"/>
              </a:rPr>
              <a:t>ИЗМЕНЕНИЕ СТАТУСА ПОСЕЛКОВ</a:t>
            </a:r>
            <a:endParaRPr lang="ru-RU" sz="22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40768"/>
            <a:ext cx="3071512" cy="2358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07138"/>
            <a:ext cx="3024336" cy="213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4107138"/>
            <a:ext cx="3191271" cy="213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ятиугольник 18"/>
          <p:cNvSpPr/>
          <p:nvPr/>
        </p:nvSpPr>
        <p:spPr>
          <a:xfrm>
            <a:off x="391324" y="1775415"/>
            <a:ext cx="3820636" cy="1633330"/>
          </a:xfrm>
          <a:prstGeom prst="homePlate">
            <a:avLst/>
          </a:prstGeom>
          <a:gradFill flip="none" rotWithShape="1">
            <a:gsLst>
              <a:gs pos="84000">
                <a:srgbClr val="F4EDFC"/>
              </a:gs>
              <a:gs pos="92000">
                <a:schemeClr val="accent1">
                  <a:lumMod val="20000"/>
                  <a:lumOff val="80000"/>
                </a:schemeClr>
              </a:gs>
              <a:gs pos="68000">
                <a:schemeClr val="accent1">
                  <a:lumMod val="20000"/>
                  <a:lumOff val="80000"/>
                </a:schemeClr>
              </a:gs>
              <a:gs pos="73000">
                <a:srgbClr val="E3E7FD"/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20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13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муниципальных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квартир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626,6 кв. м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6 713,68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тыс. рублей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384088"/>
            <a:ext cx="1584176" cy="1188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51800" y="0"/>
            <a:ext cx="1092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/>
          <p:nvPr/>
        </p:nvSpPr>
        <p:spPr>
          <a:xfrm>
            <a:off x="8513763" y="6573421"/>
            <a:ext cx="622395" cy="288032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11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391324" y="1197669"/>
            <a:ext cx="1368152" cy="310010"/>
          </a:xfrm>
          <a:prstGeom prst="homePlate">
            <a:avLst/>
          </a:prstGeom>
          <a:gradFill flip="none" rotWithShape="1">
            <a:gsLst>
              <a:gs pos="84000">
                <a:srgbClr val="F4EDFC"/>
              </a:gs>
              <a:gs pos="92000">
                <a:schemeClr val="accent1">
                  <a:lumMod val="20000"/>
                  <a:lumOff val="80000"/>
                </a:schemeClr>
              </a:gs>
              <a:gs pos="68000">
                <a:schemeClr val="accent1">
                  <a:lumMod val="20000"/>
                  <a:lumOff val="80000"/>
                </a:schemeClr>
              </a:gs>
              <a:gs pos="73000">
                <a:srgbClr val="E3E7FD"/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20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2018 год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55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64624" cy="808016"/>
          </a:xfrm>
          <a:noFill/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latin typeface="Arial" pitchFamily="34" charset="0"/>
                <a:ea typeface="Calibri"/>
                <a:cs typeface="Arial" pitchFamily="34" charset="0"/>
              </a:rPr>
              <a:t>ОБРАЗОВАНИЕ</a:t>
            </a:r>
            <a:endParaRPr lang="ru-RU" sz="22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13" name="Picture 3" descr="R:\Экономика\Общие_документы\Инвестиц_паспорт_муниц_обр-я\Фотографии_к_паспорту\Фотографии иллюстрирующие работу учреждений образования\Рисунок8 (Small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597" y="1383217"/>
            <a:ext cx="2599600" cy="1902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:\Экономика\Общие_документы\Инвестиц_паспорт_муниц_обр-я\Фотографии_к_паспорту\Фотографии иллюстрирующие работу учреждений образования\МБДОУ №4 (Small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010" y="1364049"/>
            <a:ext cx="2370804" cy="1992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63" y="3684991"/>
            <a:ext cx="2433786" cy="1885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кругленная прямоугольная выноска 16"/>
          <p:cNvSpPr/>
          <p:nvPr/>
        </p:nvSpPr>
        <p:spPr>
          <a:xfrm>
            <a:off x="2288266" y="826399"/>
            <a:ext cx="4464497" cy="369332"/>
          </a:xfrm>
          <a:prstGeom prst="wedgeRoundRectCallout">
            <a:avLst/>
          </a:prstGeom>
          <a:gradFill flip="none" rotWithShape="1">
            <a:gsLst>
              <a:gs pos="5000">
                <a:schemeClr val="accent1">
                  <a:lumMod val="20000"/>
                  <a:lumOff val="80000"/>
                  <a:alpha val="0"/>
                </a:schemeClr>
              </a:gs>
              <a:gs pos="11288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  <a:alpha val="69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1">
                  <a:lumMod val="20000"/>
                  <a:lumOff val="8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8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Ковдорском районе функционируют: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18" y="4571875"/>
            <a:ext cx="2439992" cy="1831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80" y="3711903"/>
            <a:ext cx="2468139" cy="197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51800" y="0"/>
            <a:ext cx="1092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2410670" y="1494161"/>
            <a:ext cx="4464497" cy="688241"/>
          </a:xfrm>
          <a:prstGeom prst="wedgeRoundRectCallout">
            <a:avLst/>
          </a:prstGeom>
          <a:gradFill flip="none" rotWithShape="1">
            <a:gsLst>
              <a:gs pos="5000">
                <a:schemeClr val="accent1">
                  <a:lumMod val="20000"/>
                  <a:lumOff val="80000"/>
                  <a:alpha val="0"/>
                </a:schemeClr>
              </a:gs>
              <a:gs pos="11288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  <a:alpha val="69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1">
                  <a:lumMod val="20000"/>
                  <a:lumOff val="8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8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общеобразовательные 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организации,                                  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количество обучающихся 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2072 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человек</a:t>
            </a: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2411760" y="2360520"/>
            <a:ext cx="4463408" cy="688241"/>
          </a:xfrm>
          <a:prstGeom prst="wedgeRoundRectCallout">
            <a:avLst/>
          </a:prstGeom>
          <a:gradFill flip="none" rotWithShape="1">
            <a:gsLst>
              <a:gs pos="5000">
                <a:schemeClr val="accent1">
                  <a:lumMod val="20000"/>
                  <a:lumOff val="80000"/>
                  <a:alpha val="0"/>
                </a:schemeClr>
              </a:gs>
              <a:gs pos="11288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  <a:alpha val="69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1">
                  <a:lumMod val="20000"/>
                  <a:lumOff val="8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8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дошкольные образовательные 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организации,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>
              <a:defRPr/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количество 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обучающихся 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1107 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человек</a:t>
            </a: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2338602" y="3737002"/>
            <a:ext cx="4463408" cy="688241"/>
          </a:xfrm>
          <a:prstGeom prst="wedgeRoundRectCallout">
            <a:avLst/>
          </a:prstGeom>
          <a:gradFill flip="none" rotWithShape="1">
            <a:gsLst>
              <a:gs pos="5000">
                <a:schemeClr val="accent1">
                  <a:lumMod val="20000"/>
                  <a:lumOff val="80000"/>
                  <a:alpha val="0"/>
                </a:schemeClr>
              </a:gs>
              <a:gs pos="11288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  <a:alpha val="69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1">
                  <a:lumMod val="20000"/>
                  <a:lumOff val="8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8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организации дополнительного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образования,</a:t>
            </a:r>
          </a:p>
          <a:p>
            <a:pPr lvl="0"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количество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обучающихся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1400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человек</a:t>
            </a:r>
          </a:p>
        </p:txBody>
      </p:sp>
      <p:sp>
        <p:nvSpPr>
          <p:cNvPr id="22" name="Овал 21"/>
          <p:cNvSpPr/>
          <p:nvPr/>
        </p:nvSpPr>
        <p:spPr>
          <a:xfrm>
            <a:off x="8521605" y="6569968"/>
            <a:ext cx="622395" cy="288032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12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53987"/>
            <a:ext cx="2802586" cy="2101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64624" cy="808016"/>
          </a:xfrm>
          <a:noFill/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latin typeface="Arial" pitchFamily="34" charset="0"/>
                <a:ea typeface="Calibri"/>
                <a:cs typeface="Arial" pitchFamily="34" charset="0"/>
              </a:rPr>
              <a:t>ОБРАЗОВАНИЕ – МЕСТНЫЕ ИНИЦИАТИВЫ</a:t>
            </a:r>
            <a:endParaRPr lang="ru-RU" sz="22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21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1800" y="0"/>
            <a:ext cx="1092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/>
          <p:nvPr/>
        </p:nvSpPr>
        <p:spPr>
          <a:xfrm>
            <a:off x="8521605" y="6569968"/>
            <a:ext cx="622395" cy="288032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13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77679"/>
            <a:ext cx="3681884" cy="2761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ятиугольник 7"/>
          <p:cNvSpPr/>
          <p:nvPr/>
        </p:nvSpPr>
        <p:spPr>
          <a:xfrm>
            <a:off x="256506" y="3342134"/>
            <a:ext cx="4608512" cy="548532"/>
          </a:xfrm>
          <a:prstGeom prst="homePlate">
            <a:avLst/>
          </a:prstGeom>
          <a:gradFill>
            <a:gsLst>
              <a:gs pos="5000">
                <a:schemeClr val="accent1">
                  <a:lumMod val="20000"/>
                  <a:lumOff val="80000"/>
                  <a:alpha val="0"/>
                </a:schemeClr>
              </a:gs>
              <a:gs pos="11288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6">
                  <a:lumMod val="60000"/>
                  <a:lumOff val="4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8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бустройство детской площадки «Островок приключений» д/с № 14 «Солнышко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10800000">
            <a:off x="3924648" y="729571"/>
            <a:ext cx="4680520" cy="548532"/>
          </a:xfrm>
          <a:prstGeom prst="homePlate">
            <a:avLst/>
          </a:prstGeom>
          <a:gradFill>
            <a:gsLst>
              <a:gs pos="5000">
                <a:schemeClr val="accent1">
                  <a:lumMod val="20000"/>
                  <a:lumOff val="80000"/>
                  <a:alpha val="0"/>
                </a:schemeClr>
              </a:gs>
              <a:gs pos="11288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6">
                  <a:lumMod val="60000"/>
                  <a:lumOff val="4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8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 rot="10800000">
            <a:off x="3953198" y="5976068"/>
            <a:ext cx="4680520" cy="548532"/>
          </a:xfrm>
          <a:prstGeom prst="homePlate">
            <a:avLst/>
          </a:prstGeom>
          <a:gradFill>
            <a:gsLst>
              <a:gs pos="5000">
                <a:schemeClr val="accent1">
                  <a:lumMod val="20000"/>
                  <a:lumOff val="80000"/>
                  <a:alpha val="0"/>
                </a:schemeClr>
              </a:gs>
              <a:gs pos="11288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6">
                  <a:lumMod val="60000"/>
                  <a:lumOff val="4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8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86547" y="672420"/>
            <a:ext cx="4457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Проведена реконструкция входной группы МБОУ ООШ № 2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355976" y="5923637"/>
            <a:ext cx="4288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Заменено 12 оконных блоков МБОУ СОШ № 4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70925"/>
            <a:ext cx="3681884" cy="2761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284" y="3306020"/>
            <a:ext cx="3044294" cy="228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561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21" y="0"/>
            <a:ext cx="9164624" cy="764704"/>
          </a:xfrm>
          <a:noFill/>
        </p:spPr>
        <p:txBody>
          <a:bodyPr>
            <a:noAutofit/>
          </a:bodyPr>
          <a:lstStyle/>
          <a:p>
            <a:pPr indent="450215" algn="l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ea typeface="Times New Roman"/>
                <a:cs typeface="Times New Roman"/>
              </a:rPr>
              <a:t/>
            </a:r>
            <a:br>
              <a:rPr lang="ru-RU" sz="2800" b="1" dirty="0">
                <a:solidFill>
                  <a:schemeClr val="bg1"/>
                </a:solidFill>
                <a:ea typeface="Times New Roman"/>
                <a:cs typeface="Times New Roman"/>
              </a:rPr>
            </a:br>
            <a:r>
              <a:rPr lang="ru-RU" sz="2200" dirty="0" smtClean="0">
                <a:latin typeface="Arial" pitchFamily="34" charset="0"/>
                <a:ea typeface="Times New Roman"/>
                <a:cs typeface="Arial" pitchFamily="34" charset="0"/>
              </a:rPr>
              <a:t>ДОПОЛНИТЕЛЬНОЕ ОБРАЗОВАНИЕ, ЛЕТНИЙ ОТДЫХ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</a:br>
            <a:endParaRPr lang="ru-RU" sz="2400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95720"/>
            <a:ext cx="2267744" cy="1783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2329372" y="1124744"/>
            <a:ext cx="4140460" cy="432048"/>
          </a:xfrm>
          <a:prstGeom prst="wedgeRoundRectCallout">
            <a:avLst/>
          </a:prstGeom>
          <a:gradFill>
            <a:gsLst>
              <a:gs pos="5000">
                <a:schemeClr val="accent1">
                  <a:lumMod val="20000"/>
                  <a:lumOff val="80000"/>
                  <a:alpha val="0"/>
                </a:schemeClr>
              </a:gs>
              <a:gs pos="11288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6">
                  <a:lumMod val="60000"/>
                  <a:lumOff val="4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8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Малозатратные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формы летнего отдыха: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464"/>
            <a:ext cx="2267744" cy="1708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5517"/>
            <a:ext cx="2267744" cy="1489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70" y="3412657"/>
            <a:ext cx="2411760" cy="1440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Скругленная прямоугольная выноска 21"/>
          <p:cNvSpPr/>
          <p:nvPr/>
        </p:nvSpPr>
        <p:spPr>
          <a:xfrm>
            <a:off x="2267743" y="2172580"/>
            <a:ext cx="4631849" cy="604250"/>
          </a:xfrm>
          <a:prstGeom prst="wedgeRoundRectCallout">
            <a:avLst/>
          </a:prstGeom>
          <a:gradFill>
            <a:gsLst>
              <a:gs pos="5000">
                <a:schemeClr val="accent1">
                  <a:lumMod val="20000"/>
                  <a:lumOff val="80000"/>
                  <a:alpha val="0"/>
                </a:schemeClr>
              </a:gs>
              <a:gs pos="11288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6">
                  <a:lumMod val="60000"/>
                  <a:lumOff val="4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8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спортивная площадка МАОУ ДОД ДООПЦ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2227494" y="3682098"/>
            <a:ext cx="4672098" cy="536575"/>
          </a:xfrm>
          <a:prstGeom prst="wedgeRoundRectCallout">
            <a:avLst/>
          </a:prstGeom>
          <a:gradFill>
            <a:gsLst>
              <a:gs pos="5000">
                <a:schemeClr val="accent1">
                  <a:lumMod val="20000"/>
                  <a:lumOff val="80000"/>
                  <a:alpha val="0"/>
                </a:schemeClr>
              </a:gs>
              <a:gs pos="11288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6">
                  <a:lumMod val="60000"/>
                  <a:lumOff val="4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8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600" dirty="0" smtClean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pPr marL="285750" lvl="0" indent="-285750"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туристско-патриотические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экспедиции МАОУ ДОД ЦДТ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2291081" y="5206586"/>
            <a:ext cx="4608512" cy="441920"/>
          </a:xfrm>
          <a:prstGeom prst="wedgeRoundRectCallout">
            <a:avLst/>
          </a:prstGeom>
          <a:gradFill>
            <a:gsLst>
              <a:gs pos="5000">
                <a:schemeClr val="accent1">
                  <a:lumMod val="20000"/>
                  <a:lumOff val="80000"/>
                  <a:alpha val="0"/>
                </a:schemeClr>
              </a:gs>
              <a:gs pos="11288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6">
                  <a:lumMod val="60000"/>
                  <a:lumOff val="4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8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творческая площадка МБОУ СОШ № 2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70" y="1707602"/>
            <a:ext cx="2273407" cy="1705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925"/>
                    </a14:imgEffect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53" y="4793048"/>
            <a:ext cx="2278440" cy="1651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7" y="0"/>
            <a:ext cx="1090613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Овал 15"/>
          <p:cNvSpPr/>
          <p:nvPr/>
        </p:nvSpPr>
        <p:spPr>
          <a:xfrm>
            <a:off x="8521605" y="6569968"/>
            <a:ext cx="622395" cy="288032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14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80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64624" cy="1052736"/>
          </a:xfrm>
          <a:noFill/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latin typeface="Arial" pitchFamily="34" charset="0"/>
                <a:ea typeface="Times New Roman"/>
                <a:cs typeface="Arial" pitchFamily="34" charset="0"/>
              </a:rPr>
              <a:t>МЕДИЦИНСКИЙ КЛАСС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</a:br>
            <a:endParaRPr lang="ru-RU" sz="2800" dirty="0">
              <a:solidFill>
                <a:schemeClr val="tx2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9193" y="2424776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2665964" y="969239"/>
            <a:ext cx="3880178" cy="413464"/>
          </a:xfrm>
          <a:prstGeom prst="wedgeRoundRectCallout">
            <a:avLst/>
          </a:prstGeom>
          <a:solidFill>
            <a:srgbClr val="F3FAFF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Три выпуска «Медицинского класса»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" y="3710956"/>
            <a:ext cx="2915816" cy="2211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175971"/>
            <a:ext cx="2664296" cy="2104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1036" y="1198506"/>
            <a:ext cx="2468531" cy="194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8875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437" y="3710956"/>
            <a:ext cx="2897632" cy="2187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Скругленная прямоугольная выноска 10">
            <a:extLst>
              <a:ext uri="{FF2B5EF4-FFF2-40B4-BE49-F238E27FC236}">
                <a16:creationId xmlns:a16="http://schemas.microsoft.com/office/drawing/2014/main" xmlns="" id="{0AD439F6-ED8D-4E74-83BE-961AACE5CF18}"/>
              </a:ext>
            </a:extLst>
          </p:cNvPr>
          <p:cNvSpPr/>
          <p:nvPr/>
        </p:nvSpPr>
        <p:spPr>
          <a:xfrm>
            <a:off x="3167844" y="1963004"/>
            <a:ext cx="2196244" cy="413464"/>
          </a:xfrm>
          <a:prstGeom prst="wedgeRoundRectCallout">
            <a:avLst/>
          </a:prstGeom>
          <a:solidFill>
            <a:srgbClr val="F3FA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Wingdings" pitchFamily="2" charset="2"/>
              <a:buChar char="Ø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выпускников</a:t>
            </a:r>
          </a:p>
        </p:txBody>
      </p:sp>
      <p:sp>
        <p:nvSpPr>
          <p:cNvPr id="17" name="Скругленная прямоугольная выноска 10">
            <a:extLst>
              <a:ext uri="{FF2B5EF4-FFF2-40B4-BE49-F238E27FC236}">
                <a16:creationId xmlns:a16="http://schemas.microsoft.com/office/drawing/2014/main" xmlns="" id="{D457BE28-CD03-42EB-8131-07DCC8EF4CC8}"/>
              </a:ext>
            </a:extLst>
          </p:cNvPr>
          <p:cNvSpPr/>
          <p:nvPr/>
        </p:nvSpPr>
        <p:spPr>
          <a:xfrm>
            <a:off x="1654088" y="3140967"/>
            <a:ext cx="2880320" cy="481584"/>
          </a:xfrm>
          <a:prstGeom prst="wedgeRoundRectCallout">
            <a:avLst/>
          </a:prstGeom>
          <a:solidFill>
            <a:srgbClr val="F3FA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 algn="ctr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 поступили в средние мед.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учреждения</a:t>
            </a:r>
          </a:p>
        </p:txBody>
      </p:sp>
      <p:sp>
        <p:nvSpPr>
          <p:cNvPr id="18" name="Скругленная прямоугольная выноска 10">
            <a:extLst>
              <a:ext uri="{FF2B5EF4-FFF2-40B4-BE49-F238E27FC236}">
                <a16:creationId xmlns:a16="http://schemas.microsoft.com/office/drawing/2014/main" xmlns="" id="{1E506BFC-CB6F-48D6-8764-3F7B99E35046}"/>
              </a:ext>
            </a:extLst>
          </p:cNvPr>
          <p:cNvSpPr/>
          <p:nvPr/>
        </p:nvSpPr>
        <p:spPr>
          <a:xfrm>
            <a:off x="5076056" y="3140967"/>
            <a:ext cx="2684053" cy="481584"/>
          </a:xfrm>
          <a:prstGeom prst="wedgeRoundRectCallout">
            <a:avLst/>
          </a:prstGeom>
          <a:solidFill>
            <a:srgbClr val="F3FA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 поступили в ВУЗы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30" y="3789040"/>
            <a:ext cx="3029082" cy="2109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7" y="0"/>
            <a:ext cx="1090613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Овал 19"/>
          <p:cNvSpPr/>
          <p:nvPr/>
        </p:nvSpPr>
        <p:spPr>
          <a:xfrm>
            <a:off x="8552350" y="6569968"/>
            <a:ext cx="622395" cy="288032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15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3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3646" y="0"/>
            <a:ext cx="9187645" cy="620688"/>
          </a:xfrm>
          <a:noFill/>
        </p:spPr>
        <p:txBody>
          <a:bodyPr>
            <a:noAutofit/>
          </a:bodyPr>
          <a:lstStyle/>
          <a:p>
            <a:pPr lvl="0" algn="l">
              <a:defRPr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УКРЕПЛЕНИЕ МАТЕРИАЛЬНО-ТЕХНИЧЕСКОЙ</a:t>
            </a:r>
            <a:br>
              <a:rPr lang="ru-RU" sz="2200" dirty="0"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latin typeface="Arial" pitchFamily="34" charset="0"/>
                <a:cs typeface="Arial" pitchFamily="34" charset="0"/>
              </a:rPr>
              <a:t>БАЗЫ УЧРЕЖДЕНИЙ КУЛЬТУРЫ</a:t>
            </a:r>
            <a:endParaRPr lang="ru-RU" sz="22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7" y="0"/>
            <a:ext cx="1090613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Овал 16"/>
          <p:cNvSpPr/>
          <p:nvPr/>
        </p:nvSpPr>
        <p:spPr>
          <a:xfrm>
            <a:off x="8521605" y="6569968"/>
            <a:ext cx="622395" cy="288032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16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24944"/>
            <a:ext cx="4404818" cy="3414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1" y="836712"/>
            <a:ext cx="4276583" cy="3467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ая прямоугольная выноска 10">
            <a:extLst>
              <a:ext uri="{FF2B5EF4-FFF2-40B4-BE49-F238E27FC236}">
                <a16:creationId xmlns:a16="http://schemas.microsoft.com/office/drawing/2014/main" xmlns="" id="{329164E2-928F-4478-A69E-5FDD476261ED}"/>
              </a:ext>
            </a:extLst>
          </p:cNvPr>
          <p:cNvSpPr/>
          <p:nvPr/>
        </p:nvSpPr>
        <p:spPr>
          <a:xfrm>
            <a:off x="551483" y="5013176"/>
            <a:ext cx="3535900" cy="785002"/>
          </a:xfrm>
          <a:prstGeom prst="wedgeRoundRectCallout">
            <a:avLst/>
          </a:prstGeom>
          <a:solidFill>
            <a:srgbClr val="F3F7FB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/>
              <a:t>О</a:t>
            </a:r>
            <a:r>
              <a:rPr lang="ru-RU" sz="1600" dirty="0" smtClean="0"/>
              <a:t>существлён </a:t>
            </a:r>
            <a:r>
              <a:rPr lang="ru-RU" sz="1600" dirty="0"/>
              <a:t>ремонт </a:t>
            </a:r>
            <a:r>
              <a:rPr lang="ru-RU" sz="1600" dirty="0" smtClean="0"/>
              <a:t>служебных </a:t>
            </a:r>
            <a:r>
              <a:rPr lang="ru-RU" sz="1600" dirty="0"/>
              <a:t>помещений Ковдорского районного краеведческого музея</a:t>
            </a:r>
            <a:r>
              <a:rPr lang="ru-RU" sz="1600" i="1" dirty="0"/>
              <a:t>.</a:t>
            </a:r>
            <a:endParaRPr lang="ru-RU" sz="1600" dirty="0"/>
          </a:p>
        </p:txBody>
      </p:sp>
      <p:sp>
        <p:nvSpPr>
          <p:cNvPr id="8" name="Скругленная прямоугольная выноска 10">
            <a:extLst>
              <a:ext uri="{FF2B5EF4-FFF2-40B4-BE49-F238E27FC236}">
                <a16:creationId xmlns:a16="http://schemas.microsoft.com/office/drawing/2014/main" xmlns="" id="{329164E2-928F-4478-A69E-5FDD476261ED}"/>
              </a:ext>
            </a:extLst>
          </p:cNvPr>
          <p:cNvSpPr/>
          <p:nvPr/>
        </p:nvSpPr>
        <p:spPr>
          <a:xfrm>
            <a:off x="4788024" y="1340768"/>
            <a:ext cx="3535900" cy="785002"/>
          </a:xfrm>
          <a:prstGeom prst="wedgeRoundRectCallout">
            <a:avLst/>
          </a:prstGeom>
          <a:solidFill>
            <a:srgbClr val="F3F7FB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/>
              <a:t>В 2018 году </a:t>
            </a:r>
            <a:r>
              <a:rPr lang="ru-RU" sz="1600" dirty="0" smtClean="0"/>
              <a:t>осуществлён </a:t>
            </a:r>
            <a:r>
              <a:rPr lang="ru-RU" sz="1600" dirty="0"/>
              <a:t>ремонт концертного зала Детской школы </a:t>
            </a:r>
            <a:r>
              <a:rPr lang="ru-RU" sz="1600" dirty="0" smtClean="0"/>
              <a:t>искусств</a:t>
            </a:r>
            <a:r>
              <a:rPr lang="ru-RU" sz="1600" i="1" dirty="0" smtClean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0134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3646" y="0"/>
            <a:ext cx="9187645" cy="620688"/>
          </a:xfrm>
          <a:noFill/>
        </p:spPr>
        <p:txBody>
          <a:bodyPr>
            <a:noAutofit/>
          </a:bodyPr>
          <a:lstStyle/>
          <a:p>
            <a:pPr lvl="0" algn="l">
              <a:defRPr/>
            </a:pPr>
            <a:r>
              <a:rPr lang="ru-RU" sz="2200" dirty="0" smtClean="0">
                <a:latin typeface="Arial" pitchFamily="34" charset="0"/>
                <a:ea typeface="+mn-ea"/>
                <a:cs typeface="Arial" pitchFamily="34" charset="0"/>
              </a:rPr>
              <a:t>РАЗВИТИЕ ФИЗИЧЕСКОЙ КУЛЬТУРЫ И СПОРТА</a:t>
            </a:r>
            <a:endParaRPr lang="ru-RU" sz="22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Рисунок 10" descr="Футбольное поле Ковдор -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5" y="1115686"/>
            <a:ext cx="2736304" cy="1779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Плава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7578" y="1151130"/>
            <a:ext cx="2986590" cy="1689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Тренажерная площадка АНО Спорткомплекс Чайка -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4725143"/>
            <a:ext cx="3024336" cy="1707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725144"/>
            <a:ext cx="2899296" cy="1725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кругленная прямоугольная выноска 10">
            <a:extLst>
              <a:ext uri="{FF2B5EF4-FFF2-40B4-BE49-F238E27FC236}">
                <a16:creationId xmlns:a16="http://schemas.microsoft.com/office/drawing/2014/main" xmlns="" id="{329164E2-928F-4478-A69E-5FDD476261ED}"/>
              </a:ext>
            </a:extLst>
          </p:cNvPr>
          <p:cNvSpPr/>
          <p:nvPr/>
        </p:nvSpPr>
        <p:spPr>
          <a:xfrm>
            <a:off x="2804050" y="3364078"/>
            <a:ext cx="3535900" cy="785002"/>
          </a:xfrm>
          <a:prstGeom prst="wedgeRoundRectCallout">
            <a:avLst/>
          </a:prstGeom>
          <a:solidFill>
            <a:srgbClr val="F3F7FB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5 164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жителя Ковдорского района систематически занимаются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спортом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50" y="2903425"/>
            <a:ext cx="2647297" cy="1380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520" y="1151130"/>
            <a:ext cx="2499960" cy="1609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25144"/>
            <a:ext cx="2624538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1" y="3007753"/>
            <a:ext cx="2592288" cy="1717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7" y="0"/>
            <a:ext cx="1090613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Овал 16"/>
          <p:cNvSpPr/>
          <p:nvPr/>
        </p:nvSpPr>
        <p:spPr>
          <a:xfrm>
            <a:off x="8521605" y="6569968"/>
            <a:ext cx="622395" cy="288032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17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33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85" y="1497539"/>
            <a:ext cx="3084711" cy="2043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05" y="1207452"/>
            <a:ext cx="2993898" cy="1983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99" y="808016"/>
            <a:ext cx="3092808" cy="193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28" y="4657218"/>
            <a:ext cx="3321935" cy="2200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8" y="3696495"/>
            <a:ext cx="2924254" cy="2520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178" y="4184236"/>
            <a:ext cx="2991584" cy="224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-27399" y="0"/>
            <a:ext cx="8494115" cy="54868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</a:pPr>
            <a:endParaRPr lang="ru-RU" sz="1800" b="1" dirty="0" smtClean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ct val="0"/>
              </a:spcAf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МОЛОДЕЖНАЯ ПОЛИТИКА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5853391" y="3861048"/>
            <a:ext cx="3251168" cy="648072"/>
          </a:xfrm>
          <a:prstGeom prst="wedgeRoundRectCallout">
            <a:avLst/>
          </a:prstGeom>
          <a:gradFill>
            <a:gsLst>
              <a:gs pos="11000">
                <a:schemeClr val="accent1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0">
                <a:schemeClr val="tx2">
                  <a:lumMod val="40000"/>
                  <a:lumOff val="60000"/>
                  <a:alpha val="0"/>
                </a:schemeClr>
              </a:gs>
              <a:gs pos="91000">
                <a:schemeClr val="accent1">
                  <a:tint val="23500"/>
                  <a:satMod val="160000"/>
                </a:schemeClr>
              </a:gs>
            </a:gsLst>
            <a:lin ang="135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endParaRPr lang="ru-RU" sz="1600" dirty="0" smtClean="0">
              <a:solidFill>
                <a:schemeClr val="tx2"/>
              </a:solidFill>
              <a:ea typeface="Calibri"/>
            </a:endParaRPr>
          </a:p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Клуб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«Вожатый» МАУК «ГДК» – 10 человек</a:t>
            </a: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127936" y="2875543"/>
            <a:ext cx="2841369" cy="742687"/>
          </a:xfrm>
          <a:prstGeom prst="wedgeRoundRectCallout">
            <a:avLst/>
          </a:prstGeom>
          <a:gradFill>
            <a:gsLst>
              <a:gs pos="11000">
                <a:schemeClr val="accent1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0">
                <a:schemeClr val="tx2">
                  <a:lumMod val="40000"/>
                  <a:lumOff val="60000"/>
                  <a:alpha val="0"/>
                </a:schemeClr>
              </a:gs>
              <a:gs pos="91000">
                <a:schemeClr val="accent1">
                  <a:tint val="23500"/>
                  <a:satMod val="160000"/>
                </a:schemeClr>
              </a:gs>
            </a:gsLst>
            <a:lin ang="135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endParaRPr lang="ru-RU" dirty="0" smtClean="0">
              <a:latin typeface="Times New Roman"/>
              <a:ea typeface="Calibri"/>
            </a:endParaRPr>
          </a:p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Добровольческое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движение «Импульс» МАУК «ГДК» – 20 человек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</a:rPr>
              <a:t> </a:t>
            </a:r>
            <a:endParaRPr lang="ru-RU" sz="1400" dirty="0">
              <a:ea typeface="Calibri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3037762" y="3410755"/>
            <a:ext cx="2747566" cy="697473"/>
          </a:xfrm>
          <a:prstGeom prst="wedgeRoundRectCallout">
            <a:avLst/>
          </a:prstGeom>
          <a:gradFill>
            <a:gsLst>
              <a:gs pos="11000">
                <a:schemeClr val="accent1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0">
                <a:schemeClr val="tx2">
                  <a:lumMod val="40000"/>
                  <a:lumOff val="60000"/>
                  <a:alpha val="0"/>
                </a:schemeClr>
              </a:gs>
              <a:gs pos="91000">
                <a:schemeClr val="accent1">
                  <a:tint val="23500"/>
                  <a:satMod val="160000"/>
                </a:schemeClr>
              </a:gs>
            </a:gsLst>
            <a:lin ang="135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Антинаркотическое волонтерское движение – 45 человек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6057450" y="980728"/>
            <a:ext cx="2843051" cy="503063"/>
          </a:xfrm>
          <a:prstGeom prst="wedgeRoundRectCallout">
            <a:avLst/>
          </a:prstGeom>
          <a:gradFill>
            <a:gsLst>
              <a:gs pos="11000">
                <a:schemeClr val="accent1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0">
                <a:schemeClr val="tx2">
                  <a:lumMod val="40000"/>
                  <a:lumOff val="60000"/>
                  <a:alpha val="0"/>
                </a:schemeClr>
              </a:gs>
              <a:gs pos="91000">
                <a:schemeClr val="accent1">
                  <a:tint val="23500"/>
                  <a:satMod val="160000"/>
                </a:schemeClr>
              </a:gs>
            </a:gsLst>
            <a:lin ang="135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Волонтеры Победы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– 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lvl="0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135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человек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7" y="0"/>
            <a:ext cx="1090613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Овал 14"/>
          <p:cNvSpPr/>
          <p:nvPr/>
        </p:nvSpPr>
        <p:spPr>
          <a:xfrm>
            <a:off x="8530121" y="6569423"/>
            <a:ext cx="622395" cy="288032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18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07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2304256" cy="2028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1124746"/>
            <a:ext cx="2448272" cy="1956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20" y="1124745"/>
            <a:ext cx="2571448" cy="2016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59" y="3368653"/>
            <a:ext cx="2384719" cy="1788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3189678" y="3573016"/>
            <a:ext cx="3110513" cy="689906"/>
          </a:xfrm>
          <a:prstGeom prst="wedgeRoundRectCallout">
            <a:avLst/>
          </a:prstGeom>
          <a:solidFill>
            <a:srgbClr val="EDF2F9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35 премий администрации Ковдорского района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5013788" y="4581128"/>
            <a:ext cx="2846989" cy="576064"/>
          </a:xfrm>
          <a:prstGeom prst="wedgeRoundRectCallout">
            <a:avLst/>
          </a:prstGeom>
          <a:solidFill>
            <a:srgbClr val="EDF2F9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 премии Губернатора Мурманской области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6156176" y="5661248"/>
            <a:ext cx="2846989" cy="576064"/>
          </a:xfrm>
          <a:prstGeom prst="wedgeRoundRectCallout">
            <a:avLst/>
          </a:prstGeom>
          <a:solidFill>
            <a:srgbClr val="EDF2F9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 грантов                       628,9 тыс. рублей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52" y="5013176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2498" y="38377"/>
            <a:ext cx="5040560" cy="44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ПРЕМИИ, СУБСИДИИ (ГРАНТЫ)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7" y="0"/>
            <a:ext cx="1090613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Овал 13"/>
          <p:cNvSpPr/>
          <p:nvPr/>
        </p:nvSpPr>
        <p:spPr>
          <a:xfrm>
            <a:off x="8521605" y="6554611"/>
            <a:ext cx="622395" cy="288032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19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21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8521906"/>
              </p:ext>
            </p:extLst>
          </p:nvPr>
        </p:nvGraphicFramePr>
        <p:xfrm>
          <a:off x="0" y="769441"/>
          <a:ext cx="4615498" cy="357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088401462"/>
              </p:ext>
            </p:extLst>
          </p:nvPr>
        </p:nvGraphicFramePr>
        <p:xfrm>
          <a:off x="4716016" y="836712"/>
          <a:ext cx="442798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87059279"/>
              </p:ext>
            </p:extLst>
          </p:nvPr>
        </p:nvGraphicFramePr>
        <p:xfrm>
          <a:off x="86996" y="4914850"/>
          <a:ext cx="8964488" cy="1916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6996" y="0"/>
            <a:ext cx="90570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spc="-100" dirty="0" smtClean="0">
                <a:latin typeface="Arial" pitchFamily="34" charset="0"/>
                <a:ea typeface="Times New Roman"/>
                <a:cs typeface="Arial" pitchFamily="34" charset="0"/>
              </a:rPr>
              <a:t>ОСНОВНЫЕ ПОКАЗАТЕЛИ СОЦИАЛЬНО-ЭКОНОМИЧЕСКОГО ПОЛОЖЕНИЯ 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51800" y="0"/>
            <a:ext cx="1092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6996" y="4365104"/>
            <a:ext cx="894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Среднемесячная заработная плата (без субъектов малого предпринимательства) в расчёте на одного работника,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99993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64624" cy="548680"/>
          </a:xfrm>
          <a:noFill/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latin typeface="Arial" pitchFamily="34" charset="0"/>
                <a:ea typeface="Calibri"/>
                <a:cs typeface="Arial" pitchFamily="34" charset="0"/>
              </a:rPr>
              <a:t>ЗДРАВООХРАНЕНИЕ</a:t>
            </a:r>
            <a:endParaRPr lang="ru-RU" sz="22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61" y="4151329"/>
            <a:ext cx="1610772" cy="2079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446293"/>
            <a:ext cx="3672409" cy="2656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086" y="1515616"/>
            <a:ext cx="3672409" cy="2517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35523"/>
            <a:ext cx="2865343" cy="2149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1857728" y="888196"/>
            <a:ext cx="5819350" cy="432048"/>
          </a:xfrm>
          <a:prstGeom prst="wedgeRoundRectCallout">
            <a:avLst/>
          </a:prstGeom>
          <a:gradFill>
            <a:gsLst>
              <a:gs pos="11000">
                <a:schemeClr val="accent1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0">
                <a:schemeClr val="tx2">
                  <a:lumMod val="40000"/>
                  <a:lumOff val="60000"/>
                  <a:alpha val="0"/>
                </a:schemeClr>
              </a:gs>
              <a:gs pos="91000">
                <a:schemeClr val="accent1">
                  <a:tint val="23500"/>
                  <a:satMod val="160000"/>
                </a:schemeClr>
              </a:gs>
            </a:gsLst>
            <a:lin ang="135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ГОАУЗ «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Мончегорская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центральная районная больница»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145792"/>
            <a:ext cx="2837958" cy="2128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7" y="0"/>
            <a:ext cx="1090613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вал 11"/>
          <p:cNvSpPr/>
          <p:nvPr/>
        </p:nvSpPr>
        <p:spPr>
          <a:xfrm>
            <a:off x="8521605" y="6558537"/>
            <a:ext cx="622395" cy="288032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20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6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64624" cy="808016"/>
          </a:xfrm>
          <a:noFill/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latin typeface="Arial" pitchFamily="34" charset="0"/>
                <a:ea typeface="Calibri"/>
                <a:cs typeface="Arial" pitchFamily="34" charset="0"/>
              </a:rPr>
              <a:t>ПОДДЕРЖКА СУБЪЕКТОВ МСП</a:t>
            </a:r>
            <a:endParaRPr lang="ru-RU" sz="22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7" y="0"/>
            <a:ext cx="1090613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Овал 14"/>
          <p:cNvSpPr/>
          <p:nvPr/>
        </p:nvSpPr>
        <p:spPr>
          <a:xfrm>
            <a:off x="8521605" y="6567011"/>
            <a:ext cx="622395" cy="288032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21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872"/>
            <a:ext cx="297633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72" y="977322"/>
            <a:ext cx="3573760" cy="26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" y="977322"/>
            <a:ext cx="2884861" cy="2163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с одним вырезанным углом 8"/>
          <p:cNvSpPr/>
          <p:nvPr/>
        </p:nvSpPr>
        <p:spPr>
          <a:xfrm>
            <a:off x="2869631" y="1052736"/>
            <a:ext cx="2289477" cy="4824536"/>
          </a:xfrm>
          <a:prstGeom prst="snip1Rect">
            <a:avLst/>
          </a:prstGeom>
          <a:gradFill>
            <a:gsLst>
              <a:gs pos="5000">
                <a:schemeClr val="accent1">
                  <a:lumMod val="20000"/>
                  <a:lumOff val="80000"/>
                  <a:alpha val="0"/>
                </a:schemeClr>
              </a:gs>
              <a:gs pos="11288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6">
                  <a:lumMod val="60000"/>
                  <a:lumOff val="4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8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Проведен Конкурс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на получение субсидии на возмещение части затрат СМСП, осуществляющим деятельность, направленную на решение социальных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проблем. Победитель - Семейный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центр языковой подготовки «ЮЛА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».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с одним вырезанным углом 9"/>
          <p:cNvSpPr/>
          <p:nvPr/>
        </p:nvSpPr>
        <p:spPr>
          <a:xfrm rot="5400000">
            <a:off x="6181788" y="3092413"/>
            <a:ext cx="2289477" cy="3419937"/>
          </a:xfrm>
          <a:prstGeom prst="snip1Rect">
            <a:avLst/>
          </a:prstGeom>
          <a:gradFill>
            <a:gsLst>
              <a:gs pos="5000">
                <a:schemeClr val="accent1">
                  <a:lumMod val="20000"/>
                  <a:lumOff val="80000"/>
                  <a:alpha val="0"/>
                </a:schemeClr>
              </a:gs>
              <a:gs pos="11288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6">
                  <a:lumMod val="60000"/>
                  <a:lumOff val="4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8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35454" y="4202216"/>
            <a:ext cx="3108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Тренинг-курс «Начинающий предприниматель». В 2018 году обучение проходят 20 слушателей.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56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64624" cy="808016"/>
          </a:xfrm>
          <a:noFill/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latin typeface="Arial" pitchFamily="34" charset="0"/>
                <a:ea typeface="Calibri"/>
                <a:cs typeface="Arial" pitchFamily="34" charset="0"/>
              </a:rPr>
              <a:t>ТУРИЗМ</a:t>
            </a:r>
            <a:endParaRPr lang="ru-RU" sz="22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7" y="0"/>
            <a:ext cx="1090613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Овал 14"/>
          <p:cNvSpPr/>
          <p:nvPr/>
        </p:nvSpPr>
        <p:spPr>
          <a:xfrm>
            <a:off x="8521605" y="6567011"/>
            <a:ext cx="622395" cy="288032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22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3256974" y="947241"/>
            <a:ext cx="2664295" cy="689906"/>
          </a:xfrm>
          <a:prstGeom prst="wedgeRoundRectCallout">
            <a:avLst/>
          </a:prstGeom>
          <a:solidFill>
            <a:srgbClr val="EDF2F9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 коллективных средств размещения (180 мест)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3669836" y="2060848"/>
            <a:ext cx="2520279" cy="689906"/>
          </a:xfrm>
          <a:prstGeom prst="wedgeRoundRectCallout">
            <a:avLst/>
          </a:prstGeom>
          <a:solidFill>
            <a:srgbClr val="EDF2F9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 объектов питания (651 место)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382956" y="3086472"/>
            <a:ext cx="2658541" cy="432048"/>
          </a:xfrm>
          <a:prstGeom prst="wedgeRoundRectCallout">
            <a:avLst/>
          </a:prstGeom>
          <a:solidFill>
            <a:srgbClr val="EDF2F9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Горнолыжный комплекс ВАРС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3059832" y="3717032"/>
            <a:ext cx="3110514" cy="432048"/>
          </a:xfrm>
          <a:prstGeom prst="wedgeRoundRectCallout">
            <a:avLst/>
          </a:prstGeom>
          <a:solidFill>
            <a:srgbClr val="EDF2F9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Инвест-проект гостевой дом для рыбаков «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Толва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6048402" y="4727831"/>
            <a:ext cx="2658541" cy="432048"/>
          </a:xfrm>
          <a:prstGeom prst="wedgeRoundRectCallout">
            <a:avLst/>
          </a:prstGeom>
          <a:solidFill>
            <a:srgbClr val="EDF2F9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Ковдор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столица Гипербореи»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84" y="5231944"/>
            <a:ext cx="2619015" cy="158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20430"/>
            <a:ext cx="2272086" cy="1612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51" y="947241"/>
            <a:ext cx="2852723" cy="1890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15" y="947240"/>
            <a:ext cx="2523599" cy="1890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97" y="4246653"/>
            <a:ext cx="2844982" cy="1600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204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64624" cy="808016"/>
          </a:xfrm>
          <a:noFill/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latin typeface="Arial" pitchFamily="34" charset="0"/>
                <a:ea typeface="Calibri"/>
                <a:cs typeface="Arial" pitchFamily="34" charset="0"/>
              </a:rPr>
              <a:t>ТРАНСПОРТНАЯ ИНФРАСТРУКТУРА</a:t>
            </a:r>
            <a:endParaRPr lang="ru-RU" sz="22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7" y="0"/>
            <a:ext cx="1090613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Овал 14"/>
          <p:cNvSpPr/>
          <p:nvPr/>
        </p:nvSpPr>
        <p:spPr>
          <a:xfrm>
            <a:off x="8521605" y="6567011"/>
            <a:ext cx="622395" cy="288032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23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672930" cy="4420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212976"/>
            <a:ext cx="3822762" cy="2548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с одним вырезанным углом 16"/>
          <p:cNvSpPr/>
          <p:nvPr/>
        </p:nvSpPr>
        <p:spPr>
          <a:xfrm rot="16200000">
            <a:off x="5829263" y="443545"/>
            <a:ext cx="1872208" cy="3666653"/>
          </a:xfrm>
          <a:prstGeom prst="snip1Rect">
            <a:avLst/>
          </a:prstGeom>
          <a:gradFill>
            <a:gsLst>
              <a:gs pos="5000">
                <a:schemeClr val="accent1">
                  <a:lumMod val="20000"/>
                  <a:lumOff val="80000"/>
                  <a:alpha val="0"/>
                </a:schemeClr>
              </a:gs>
              <a:gs pos="11288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6">
                  <a:lumMod val="60000"/>
                  <a:lumOff val="4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8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1628800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Ведется </a:t>
            </a:r>
            <a:r>
              <a:rPr lang="ru-RU" dirty="0"/>
              <a:t>работа над вопросом открытия пункта пропуска через государственную границу Российской Федерации </a:t>
            </a:r>
            <a:r>
              <a:rPr lang="ru-RU" dirty="0" err="1"/>
              <a:t>Ковдор-Савуковски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395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45163"/>
            <a:ext cx="2427816" cy="1820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191191"/>
            <a:ext cx="2555776" cy="1666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7" y="4113865"/>
            <a:ext cx="2736304" cy="2052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44624"/>
            <a:ext cx="8092322" cy="864096"/>
          </a:xfrm>
          <a:noFill/>
        </p:spPr>
        <p:txBody>
          <a:bodyPr>
            <a:noAutofit/>
          </a:bodyPr>
          <a:lstStyle/>
          <a:p>
            <a:pPr algn="l" fontAlgn="base">
              <a:spcAft>
                <a:spcPts val="0"/>
              </a:spcAft>
            </a:pPr>
            <a:r>
              <a:rPr lang="ru-RU" sz="2400" b="1" dirty="0">
                <a:ea typeface="Calibri"/>
                <a:cs typeface="Times New Roman"/>
              </a:rPr>
              <a:t/>
            </a:r>
            <a:br>
              <a:rPr lang="ru-RU" sz="2400" b="1" dirty="0">
                <a:ea typeface="Calibri"/>
                <a:cs typeface="Times New Roman"/>
              </a:rPr>
            </a:br>
            <a: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200" dirty="0" smtClean="0">
                <a:latin typeface="Arial" pitchFamily="34" charset="0"/>
                <a:ea typeface="Calibri"/>
                <a:cs typeface="Arial" pitchFamily="34" charset="0"/>
              </a:rPr>
              <a:t>ПЕРВООЧЕРЕДНЫЕ ЗАДАЧИ </a:t>
            </a:r>
            <a:br>
              <a:rPr lang="ru-RU" sz="22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2200" dirty="0" smtClean="0">
                <a:latin typeface="Arial" pitchFamily="34" charset="0"/>
                <a:ea typeface="Calibri"/>
                <a:cs typeface="Arial" pitchFamily="34" charset="0"/>
              </a:rPr>
              <a:t>АДМИНИСТРАЦИИ КОВДОРСКОГО РАЙОНА </a:t>
            </a:r>
            <a:r>
              <a:rPr lang="ru-RU" sz="2400" dirty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ru-RU" sz="2400" dirty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2400" dirty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ru-RU" sz="2400" dirty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2600" dirty="0">
                <a:solidFill>
                  <a:prstClr val="white"/>
                </a:solidFill>
                <a:ea typeface="Calibri"/>
                <a:cs typeface="Times New Roman"/>
              </a:rPr>
              <a:t/>
            </a:r>
            <a:br>
              <a:rPr lang="ru-RU" sz="2600" dirty="0">
                <a:solidFill>
                  <a:prstClr val="white"/>
                </a:solidFill>
                <a:ea typeface="Calibri"/>
                <a:cs typeface="Times New Roman"/>
              </a:rPr>
            </a:br>
            <a: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2600" dirty="0">
                <a:solidFill>
                  <a:schemeClr val="bg1"/>
                </a:solidFill>
                <a:ea typeface="Calibri"/>
                <a:cs typeface="Times New Roman"/>
              </a:rPr>
            </a:br>
            <a:endParaRPr lang="ru-RU" sz="1600" dirty="0">
              <a:solidFill>
                <a:schemeClr val="bg1"/>
              </a:solidFill>
              <a:latin typeface="+mn-lt"/>
              <a:ea typeface="Calibri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044624" y="21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7" y="0"/>
            <a:ext cx="1090613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Овал 23"/>
          <p:cNvSpPr/>
          <p:nvPr/>
        </p:nvSpPr>
        <p:spPr>
          <a:xfrm>
            <a:off x="8521605" y="6569968"/>
            <a:ext cx="622395" cy="288032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24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9087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/>
              <a:t>Развитие </a:t>
            </a:r>
            <a:r>
              <a:rPr lang="ru-RU" dirty="0" smtClean="0"/>
              <a:t>экономики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5713293" y="9087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/>
              <a:t>ЖКХ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179512" y="3881713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ru-RU" dirty="0"/>
              <a:t>Социальная сфера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13293" y="371703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ru-RU" dirty="0"/>
              <a:t>Развитие образования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7" y="5098996"/>
            <a:ext cx="2908241" cy="1772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0" y="1196752"/>
            <a:ext cx="2735827" cy="1803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7" y="1992472"/>
            <a:ext cx="2808312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46127"/>
            <a:ext cx="3031765" cy="170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422" y="2040476"/>
            <a:ext cx="2615475" cy="1748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80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t="2003"/>
          <a:stretch>
            <a:fillRect/>
          </a:stretch>
        </p:blipFill>
        <p:spPr bwMode="auto">
          <a:xfrm>
            <a:off x="755650" y="923925"/>
            <a:ext cx="7848600" cy="43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4313" y="2071688"/>
            <a:ext cx="8786812" cy="1785937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000" dirty="0">
              <a:latin typeface="Century Gothic" pitchFamily="34" charset="0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000" dirty="0">
              <a:latin typeface="Century Gothic" pitchFamily="34" charset="0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dirty="0">
                <a:latin typeface="Century Gothic" pitchFamily="34" charset="0"/>
                <a:ea typeface="+mj-ea"/>
                <a:cs typeface="+mj-cs"/>
              </a:rPr>
              <a:t>Благодарю за внимание!</a:t>
            </a:r>
            <a:br>
              <a:rPr lang="ru-RU" sz="2500" dirty="0">
                <a:latin typeface="Century Gothic" pitchFamily="34" charset="0"/>
                <a:ea typeface="+mj-ea"/>
                <a:cs typeface="+mj-cs"/>
              </a:rPr>
            </a:br>
            <a:endParaRPr lang="en-GB" sz="2500" dirty="0"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8196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63" y="5418138"/>
            <a:ext cx="23590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Подзаголовок 2"/>
          <p:cNvSpPr>
            <a:spLocks/>
          </p:cNvSpPr>
          <p:nvPr/>
        </p:nvSpPr>
        <p:spPr bwMode="auto">
          <a:xfrm>
            <a:off x="214313" y="5733256"/>
            <a:ext cx="3902075" cy="78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latin typeface="Century Gothic" pitchFamily="34" charset="0"/>
              </a:rPr>
              <a:t>Глава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latin typeface="Century Gothic" pitchFamily="34" charset="0"/>
              </a:rPr>
              <a:t>Ковдорского района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latin typeface="Century Gothic" pitchFamily="34" charset="0"/>
              </a:rPr>
              <a:t>Сомов Сергей Борисович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-23"/>
            <a:ext cx="9143999" cy="923948"/>
          </a:xfrm>
          <a:prstGeom prst="rect">
            <a:avLst/>
          </a:prstGeom>
        </p:spPr>
        <p:txBody>
          <a:bodyPr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Century Gothic" pitchFamily="34" charset="0"/>
              </a:rPr>
              <a:t>МУРМАНСКАЯ ОБЛАСТНАЯ ДУМА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Century Gothic" pitchFamily="34" charset="0"/>
              </a:rPr>
              <a:t>День муниципального образования Ковдорский район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1" strike="sngStrike" dirty="0">
              <a:latin typeface="Century Gothic" pitchFamily="34" charset="0"/>
            </a:endParaRPr>
          </a:p>
        </p:txBody>
      </p:sp>
      <p:sp>
        <p:nvSpPr>
          <p:cNvPr id="9" name="Подзаголовок 2"/>
          <p:cNvSpPr>
            <a:spLocks/>
          </p:cNvSpPr>
          <p:nvPr/>
        </p:nvSpPr>
        <p:spPr bwMode="auto">
          <a:xfrm>
            <a:off x="6858000" y="764704"/>
            <a:ext cx="2286000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GB" altLang="ru-RU" sz="1600" b="1" dirty="0"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16216" y="1214421"/>
            <a:ext cx="22411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latin typeface="Century Gothic" pitchFamily="34" charset="0"/>
              </a:rPr>
              <a:t>2</a:t>
            </a:r>
            <a:r>
              <a:rPr lang="ru-RU" sz="1600" dirty="0" smtClean="0">
                <a:latin typeface="Century Gothic" pitchFamily="34" charset="0"/>
                <a:cs typeface="+mn-cs"/>
              </a:rPr>
              <a:t> октября 2018 года</a:t>
            </a:r>
            <a:endParaRPr lang="ru-RU" sz="1600" dirty="0">
              <a:latin typeface="Century Gothic" pitchFamily="34" charset="0"/>
              <a:cs typeface="+mn-cs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latin typeface="Century Gothic" pitchFamily="34" charset="0"/>
                <a:cs typeface="+mn-cs"/>
              </a:rPr>
              <a:t>г. Мурманск</a:t>
            </a:r>
          </a:p>
        </p:txBody>
      </p:sp>
    </p:spTree>
    <p:extLst>
      <p:ext uri="{BB962C8B-B14F-4D97-AF65-F5344CB8AC3E}">
        <p14:creationId xmlns:p14="http://schemas.microsoft.com/office/powerpoint/2010/main" val="3585042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64624" cy="836712"/>
          </a:xfrm>
          <a:noFill/>
        </p:spPr>
        <p:txBody>
          <a:bodyPr anchor="t">
            <a:noAutofit/>
          </a:bodyPr>
          <a:lstStyle/>
          <a:p>
            <a:pPr algn="l"/>
            <a:r>
              <a:rPr lang="ru-RU" sz="2200" dirty="0" smtClean="0">
                <a:latin typeface="Arial" pitchFamily="34" charset="0"/>
                <a:cs typeface="Arial" pitchFamily="34" charset="0"/>
              </a:rPr>
              <a:t>ОСНОВНЫЕ ПАРАМЕТРЫ БЮДЖЕТА </a:t>
            </a:r>
            <a:br>
              <a:rPr lang="ru-RU" sz="2200" dirty="0" smtClean="0"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latin typeface="Arial" pitchFamily="34" charset="0"/>
                <a:cs typeface="Arial" pitchFamily="34" charset="0"/>
              </a:rPr>
              <a:t>МУНИЦИПАЛЬНОГО ОБРАЗОВАНИЯ КОВДОРСКИЙ РАЙОН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7956376" y="1107521"/>
            <a:ext cx="1107232" cy="2988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>
                <a:latin typeface="+mn-lt"/>
                <a:cs typeface="Times New Roman" pitchFamily="18" charset="0"/>
              </a:rPr>
              <a:t>Тыс. руб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81377446"/>
              </p:ext>
            </p:extLst>
          </p:nvPr>
        </p:nvGraphicFramePr>
        <p:xfrm>
          <a:off x="123404" y="1086380"/>
          <a:ext cx="9020596" cy="5738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1800" y="0"/>
            <a:ext cx="1092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96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36905770"/>
              </p:ext>
            </p:extLst>
          </p:nvPr>
        </p:nvGraphicFramePr>
        <p:xfrm>
          <a:off x="0" y="1125538"/>
          <a:ext cx="9108504" cy="5732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11255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dirty="0" smtClean="0">
                <a:latin typeface="Arial" pitchFamily="34" charset="0"/>
                <a:cs typeface="Arial" pitchFamily="34" charset="0"/>
              </a:rPr>
              <a:t>ИСПОЛНЕНИЕ «МАЙСКИХ» УКАЗОВ ПРЕЗИДЕНТА РФ                           ПО ОТДЕЛЬНЫМ КАТЕГОРИЯМ ПЕРСОНАЛА                                            В ОРГАНИЗАЦИЯХ СОЦИАЛЬНОЙ СФЕРЫ ЗА 2017 ГОД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3283713"/>
            <a:ext cx="1456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42 875,6 руб.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6012160" y="3283713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46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776,5 руб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TextBox 7"/>
          <p:cNvSpPr txBox="1"/>
          <p:nvPr/>
        </p:nvSpPr>
        <p:spPr>
          <a:xfrm>
            <a:off x="7524328" y="3283641"/>
            <a:ext cx="1476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46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942,8 руб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2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1800" y="0"/>
            <a:ext cx="1092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888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6228184" cy="980728"/>
          </a:xfrm>
          <a:noFill/>
        </p:spPr>
        <p:txBody>
          <a:bodyPr>
            <a:normAutofit/>
          </a:bodyPr>
          <a:lstStyle/>
          <a:p>
            <a:pPr algn="l">
              <a:spcAft>
                <a:spcPts val="0"/>
              </a:spcAft>
            </a:pPr>
            <a:r>
              <a:rPr lang="ru-RU" sz="2200" dirty="0" smtClean="0">
                <a:latin typeface="Arial" pitchFamily="34" charset="0"/>
                <a:ea typeface="Calibri"/>
                <a:cs typeface="Arial" pitchFamily="34" charset="0"/>
              </a:rPr>
              <a:t>УПРАВЛЕНИЕ И РАСПОРЯЖЕНИЕ   </a:t>
            </a:r>
            <a:br>
              <a:rPr lang="ru-RU" sz="22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2200" dirty="0" smtClean="0">
                <a:latin typeface="Arial" pitchFamily="34" charset="0"/>
                <a:ea typeface="Calibri"/>
                <a:cs typeface="Arial" pitchFamily="34" charset="0"/>
              </a:rPr>
              <a:t>МУНИЦИПАЛЬНЫМ ИМУЩЕСТВОМ</a:t>
            </a:r>
            <a:endParaRPr lang="ru-RU" sz="22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340768"/>
            <a:ext cx="4572000" cy="3588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a typeface="Times New Roman"/>
                <a:cs typeface="Times New Roman"/>
              </a:rPr>
              <a:t> </a:t>
            </a:r>
            <a:endParaRPr lang="ru-RU" sz="1600" dirty="0">
              <a:solidFill>
                <a:schemeClr val="tx2">
                  <a:lumMod val="50000"/>
                </a:schemeClr>
              </a:solidFill>
              <a:ea typeface="Times New Roman"/>
              <a:cs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250" y="1196752"/>
            <a:ext cx="3959257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" y="4437112"/>
            <a:ext cx="3068568" cy="1868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365105"/>
            <a:ext cx="2784914" cy="194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9" y="4365105"/>
            <a:ext cx="2795849" cy="194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13940" y="2677946"/>
            <a:ext cx="4990108" cy="1543142"/>
          </a:xfrm>
          <a:prstGeom prst="wedgeRoundRectCallout">
            <a:avLst/>
          </a:prstGeom>
          <a:gradFill flip="none" rotWithShape="1">
            <a:gsLst>
              <a:gs pos="0">
                <a:schemeClr val="bg1"/>
              </a:gs>
              <a:gs pos="0">
                <a:srgbClr val="85C2FF"/>
              </a:gs>
              <a:gs pos="0">
                <a:srgbClr val="C4D6EB"/>
              </a:gs>
              <a:gs pos="32100">
                <a:schemeClr val="bg1"/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Рост доходов от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использования муниципального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имущества в 2017 году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                      по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сравнению с показателем 2016 года составил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7030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тыс.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рублей. </a:t>
            </a:r>
          </a:p>
          <a:p>
            <a:pPr lvl="0">
              <a:lnSpc>
                <a:spcPct val="115000"/>
              </a:lnSpc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Доходы за 1 полугодие 2018 г. – 66887 тыс. руб.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25750" y="994286"/>
            <a:ext cx="4978298" cy="1410596"/>
          </a:xfrm>
          <a:prstGeom prst="wedgeRoundRectCallout">
            <a:avLst/>
          </a:prstGeom>
          <a:gradFill flip="none" rotWithShape="1">
            <a:gsLst>
              <a:gs pos="0">
                <a:srgbClr val="CCFFFF">
                  <a:alpha val="0"/>
                  <a:lumMod val="0"/>
                </a:srgbClr>
              </a:gs>
              <a:gs pos="0">
                <a:srgbClr val="85C2FF"/>
              </a:gs>
              <a:gs pos="0">
                <a:srgbClr val="C4D6EB"/>
              </a:gs>
              <a:gs pos="32100">
                <a:schemeClr val="bg1"/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За 2017 год в доход бюджета муниципального образования Ковдорский район поступило 129 300 тыс. рублей, что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составило 103%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от запланированной суммы</a:t>
            </a:r>
          </a:p>
        </p:txBody>
      </p:sp>
      <p:pic>
        <p:nvPicPr>
          <p:cNvPr id="13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51800" y="0"/>
            <a:ext cx="1092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Овал 13"/>
          <p:cNvSpPr/>
          <p:nvPr/>
        </p:nvSpPr>
        <p:spPr>
          <a:xfrm>
            <a:off x="8619289" y="6569968"/>
            <a:ext cx="524711" cy="288032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0374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7308304" cy="548680"/>
          </a:xfrm>
          <a:noFill/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  <a:tabLst>
                <a:tab pos="1364615" algn="l"/>
              </a:tabLst>
            </a:pPr>
            <a:r>
              <a:rPr lang="ru-RU" sz="2400" dirty="0" smtClean="0">
                <a:latin typeface="Arial" pitchFamily="34" charset="0"/>
                <a:ea typeface="Calibri"/>
                <a:cs typeface="Arial" pitchFamily="34" charset="0"/>
              </a:rPr>
              <a:t>СФЕРА ЖИЛИЩНО-КОММУНАЛЬНОГО ХОЗЯЙСТВА                                        </a:t>
            </a:r>
            <a:endParaRPr lang="ru-RU" sz="24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8" name="Picture 2" descr="C:\Users\Кислицына-ЕВ\Desktop\К докладу Главы 9 июня\Островская 19.05\Бредова, 6 -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  <a:extLst/>
          </a:blip>
          <a:srcRect/>
          <a:stretch>
            <a:fillRect/>
          </a:stretch>
        </p:blipFill>
        <p:spPr bwMode="auto">
          <a:xfrm>
            <a:off x="316348" y="692696"/>
            <a:ext cx="2512938" cy="2058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4" y="2673243"/>
            <a:ext cx="2545167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Фото-0007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953" y="4594565"/>
            <a:ext cx="2545167" cy="2077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esktop\Ирина\ФОТО, схемы\Фото отчет по моногороду\Водовод 2292\Фото-0001 (2)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77987" y="4594565"/>
            <a:ext cx="2602457" cy="203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3275856" y="3284984"/>
            <a:ext cx="3124282" cy="610352"/>
          </a:xfrm>
          <a:prstGeom prst="wedgeRoundRectCallout">
            <a:avLst/>
          </a:prstGeom>
          <a:gradFill flip="none" rotWithShape="1">
            <a:gsLst>
              <a:gs pos="11000">
                <a:schemeClr val="accent1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0">
                <a:schemeClr val="tx2">
                  <a:lumMod val="40000"/>
                  <a:lumOff val="60000"/>
                  <a:alpha val="0"/>
                </a:schemeClr>
              </a:gs>
              <a:gs pos="91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ru-RU" sz="16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390 </a:t>
            </a:r>
            <a:r>
              <a:rPr lang="ru-RU" sz="16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п. </a:t>
            </a:r>
            <a:r>
              <a:rPr lang="ru-RU" sz="16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         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ru-RU" sz="16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16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283,00 </a:t>
            </a:r>
            <a:r>
              <a:rPr lang="ru-RU" sz="16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тыс. </a:t>
            </a:r>
            <a:r>
              <a:rPr lang="ru-RU" sz="16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рублей</a:t>
            </a: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3224845" y="1390727"/>
            <a:ext cx="3175293" cy="662136"/>
          </a:xfrm>
          <a:prstGeom prst="wedgeRoundRectCallout">
            <a:avLst/>
          </a:prstGeom>
          <a:gradFill flip="none" rotWithShape="1">
            <a:gsLst>
              <a:gs pos="64983">
                <a:srgbClr val="C8D9EE">
                  <a:alpha val="45000"/>
                </a:srgbClr>
              </a:gs>
              <a:gs pos="30458">
                <a:srgbClr val="A9C5E8">
                  <a:alpha val="10000"/>
                </a:srgbClr>
              </a:gs>
              <a:gs pos="417">
                <a:schemeClr val="tx2">
                  <a:lumMod val="40000"/>
                  <a:lumOff val="60000"/>
                  <a:alpha val="0"/>
                </a:schemeClr>
              </a:gs>
              <a:gs pos="88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ru-RU" sz="16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195 п. </a:t>
            </a:r>
            <a:r>
              <a:rPr lang="ru-RU" sz="16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 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ru-RU" sz="16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489,15 </a:t>
            </a:r>
            <a:r>
              <a:rPr lang="ru-RU" sz="16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6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рублей</a:t>
            </a:r>
            <a:endParaRPr lang="ru-RU" sz="16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90" y="4574884"/>
            <a:ext cx="2825633" cy="2067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63" y="836712"/>
            <a:ext cx="1785103" cy="1258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05" y="2154053"/>
            <a:ext cx="1709018" cy="2278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51800" y="0"/>
            <a:ext cx="1092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Овал 15"/>
          <p:cNvSpPr/>
          <p:nvPr/>
        </p:nvSpPr>
        <p:spPr>
          <a:xfrm>
            <a:off x="8597900" y="6572139"/>
            <a:ext cx="524711" cy="288032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0551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64624" cy="808016"/>
          </a:xfrm>
          <a:noFill/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latin typeface="Arial" pitchFamily="34" charset="0"/>
                <a:ea typeface="Calibri"/>
                <a:cs typeface="Arial" pitchFamily="34" charset="0"/>
              </a:rPr>
              <a:t>УГОЛЬНЫЕ КОТЕЛЬНЫЕ</a:t>
            </a:r>
            <a:endParaRPr lang="ru-RU" sz="22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" y="4605952"/>
            <a:ext cx="1760059" cy="1331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ятиугольник 3"/>
          <p:cNvSpPr/>
          <p:nvPr/>
        </p:nvSpPr>
        <p:spPr>
          <a:xfrm>
            <a:off x="179512" y="1375405"/>
            <a:ext cx="1800200" cy="648072"/>
          </a:xfrm>
          <a:prstGeom prst="homePlate">
            <a:avLst/>
          </a:prstGeom>
          <a:gradFill>
            <a:gsLst>
              <a:gs pos="5000">
                <a:schemeClr val="accent1">
                  <a:lumMod val="20000"/>
                  <a:lumOff val="80000"/>
                  <a:alpha val="0"/>
                </a:schemeClr>
              </a:gs>
              <a:gs pos="11288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6">
                  <a:lumMod val="60000"/>
                  <a:lumOff val="4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8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2017 год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210834" y="2645328"/>
            <a:ext cx="1800200" cy="648072"/>
          </a:xfrm>
          <a:prstGeom prst="homePlate">
            <a:avLst/>
          </a:prstGeom>
          <a:gradFill>
            <a:gsLst>
              <a:gs pos="5000">
                <a:schemeClr val="accent1">
                  <a:lumMod val="20000"/>
                  <a:lumOff val="80000"/>
                  <a:alpha val="0"/>
                </a:schemeClr>
              </a:gs>
              <a:gs pos="11288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6">
                  <a:lumMod val="60000"/>
                  <a:lumOff val="4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8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2018 год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с одним вырезанным углом 11"/>
          <p:cNvSpPr/>
          <p:nvPr/>
        </p:nvSpPr>
        <p:spPr>
          <a:xfrm>
            <a:off x="2123728" y="1416127"/>
            <a:ext cx="4680520" cy="648653"/>
          </a:xfrm>
          <a:prstGeom prst="snip1Rect">
            <a:avLst/>
          </a:prstGeom>
          <a:gradFill>
            <a:gsLst>
              <a:gs pos="5000">
                <a:schemeClr val="accent1">
                  <a:lumMod val="20000"/>
                  <a:lumOff val="80000"/>
                  <a:alpha val="0"/>
                </a:schemeClr>
              </a:gs>
              <a:gs pos="11288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6">
                  <a:lumMod val="60000"/>
                  <a:lumOff val="4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8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завершено строительство угольной котельной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в 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н.п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. 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Лейпи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1 200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кВт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с одним вырезанным углом 18"/>
          <p:cNvSpPr/>
          <p:nvPr/>
        </p:nvSpPr>
        <p:spPr>
          <a:xfrm>
            <a:off x="2123728" y="2645328"/>
            <a:ext cx="4680520" cy="576064"/>
          </a:xfrm>
          <a:prstGeom prst="snip1Rect">
            <a:avLst/>
          </a:prstGeom>
          <a:gradFill>
            <a:gsLst>
              <a:gs pos="5000">
                <a:schemeClr val="accent1">
                  <a:lumMod val="20000"/>
                  <a:lumOff val="80000"/>
                  <a:alpha val="0"/>
                </a:schemeClr>
              </a:gs>
              <a:gs pos="11288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89588">
                <a:schemeClr val="accent1">
                  <a:lumMod val="20000"/>
                  <a:lumOff val="8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6">
                  <a:lumMod val="60000"/>
                  <a:lumOff val="4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8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 smtClean="0">
              <a:solidFill>
                <a:srgbClr val="073E87">
                  <a:lumMod val="50000"/>
                </a:srgbClr>
              </a:solidFill>
              <a:ea typeface="Calibri"/>
              <a:cs typeface="Times New Roman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н. п.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Енский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 18 560 кВт 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с. Ена 2 900 кВт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lvl="0"/>
            <a:endParaRPr lang="ru-RU" sz="1600" dirty="0">
              <a:solidFill>
                <a:srgbClr val="073E87">
                  <a:lumMod val="50000"/>
                </a:srgbClr>
              </a:solidFill>
            </a:endParaRPr>
          </a:p>
        </p:txBody>
      </p:sp>
      <p:pic>
        <p:nvPicPr>
          <p:cNvPr id="17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1800" y="0"/>
            <a:ext cx="1092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Овал 13"/>
          <p:cNvSpPr/>
          <p:nvPr/>
        </p:nvSpPr>
        <p:spPr>
          <a:xfrm>
            <a:off x="8534723" y="6569968"/>
            <a:ext cx="622395" cy="288032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7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745" y="4015658"/>
            <a:ext cx="3836809" cy="2557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913" y="1681149"/>
            <a:ext cx="2232530" cy="148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554" y="4345415"/>
            <a:ext cx="3291840" cy="2194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085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64624" cy="620688"/>
          </a:xfrm>
          <a:noFill/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latin typeface="Arial" pitchFamily="34" charset="0"/>
                <a:ea typeface="Calibri"/>
                <a:cs typeface="Arial" pitchFamily="34" charset="0"/>
              </a:rPr>
              <a:t>СОВРЕМЕННАЯ ГОРОДСКАЯ СРЕДА</a:t>
            </a:r>
            <a:endParaRPr lang="ru-RU" sz="22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9" name="Picture 3" descr="X:\Отдел дог. и тех. контроля\Пастухов А.А\СБОР ИНФОРМАЦИИ\Отчеты Главы\Макаренко_09.05.2018\DSCN54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553" y="2150161"/>
            <a:ext cx="2586878" cy="1977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11560" y="1208832"/>
            <a:ext cx="3080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  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Общественная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</a:t>
            </a:r>
            <a:endParaRPr lang="ru-RU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47305" y="1185295"/>
            <a:ext cx="22561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Дворовая территория</a:t>
            </a: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740977" y="1523849"/>
            <a:ext cx="2520280" cy="535417"/>
          </a:xfrm>
          <a:prstGeom prst="wedgeRoundRectCallout">
            <a:avLst/>
          </a:prstGeom>
          <a:gradFill flip="none" rotWithShape="1">
            <a:gsLst>
              <a:gs pos="22000">
                <a:schemeClr val="accent1">
                  <a:lumMod val="20000"/>
                  <a:lumOff val="80000"/>
                  <a:alpha val="0"/>
                </a:schemeClr>
              </a:gs>
              <a:gs pos="43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5417">
                <a:schemeClr val="accent1">
                  <a:lumMod val="20000"/>
                  <a:lumOff val="80000"/>
                  <a:alpha val="0"/>
                </a:schemeClr>
              </a:gs>
              <a:gs pos="59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kern="0" dirty="0" smtClean="0">
                <a:solidFill>
                  <a:srgbClr val="073E87">
                    <a:lumMod val="50000"/>
                  </a:srgbClr>
                </a:solidFill>
              </a:rPr>
              <a:t>2 500 кв. м   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73E87">
                    <a:lumMod val="50000"/>
                  </a:srgbClr>
                </a:solidFill>
              </a:rPr>
              <a:t>2 055 тыс. рублей </a:t>
            </a:r>
            <a:endParaRPr lang="ru-RU" sz="1600" dirty="0">
              <a:solidFill>
                <a:srgbClr val="073E87">
                  <a:lumMod val="50000"/>
                </a:srgbClr>
              </a:solidFill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5747305" y="1498479"/>
            <a:ext cx="2474126" cy="607425"/>
          </a:xfrm>
          <a:prstGeom prst="wedgeRoundRectCallout">
            <a:avLst/>
          </a:prstGeom>
          <a:gradFill flip="none" rotWithShape="1">
            <a:gsLst>
              <a:gs pos="22000">
                <a:schemeClr val="accent1">
                  <a:lumMod val="20000"/>
                  <a:lumOff val="80000"/>
                  <a:alpha val="0"/>
                </a:schemeClr>
              </a:gs>
              <a:gs pos="43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5417">
                <a:schemeClr val="accent1">
                  <a:lumMod val="20000"/>
                  <a:lumOff val="80000"/>
                  <a:alpha val="0"/>
                </a:schemeClr>
              </a:gs>
              <a:gs pos="56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6 770 кв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. м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6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892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тыс. рублей</a:t>
            </a:r>
            <a:endParaRPr lang="ru-RU" sz="1600" b="1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ru-RU" kern="0" dirty="0">
              <a:solidFill>
                <a:prstClr val="black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3692032" y="722642"/>
            <a:ext cx="1600048" cy="804048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srgbClr val="073E87">
                    <a:lumMod val="50000"/>
                  </a:srgbClr>
                </a:solidFill>
              </a:rPr>
              <a:t>2017 год</a:t>
            </a:r>
          </a:p>
        </p:txBody>
      </p:sp>
      <p:sp>
        <p:nvSpPr>
          <p:cNvPr id="20" name="Стрелка вниз 19"/>
          <p:cNvSpPr/>
          <p:nvPr/>
        </p:nvSpPr>
        <p:spPr>
          <a:xfrm>
            <a:off x="3692032" y="3429000"/>
            <a:ext cx="1617360" cy="883875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2018 год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14" y="4703034"/>
            <a:ext cx="2346083" cy="2000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01" y="4725154"/>
            <a:ext cx="2409813" cy="195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Скругленная прямоугольная выноска 20"/>
          <p:cNvSpPr/>
          <p:nvPr/>
        </p:nvSpPr>
        <p:spPr>
          <a:xfrm>
            <a:off x="689830" y="4146258"/>
            <a:ext cx="2520280" cy="535417"/>
          </a:xfrm>
          <a:prstGeom prst="wedgeRoundRectCallout">
            <a:avLst/>
          </a:prstGeom>
          <a:gradFill flip="none" rotWithShape="1">
            <a:gsLst>
              <a:gs pos="22000">
                <a:schemeClr val="accent1">
                  <a:lumMod val="20000"/>
                  <a:lumOff val="80000"/>
                  <a:alpha val="0"/>
                </a:schemeClr>
              </a:gs>
              <a:gs pos="43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5417">
                <a:schemeClr val="accent1">
                  <a:lumMod val="20000"/>
                  <a:lumOff val="80000"/>
                  <a:alpha val="1000"/>
                </a:schemeClr>
              </a:gs>
              <a:gs pos="59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a typeface="Calibri"/>
              </a:rPr>
              <a:t>5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a typeface="Calibri"/>
              </a:rPr>
              <a:t> 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a typeface="Calibri"/>
              </a:rPr>
              <a:t>650 тыс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a typeface="Calibri"/>
              </a:rPr>
              <a:t>.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a typeface="Calibri"/>
              </a:rPr>
              <a:t>рублей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5667852" y="4127354"/>
            <a:ext cx="2520280" cy="535417"/>
          </a:xfrm>
          <a:prstGeom prst="wedgeRoundRectCallout">
            <a:avLst/>
          </a:prstGeom>
          <a:gradFill flip="none" rotWithShape="1">
            <a:gsLst>
              <a:gs pos="22000">
                <a:schemeClr val="accent1">
                  <a:lumMod val="20000"/>
                  <a:lumOff val="80000"/>
                  <a:alpha val="4000"/>
                </a:schemeClr>
              </a:gs>
              <a:gs pos="43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5417">
                <a:schemeClr val="accent1">
                  <a:lumMod val="20000"/>
                  <a:lumOff val="80000"/>
                  <a:alpha val="0"/>
                </a:schemeClr>
              </a:gs>
              <a:gs pos="59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a typeface="Calibri"/>
              </a:rPr>
              <a:t>4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a typeface="Calibri"/>
              </a:rPr>
              <a:t> 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a typeface="Calibri"/>
              </a:rPr>
              <a:t>980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a typeface="Calibri"/>
              </a:rPr>
              <a:t>тыс. рублей 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3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51800" y="0"/>
            <a:ext cx="1092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Овал 23"/>
          <p:cNvSpPr/>
          <p:nvPr/>
        </p:nvSpPr>
        <p:spPr>
          <a:xfrm>
            <a:off x="8619289" y="6569968"/>
            <a:ext cx="524711" cy="288032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8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30" y="2105904"/>
            <a:ext cx="2628224" cy="197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30" y="4782120"/>
            <a:ext cx="2562006" cy="1921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61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64624" cy="980728"/>
          </a:xfrm>
          <a:noFill/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  <a:tabLst>
                <a:tab pos="1364615" algn="l"/>
              </a:tabLst>
            </a:pPr>
            <a:r>
              <a:rPr lang="ru-RU" sz="2200" dirty="0" smtClean="0">
                <a:latin typeface="Arial" pitchFamily="34" charset="0"/>
                <a:ea typeface="Calibri"/>
                <a:cs typeface="Arial" pitchFamily="34" charset="0"/>
              </a:rPr>
              <a:t>МОДЕРНИЗАЦИЯ УЛИЧНОГО ОСВЕЩЕНИЯ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</a:br>
            <a:endParaRPr lang="ru-RU" sz="2400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55507" y="85129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ru-RU" sz="1600" kern="0" dirty="0">
              <a:solidFill>
                <a:prstClr val="black"/>
              </a:solidFill>
            </a:endParaRPr>
          </a:p>
          <a:p>
            <a:pPr marL="285750" marR="0" lvl="0" indent="-28575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052736"/>
            <a:ext cx="83529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      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41435"/>
            <a:ext cx="2952329" cy="2261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21" y="1562908"/>
            <a:ext cx="2894534" cy="2239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39" y="1700808"/>
            <a:ext cx="1030735" cy="1106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1488718" y="712123"/>
            <a:ext cx="5544616" cy="723950"/>
          </a:xfrm>
          <a:prstGeom prst="wedgeRoundRectCallout">
            <a:avLst/>
          </a:prstGeom>
          <a:gradFill>
            <a:gsLst>
              <a:gs pos="10000">
                <a:schemeClr val="accent1">
                  <a:lumMod val="20000"/>
                  <a:lumOff val="80000"/>
                  <a:alpha val="0"/>
                </a:schemeClr>
              </a:gs>
              <a:gs pos="92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7000">
                <a:schemeClr val="accent1">
                  <a:lumMod val="20000"/>
                  <a:lumOff val="80000"/>
                  <a:alpha val="3000"/>
                </a:schemeClr>
              </a:gs>
              <a:gs pos="32000">
                <a:schemeClr val="accent1">
                  <a:lumMod val="20000"/>
                  <a:lumOff val="80000"/>
                  <a:alpha val="0"/>
                </a:schemeClr>
              </a:gs>
              <a:gs pos="97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2017 году успешно реализовано мероприятие по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расширению сети уличного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освещения в г.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Ковдоре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1398739" y="3813935"/>
            <a:ext cx="5669644" cy="689901"/>
          </a:xfrm>
          <a:prstGeom prst="wedgeRoundRectCallout">
            <a:avLst/>
          </a:prstGeom>
          <a:gradFill flip="none" rotWithShape="1">
            <a:gsLst>
              <a:gs pos="1000">
                <a:schemeClr val="accent1">
                  <a:lumMod val="20000"/>
                  <a:lumOff val="80000"/>
                  <a:alpha val="9000"/>
                </a:schemeClr>
              </a:gs>
              <a:gs pos="7000">
                <a:schemeClr val="accent1">
                  <a:lumMod val="20000"/>
                  <a:lumOff val="80000"/>
                  <a:alpha val="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">
                <a:schemeClr val="accent1">
                  <a:lumMod val="20000"/>
                  <a:lumOff val="80000"/>
                  <a:alpha val="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  <a:gs pos="97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В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2018 году будет выполнен монтаж 6 опор наружного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освещения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и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50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светодиодных светильников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51800" y="0"/>
            <a:ext cx="1092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Овал 16"/>
          <p:cNvSpPr/>
          <p:nvPr/>
        </p:nvSpPr>
        <p:spPr>
          <a:xfrm>
            <a:off x="8619289" y="6563883"/>
            <a:ext cx="524711" cy="288032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9</a:t>
            </a:r>
            <a:endParaRPr lang="ru-RU" sz="1600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503836"/>
            <a:ext cx="6336704" cy="2282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516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3522</TotalTime>
  <Words>752</Words>
  <Application>Microsoft Office PowerPoint</Application>
  <PresentationFormat>Экран (4:3)</PresentationFormat>
  <Paragraphs>204</Paragraphs>
  <Slides>25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1_Тема Office</vt:lpstr>
      <vt:lpstr>Презентация PowerPoint</vt:lpstr>
      <vt:lpstr>Презентация PowerPoint</vt:lpstr>
      <vt:lpstr>ОСНОВНЫЕ ПАРАМЕТРЫ БЮДЖЕТА  МУНИЦИПАЛЬНОГО ОБРАЗОВАНИЯ КОВДОРСКИЙ РАЙОН</vt:lpstr>
      <vt:lpstr>Презентация PowerPoint</vt:lpstr>
      <vt:lpstr>УПРАВЛЕНИЕ И РАСПОРЯЖЕНИЕ    МУНИЦИПАЛЬНЫМ ИМУЩЕСТВОМ</vt:lpstr>
      <vt:lpstr>СФЕРА ЖИЛИЩНО-КОММУНАЛЬНОГО ХОЗЯЙСТВА                                        </vt:lpstr>
      <vt:lpstr>УГОЛЬНЫЕ КОТЕЛЬНЫЕ</vt:lpstr>
      <vt:lpstr>СОВРЕМЕННАЯ ГОРОДСКАЯ СРЕДА</vt:lpstr>
      <vt:lpstr>МОДЕРНИЗАЦИЯ УЛИЧНОГО ОСВЕЩЕНИЯ </vt:lpstr>
      <vt:lpstr>УЛИЧНО-ДОРОЖНАЯ СЕТЬ </vt:lpstr>
      <vt:lpstr>ОПТИМИЗАЦИЯ ЧИСЛЕННОСТИ,  ИЗМЕНЕНИЕ СТАТУСА ПОСЕЛКОВ</vt:lpstr>
      <vt:lpstr>ОБРАЗОВАНИЕ</vt:lpstr>
      <vt:lpstr>ОБРАЗОВАНИЕ – МЕСТНЫЕ ИНИЦИАТИВЫ</vt:lpstr>
      <vt:lpstr> ДОПОЛНИТЕЛЬНОЕ ОБРАЗОВАНИЕ, ЛЕТНИЙ ОТДЫХ </vt:lpstr>
      <vt:lpstr>МЕДИЦИНСКИЙ КЛАСС </vt:lpstr>
      <vt:lpstr>УКРЕПЛЕНИЕ МАТЕРИАЛЬНО-ТЕХНИЧЕСКОЙ БАЗЫ УЧРЕЖДЕНИЙ КУЛЬТУРЫ</vt:lpstr>
      <vt:lpstr>РАЗВИТИЕ ФИЗИЧЕСКОЙ КУЛЬТУРЫ И СПОРТА</vt:lpstr>
      <vt:lpstr>Презентация PowerPoint</vt:lpstr>
      <vt:lpstr>Презентация PowerPoint</vt:lpstr>
      <vt:lpstr>ЗДРАВООХРАНЕНИЕ</vt:lpstr>
      <vt:lpstr>ПОДДЕРЖКА СУБЪЕКТОВ МСП</vt:lpstr>
      <vt:lpstr>ТУРИЗМ</vt:lpstr>
      <vt:lpstr>ТРАНСПОРТНАЯ ИНФРАСТРУКТУРА</vt:lpstr>
      <vt:lpstr>          ПЕРВООЧЕРЕДНЫЕ ЗАДАЧИ  АДМИНИСТРАЦИИ КОВДОРСКОГО РАЙОНА         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Муниципальная программа «Повышение безопасности дорожного движения и снижения дорожно-транспортного травматизма в  Ковдорском районе» на 2016-2018 годы</dc:title>
  <dc:creator>Дмитрий Викторович Сизов</dc:creator>
  <cp:lastModifiedBy>Подольская Анна Вячеславовна</cp:lastModifiedBy>
  <cp:revision>390</cp:revision>
  <cp:lastPrinted>2018-09-19T06:35:24Z</cp:lastPrinted>
  <dcterms:created xsi:type="dcterms:W3CDTF">2018-03-16T08:41:34Z</dcterms:created>
  <dcterms:modified xsi:type="dcterms:W3CDTF">2018-10-01T06:08:35Z</dcterms:modified>
</cp:coreProperties>
</file>