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1" r:id="rId2"/>
    <p:sldId id="256" r:id="rId3"/>
    <p:sldId id="279" r:id="rId4"/>
    <p:sldId id="293" r:id="rId5"/>
    <p:sldId id="294" r:id="rId6"/>
    <p:sldId id="296" r:id="rId7"/>
    <p:sldId id="299" r:id="rId8"/>
    <p:sldId id="301" r:id="rId9"/>
    <p:sldId id="298" r:id="rId10"/>
    <p:sldId id="297" r:id="rId11"/>
    <p:sldId id="302" r:id="rId12"/>
    <p:sldId id="289" r:id="rId13"/>
    <p:sldId id="290" r:id="rId14"/>
    <p:sldId id="304" r:id="rId15"/>
    <p:sldId id="270" r:id="rId16"/>
    <p:sldId id="272" r:id="rId17"/>
    <p:sldId id="305" r:id="rId18"/>
    <p:sldId id="306" r:id="rId19"/>
    <p:sldId id="308" r:id="rId20"/>
    <p:sldId id="288" r:id="rId21"/>
    <p:sldId id="309" r:id="rId22"/>
    <p:sldId id="310" r:id="rId23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23B"/>
    <a:srgbClr val="A43D3A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48045" autoAdjust="0"/>
  </p:normalViewPr>
  <p:slideViewPr>
    <p:cSldViewPr>
      <p:cViewPr varScale="1">
        <p:scale>
          <a:sx n="112" d="100"/>
          <a:sy n="112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_as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_as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_as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_as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 sz="1400">
                <a:latin typeface="Cambria" pitchFamily="18" charset="0"/>
              </a:defRPr>
            </a:pPr>
            <a:r>
              <a:rPr lang="ru-RU" sz="1400">
                <a:latin typeface="Cambria" pitchFamily="18" charset="0"/>
              </a:rPr>
              <a:t>Динамика показателей рождаемости и смертности</a:t>
            </a:r>
          </a:p>
        </c:rich>
      </c:tx>
      <c:layout>
        <c:manualLayout>
          <c:xMode val="edge"/>
          <c:yMode val="edge"/>
          <c:x val="0.11902592015748675"/>
          <c:y val="5.057471264367816E-2"/>
        </c:manualLayout>
      </c:layout>
    </c:title>
    <c:plotArea>
      <c:layout>
        <c:manualLayout>
          <c:layoutTarget val="inner"/>
          <c:xMode val="edge"/>
          <c:yMode val="edge"/>
          <c:x val="7.9461432143588848E-2"/>
          <c:y val="0.20437967188331138"/>
          <c:w val="0.68578973891235862"/>
          <c:h val="0.669019289453793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Лист1!$B$41</c:f>
              <c:strCache>
                <c:ptCount val="1"/>
                <c:pt idx="0">
                  <c:v>Родилось, чел.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Лист1!$E$40:$I$40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Лист1!$E$41:$I$41</c:f>
              <c:numCache>
                <c:formatCode>General</c:formatCode>
                <c:ptCount val="5"/>
                <c:pt idx="0">
                  <c:v>60</c:v>
                </c:pt>
                <c:pt idx="1">
                  <c:v>52</c:v>
                </c:pt>
                <c:pt idx="2">
                  <c:v>57</c:v>
                </c:pt>
                <c:pt idx="3">
                  <c:v>49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Лист1!$B$42</c:f>
              <c:strCache>
                <c:ptCount val="1"/>
                <c:pt idx="0">
                  <c:v>Умерло, 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Лист1!$E$40:$I$40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Лист1!$E$42:$I$42</c:f>
              <c:numCache>
                <c:formatCode>General</c:formatCode>
                <c:ptCount val="5"/>
                <c:pt idx="0">
                  <c:v>91</c:v>
                </c:pt>
                <c:pt idx="1">
                  <c:v>91</c:v>
                </c:pt>
                <c:pt idx="2">
                  <c:v>109</c:v>
                </c:pt>
                <c:pt idx="3">
                  <c:v>102</c:v>
                </c:pt>
                <c:pt idx="4">
                  <c:v>96</c:v>
                </c:pt>
              </c:numCache>
            </c:numRef>
          </c:val>
        </c:ser>
        <c:axId val="80986496"/>
        <c:axId val="80988032"/>
      </c:barChart>
      <c:lineChart>
        <c:grouping val="standard"/>
        <c:ser>
          <c:idx val="2"/>
          <c:order val="2"/>
          <c:tx>
            <c:strRef>
              <c:f>Лист1!$B$43</c:f>
              <c:strCache>
                <c:ptCount val="1"/>
                <c:pt idx="0">
                  <c:v>Естественный прирост, чел.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"/>
            <c:showVal val="1"/>
          </c:dLbls>
          <c:cat>
            <c:strRef>
              <c:f>Лист1!$E$40:$I$40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Лист1!$E$43:$I$43</c:f>
              <c:numCache>
                <c:formatCode>General</c:formatCode>
                <c:ptCount val="5"/>
                <c:pt idx="0">
                  <c:v>-31</c:v>
                </c:pt>
                <c:pt idx="1">
                  <c:v>-39</c:v>
                </c:pt>
                <c:pt idx="2">
                  <c:v>-53</c:v>
                </c:pt>
                <c:pt idx="3">
                  <c:v>-53</c:v>
                </c:pt>
                <c:pt idx="4">
                  <c:v>-60</c:v>
                </c:pt>
              </c:numCache>
            </c:numRef>
          </c:val>
        </c:ser>
        <c:marker val="1"/>
        <c:axId val="80986496"/>
        <c:axId val="80988032"/>
      </c:lineChart>
      <c:catAx>
        <c:axId val="80986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80988032"/>
        <c:crosses val="autoZero"/>
        <c:auto val="1"/>
        <c:lblAlgn val="ctr"/>
        <c:lblOffset val="100"/>
      </c:catAx>
      <c:valAx>
        <c:axId val="80988032"/>
        <c:scaling>
          <c:orientation val="minMax"/>
        </c:scaling>
        <c:axPos val="l"/>
        <c:majorGridlines/>
        <c:numFmt formatCode="General" sourceLinked="1"/>
        <c:tickLblPos val="nextTo"/>
        <c:crossAx val="809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37583417936251"/>
          <c:y val="0.3623288725888188"/>
          <c:w val="0.20958917633398708"/>
          <c:h val="0.3868970295920938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solidFill>
        <a:srgbClr val="7030A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Лист1!$B$295</c:f>
              <c:strCache>
                <c:ptCount val="1"/>
                <c:pt idx="0">
                  <c:v>Уровень регистрируемой безработицы (%)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3"/>
              <c:layout>
                <c:manualLayout>
                  <c:x val="1.5873015873015872E-2"/>
                  <c:y val="-1.0416666666666666E-2"/>
                </c:manualLayout>
              </c:layout>
              <c:showVal val="1"/>
            </c:dLbl>
            <c:dLbl>
              <c:idx val="4"/>
              <c:layout>
                <c:manualLayout>
                  <c:x val="7.9364871057784447E-2"/>
                  <c:y val="-1.562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Лист1!$G$294:$K$294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Лист1!$G$295:$K$295</c:f>
              <c:numCache>
                <c:formatCode>General</c:formatCode>
                <c:ptCount val="5"/>
                <c:pt idx="0">
                  <c:v>9</c:v>
                </c:pt>
                <c:pt idx="1">
                  <c:v>11.1</c:v>
                </c:pt>
                <c:pt idx="2">
                  <c:v>9.6</c:v>
                </c:pt>
                <c:pt idx="3">
                  <c:v>9.7000000000000011</c:v>
                </c:pt>
                <c:pt idx="4">
                  <c:v>9.2000000000000011</c:v>
                </c:pt>
              </c:numCache>
            </c:numRef>
          </c:val>
        </c:ser>
        <c:shape val="box"/>
        <c:axId val="81008896"/>
        <c:axId val="81018880"/>
        <c:axId val="0"/>
      </c:bar3DChart>
      <c:catAx>
        <c:axId val="81008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81018880"/>
        <c:crosses val="autoZero"/>
        <c:auto val="1"/>
        <c:lblAlgn val="ctr"/>
        <c:lblOffset val="100"/>
      </c:catAx>
      <c:valAx>
        <c:axId val="81018880"/>
        <c:scaling>
          <c:orientation val="minMax"/>
        </c:scaling>
        <c:axPos val="l"/>
        <c:majorGridlines/>
        <c:numFmt formatCode="General" sourceLinked="1"/>
        <c:tickLblPos val="nextTo"/>
        <c:crossAx val="81008896"/>
        <c:crosses val="autoZero"/>
        <c:crossBetween val="between"/>
      </c:valAx>
    </c:plotArea>
    <c:plotVisOnly val="1"/>
  </c:chart>
  <c:spPr>
    <a:solidFill>
      <a:schemeClr val="bg1"/>
    </a:solidFill>
    <a:ln>
      <a:solidFill>
        <a:srgbClr val="7030A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Количество зарегистрированных индивидуальных предпринимателей и юридических лиц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Лист1!$B$103</c:f>
              <c:strCache>
                <c:ptCount val="1"/>
                <c:pt idx="0">
                  <c:v>Количество  зарегистрированных индивидуальных предпринимателей, чел.</c:v>
                </c:pt>
              </c:strCache>
            </c:strRef>
          </c:tx>
          <c:dLbls>
            <c:dLbl>
              <c:idx val="0"/>
              <c:layout>
                <c:manualLayout>
                  <c:x val="-4.6457607433217245E-2"/>
                  <c:y val="-6.504065040650403E-2"/>
                </c:manualLayout>
              </c:layout>
              <c:showVal val="1"/>
            </c:dLbl>
            <c:dLbl>
              <c:idx val="1"/>
              <c:layout>
                <c:manualLayout>
                  <c:x val="-4.1811846689895391E-2"/>
                  <c:y val="-5.2845528455284556E-2"/>
                </c:manualLayout>
              </c:layout>
              <c:showVal val="1"/>
            </c:dLbl>
            <c:dLbl>
              <c:idx val="2"/>
              <c:layout>
                <c:manualLayout>
                  <c:x val="-4.878048780487821E-2"/>
                  <c:y val="-5.2845528455284556E-2"/>
                </c:manualLayout>
              </c:layout>
              <c:showVal val="1"/>
            </c:dLbl>
            <c:dLbl>
              <c:idx val="3"/>
              <c:layout>
                <c:manualLayout>
                  <c:x val="-4.1811846689895391E-2"/>
                  <c:y val="-5.6910569105691054E-2"/>
                </c:manualLayout>
              </c:layout>
              <c:showVal val="1"/>
            </c:dLbl>
            <c:dLbl>
              <c:idx val="4"/>
              <c:layout>
                <c:manualLayout>
                  <c:x val="-3.4843205574912967E-2"/>
                  <c:y val="-5.6910569105691054E-2"/>
                </c:manualLayout>
              </c:layout>
              <c:showVal val="1"/>
            </c:dLbl>
            <c:dLbl>
              <c:idx val="5"/>
              <c:layout>
                <c:manualLayout>
                  <c:x val="-2.3228803716608595E-2"/>
                  <c:y val="-5.2845528455284556E-2"/>
                </c:manualLayout>
              </c:layout>
              <c:showVal val="1"/>
            </c:dLbl>
            <c:showVal val="1"/>
          </c:dLbls>
          <c:cat>
            <c:strRef>
              <c:f>Лист1!$F$102:$J$102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на 01.07.19</c:v>
                </c:pt>
              </c:strCache>
            </c:strRef>
          </c:cat>
          <c:val>
            <c:numRef>
              <c:f>Лист1!$F$103:$J$103</c:f>
              <c:numCache>
                <c:formatCode>General</c:formatCode>
                <c:ptCount val="5"/>
                <c:pt idx="0">
                  <c:v>153</c:v>
                </c:pt>
                <c:pt idx="1">
                  <c:v>154</c:v>
                </c:pt>
                <c:pt idx="2">
                  <c:v>140</c:v>
                </c:pt>
                <c:pt idx="3">
                  <c:v>132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Лист1!$B$104</c:f>
              <c:strCache>
                <c:ptCount val="1"/>
                <c:pt idx="0">
                  <c:v>Количество зарегистрированных юридических лиц, ед. </c:v>
                </c:pt>
              </c:strCache>
            </c:strRef>
          </c:tx>
          <c:dLbls>
            <c:dLbl>
              <c:idx val="0"/>
              <c:layout>
                <c:manualLayout>
                  <c:x val="-3.864734299516908E-2"/>
                  <c:y val="-7.6923076923076927E-2"/>
                </c:manualLayout>
              </c:layout>
              <c:showVal val="1"/>
            </c:dLbl>
            <c:dLbl>
              <c:idx val="1"/>
              <c:layout>
                <c:manualLayout>
                  <c:x val="-4.5893719806763288E-2"/>
                  <c:y val="-6.4102564102564027E-2"/>
                </c:manualLayout>
              </c:layout>
              <c:showVal val="1"/>
            </c:dLbl>
            <c:dLbl>
              <c:idx val="2"/>
              <c:layout>
                <c:manualLayout>
                  <c:x val="-5.0724827874776522E-2"/>
                  <c:y val="-6.8376068376068383E-2"/>
                </c:manualLayout>
              </c:layout>
              <c:showVal val="1"/>
            </c:dLbl>
            <c:dLbl>
              <c:idx val="3"/>
              <c:layout>
                <c:manualLayout>
                  <c:x val="-4.3478260869565216E-2"/>
                  <c:y val="-6.4102564102564097E-2"/>
                </c:manualLayout>
              </c:layout>
              <c:showVal val="1"/>
            </c:dLbl>
            <c:dLbl>
              <c:idx val="4"/>
              <c:layout>
                <c:manualLayout>
                  <c:x val="-3.864734299516908E-2"/>
                  <c:y val="-6.8376404872467864E-2"/>
                </c:manualLayout>
              </c:layout>
              <c:showVal val="1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</c:dLbls>
          <c:cat>
            <c:strRef>
              <c:f>Лист1!$F$102:$J$102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на 01.07.19</c:v>
                </c:pt>
              </c:strCache>
            </c:strRef>
          </c:cat>
          <c:val>
            <c:numRef>
              <c:f>Лист1!$F$104:$J$104</c:f>
              <c:numCache>
                <c:formatCode>General</c:formatCode>
                <c:ptCount val="5"/>
                <c:pt idx="0">
                  <c:v>41</c:v>
                </c:pt>
                <c:pt idx="1">
                  <c:v>44</c:v>
                </c:pt>
                <c:pt idx="2">
                  <c:v>43</c:v>
                </c:pt>
                <c:pt idx="3">
                  <c:v>37</c:v>
                </c:pt>
                <c:pt idx="4">
                  <c:v>36</c:v>
                </c:pt>
              </c:numCache>
            </c:numRef>
          </c:val>
        </c:ser>
        <c:marker val="1"/>
        <c:axId val="81066624"/>
        <c:axId val="80826752"/>
      </c:lineChart>
      <c:catAx>
        <c:axId val="81066624"/>
        <c:scaling>
          <c:orientation val="minMax"/>
        </c:scaling>
        <c:axPos val="b"/>
        <c:tickLblPos val="nextTo"/>
        <c:crossAx val="80826752"/>
        <c:crosses val="autoZero"/>
        <c:auto val="1"/>
        <c:lblAlgn val="ctr"/>
        <c:lblOffset val="100"/>
      </c:catAx>
      <c:valAx>
        <c:axId val="80826752"/>
        <c:scaling>
          <c:orientation val="minMax"/>
        </c:scaling>
        <c:axPos val="l"/>
        <c:majorGridlines/>
        <c:numFmt formatCode="General" sourceLinked="1"/>
        <c:tickLblPos val="nextTo"/>
        <c:crossAx val="8106662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solidFill>
        <a:srgbClr val="7030A0"/>
      </a:solidFill>
    </a:ln>
  </c:spPr>
  <c:txPr>
    <a:bodyPr/>
    <a:lstStyle/>
    <a:p>
      <a:pPr>
        <a:defRPr>
          <a:latin typeface="Cambria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 численности населения, занимающегося физической культурой и спортом, человек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7525114155251142E-2"/>
          <c:y val="0.17304386951631051"/>
          <c:w val="0.57298630136986306"/>
          <c:h val="0.70244619422572152"/>
        </c:manualLayout>
      </c:layout>
      <c:barChart>
        <c:barDir val="col"/>
        <c:grouping val="stacked"/>
        <c:ser>
          <c:idx val="0"/>
          <c:order val="0"/>
          <c:tx>
            <c:strRef>
              <c:f>Лист1!$B$164</c:f>
              <c:strCache>
                <c:ptCount val="1"/>
                <c:pt idx="0">
                  <c:v>в том числе: участники физкультурно-оздоровительных мероприятий</c:v>
                </c:pt>
              </c:strCache>
            </c:strRef>
          </c:tx>
          <c:spPr>
            <a:solidFill>
              <a:srgbClr val="33CC33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33CC3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Лист1!$E$163:$I$163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Лист1!$E$164:$I$164</c:f>
              <c:numCache>
                <c:formatCode>General</c:formatCode>
                <c:ptCount val="5"/>
                <c:pt idx="0">
                  <c:v>1286</c:v>
                </c:pt>
                <c:pt idx="1">
                  <c:v>1384</c:v>
                </c:pt>
                <c:pt idx="2">
                  <c:v>1399</c:v>
                </c:pt>
                <c:pt idx="3">
                  <c:v>1412</c:v>
                </c:pt>
                <c:pt idx="4">
                  <c:v>1621</c:v>
                </c:pt>
              </c:numCache>
            </c:numRef>
          </c:val>
        </c:ser>
        <c:ser>
          <c:idx val="1"/>
          <c:order val="1"/>
          <c:tx>
            <c:strRef>
              <c:f>Лист1!$B$165</c:f>
              <c:strCache>
                <c:ptCount val="1"/>
                <c:pt idx="0">
                  <c:v>в том числе: систематически занимающиеся спортом</c:v>
                </c:pt>
              </c:strCache>
            </c:strRef>
          </c:tx>
          <c:spPr>
            <a:solidFill>
              <a:srgbClr val="FF7C80"/>
            </a:solidFill>
          </c:spPr>
          <c:dLbls>
            <c:showVal val="1"/>
          </c:dLbls>
          <c:cat>
            <c:numRef>
              <c:f>Лист1!$E$163:$I$163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Лист1!$E$165:$I$165</c:f>
              <c:numCache>
                <c:formatCode>General</c:formatCode>
                <c:ptCount val="5"/>
                <c:pt idx="0">
                  <c:v>304</c:v>
                </c:pt>
                <c:pt idx="1">
                  <c:v>327</c:v>
                </c:pt>
                <c:pt idx="2">
                  <c:v>330</c:v>
                </c:pt>
                <c:pt idx="3">
                  <c:v>322</c:v>
                </c:pt>
                <c:pt idx="4">
                  <c:v>319</c:v>
                </c:pt>
              </c:numCache>
            </c:numRef>
          </c:val>
        </c:ser>
        <c:overlap val="100"/>
        <c:axId val="95763840"/>
        <c:axId val="95782016"/>
      </c:barChart>
      <c:lineChart>
        <c:grouping val="standard"/>
        <c:ser>
          <c:idx val="2"/>
          <c:order val="2"/>
          <c:tx>
            <c:strRef>
              <c:f>Лист1!$B$166</c:f>
              <c:strCache>
                <c:ptCount val="1"/>
                <c:pt idx="0">
                  <c:v>Всего  занимающихся физической культурой и спортом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 w="28575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3.9094650205761319E-2"/>
                  <c:y val="-4.2553191489361715E-2"/>
                </c:manualLayout>
              </c:layout>
              <c:showVal val="1"/>
            </c:dLbl>
            <c:dLbl>
              <c:idx val="1"/>
              <c:layout>
                <c:manualLayout>
                  <c:x val="-4.1152263374485583E-2"/>
                  <c:y val="-3.5460992907801435E-2"/>
                </c:manualLayout>
              </c:layout>
              <c:showVal val="1"/>
            </c:dLbl>
            <c:dLbl>
              <c:idx val="2"/>
              <c:layout>
                <c:manualLayout>
                  <c:x val="-3.292181069958848E-2"/>
                  <c:y val="-4.9645390070921988E-2"/>
                </c:manualLayout>
              </c:layout>
              <c:showVal val="1"/>
            </c:dLbl>
            <c:dLbl>
              <c:idx val="3"/>
              <c:layout>
                <c:manualLayout>
                  <c:x val="-3.9094650205761319E-2"/>
                  <c:y val="-6.7375886524822709E-2"/>
                </c:manualLayout>
              </c:layout>
              <c:showVal val="1"/>
            </c:dLbl>
            <c:dLbl>
              <c:idx val="4"/>
              <c:layout>
                <c:manualLayout>
                  <c:x val="-3.9094650205761319E-2"/>
                  <c:y val="-6.0283687943262429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Лист1!$E$163:$I$163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Лист1!$E$166:$I$166</c:f>
              <c:numCache>
                <c:formatCode>General</c:formatCode>
                <c:ptCount val="5"/>
                <c:pt idx="0">
                  <c:v>1590</c:v>
                </c:pt>
                <c:pt idx="1">
                  <c:v>1711</c:v>
                </c:pt>
                <c:pt idx="2">
                  <c:v>1729</c:v>
                </c:pt>
                <c:pt idx="3">
                  <c:v>1734</c:v>
                </c:pt>
                <c:pt idx="4">
                  <c:v>1940</c:v>
                </c:pt>
              </c:numCache>
            </c:numRef>
          </c:val>
        </c:ser>
        <c:marker val="1"/>
        <c:axId val="95763840"/>
        <c:axId val="95782016"/>
      </c:lineChart>
      <c:catAx>
        <c:axId val="9576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5782016"/>
        <c:crosses val="autoZero"/>
        <c:auto val="1"/>
        <c:lblAlgn val="ctr"/>
        <c:lblOffset val="100"/>
      </c:catAx>
      <c:valAx>
        <c:axId val="95782016"/>
        <c:scaling>
          <c:orientation val="minMax"/>
        </c:scaling>
        <c:axPos val="l"/>
        <c:majorGridlines/>
        <c:numFmt formatCode="General" sourceLinked="1"/>
        <c:tickLblPos val="nextTo"/>
        <c:crossAx val="9576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89300411522655"/>
          <c:y val="0.32659372520295443"/>
          <c:w val="0.33576131687242811"/>
          <c:h val="0.59952542269425624"/>
        </c:manualLayout>
      </c:layout>
    </c:legend>
    <c:plotVisOnly val="1"/>
    <c:dispBlanksAs val="gap"/>
  </c:chart>
  <c:spPr>
    <a:solidFill>
      <a:schemeClr val="bg1"/>
    </a:solidFill>
    <a:ln>
      <a:solidFill>
        <a:srgbClr val="7030A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B83A-3989-4CC3-B92A-10411C3615F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8F51A-1B94-4054-BE0C-054BE14E4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33C05-8457-40A5-895E-0CEC42C4E170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CAD4-8886-4004-94C8-A39BE02A4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D16AA-D2B7-4CBE-8421-9FFE6E5F1964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48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Численность населения Терского района составляет 5,8 тыс. человек (0,7% населения Мурманской области).</a:t>
            </a:r>
          </a:p>
          <a:p>
            <a:r>
              <a:rPr lang="ru-RU" dirty="0" smtClean="0"/>
              <a:t>Плотность населения — 0,3 человека на 1 кв. км.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2012 год расходы  консолидированного бюджета   Терского  района  составили 429,9 млн. руб., доходы – 487,1 млн.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особенности района является отсутствие градообразующих предприятий, уровень безработицы составляет 10,4%. Тема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самозанятости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населения является важной в политике нашего муниципалитета.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размещения в Терском районе предлагают разный уровень по стоимости проживания, комфортабельности и видов туризма. Сегодня в районе 272 места размещения для туристов разного класса и уровня, требуется в пять раз больше. Необходимо развитие инфраструктуры туризма.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ограничения пребывания иностранных туристов в Терском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районе  (установлена километровая зона регламентированного посещения  в пгт. Умба для иностранных граждан) мы активно работаем в международных проектах: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шведский проект «Ледокол» -  результат - обучение наших  предпринимателей;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Лапкола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2» - открыт Информационный центр в Умбе;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Salla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участие в выставках, семинарах и обустройство туристских маршрутов.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существует проблема информационного обеспечения развития туризма. Мы  в этом году за счет проекта «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Партнерство  в области бизнеса и туризма» привлекли 0,5 млн. руб. для изготовления и установки 13 информационных щитов о районе (информация о населенных пунктах, достопримечательности района, культурно-исторические объекты).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размещения в Терском районе предлагают разный уровень по стоимости проживания, комфортабельности и видов туризма. Сегодня в районе 272 места размещения для туристов разного класса и уровня, требуется в пять раз больше. Необходимо развитие инфраструктуры туризма.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Наши места по-разному называют: и царством семги, и аметистовым берегом, и лесным краем – все нам подходит!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любим повторять, что земля Терская держится на 3 китах: это природа, история и люди.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Имеющиеся природные ресурсы  уникальные ландшафты  и климатические особенности способствуют развитию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экологического туризма и отдыха.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Любят поморы гостей принимать, добрым словом привечать. праздниками да фестивалями славится край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наш.В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пору белых ночей, встречаю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терчане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участников фестиваля фольклорного. Зовут петь, хороводы водить, мастерство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добрым людям показывать.</a:t>
            </a:r>
            <a:endParaRPr lang="ru-RU" dirty="0" smtClean="0"/>
          </a:p>
          <a:p>
            <a:r>
              <a:rPr lang="ru-RU" dirty="0" smtClean="0"/>
              <a:t>Терский район всегда славился самобытной культурой, талантливыми и трудолюбивыми людьми.  Основу событийного туризма составляют массовые праздники.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известные из них: </a:t>
            </a:r>
            <a:r>
              <a:rPr lang="ru-RU" dirty="0" smtClean="0"/>
              <a:t>Международный фестиваль фольклора,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Поморская гребная регата, 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Варзуги, День Умбы, соревнования по подлёдному лову «Рыбья  морда», сельский праздник Поморской козули в селе Кузрека.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Любят поморы гостей принимать, добрым словом привечать. праздниками да фестивалями славится край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наш.В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пору белых ночей, встречаю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терчане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участников фестиваля фольклорного. Зовут петь, хороводы водить, мастерство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добрым людям показывать.</a:t>
            </a:r>
            <a:endParaRPr lang="ru-RU" dirty="0" smtClean="0"/>
          </a:p>
          <a:p>
            <a:r>
              <a:rPr lang="ru-RU" dirty="0" smtClean="0"/>
              <a:t>Терский район всегда славился самобытной культурой, талантливыми и трудолюбивыми людьми.  Основу событийного туризма составляют массовые праздники.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известные из них: </a:t>
            </a:r>
            <a:r>
              <a:rPr lang="ru-RU" dirty="0" smtClean="0"/>
              <a:t>Международный фестиваль фольклора,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Поморская гребная регата, 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Варзуги, День Умбы, соревнования по подлёдному лову «Рыбья  морда», сельский праздник Поморской козули в селе Кузрека.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Любят поморы гостей принимать, добрым словом привечать. праздниками да фестивалями славится край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наш.В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пору белых ночей, встречаю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терчане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участников фестиваля фольклорного. Зовут петь, хороводы водить, мастерство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добрым людям показывать.</a:t>
            </a:r>
            <a:endParaRPr lang="ru-RU" dirty="0" smtClean="0"/>
          </a:p>
          <a:p>
            <a:r>
              <a:rPr lang="ru-RU" dirty="0" smtClean="0"/>
              <a:t>Терский район всегда славился самобытной культурой, талантливыми и трудолюбивыми людьми.  Основу событийного туризма составляют массовые праздники.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известные из них: </a:t>
            </a:r>
            <a:r>
              <a:rPr lang="ru-RU" dirty="0" smtClean="0"/>
              <a:t>Международный фестиваль фольклора,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Поморская гребная регата, 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Варзуги, День Умбы, соревнования по подлёдному лову «Рыбья  морда», сельский праздник Поморской козули в селе Кузрека.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CAD4-8886-4004-94C8-A39BE02A48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CC28-CF34-4768-B259-7AF26C43EC1B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9C9F-026D-43EB-A6D6-E6E25B8CE874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6D9-329D-4E37-96F8-9338F0F73C2D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5FAB-0617-4EC2-9AF8-1D085ACF95DF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0A94-1D34-4997-BE93-64B7EB87923E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43F4-CBF8-4C14-BEE9-4415D4C4F313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AB6D-C55C-48EA-AC1D-24DC5FFCDC55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B6F-7422-4728-A4C4-DADC0BDACD0B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77C6-F70D-4C1F-B4DB-82B7E844E3FC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F739-C665-463B-92D6-3EC42DC58FB0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67E1-CC33-4F5B-8CD5-24D2D4181870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F554-36CD-4A16-A70E-D80E514FA479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13.pn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.jpeg"/><Relationship Id="rId7" Type="http://schemas.openxmlformats.org/officeDocument/2006/relationships/image" Target="../media/image64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9.jpeg"/><Relationship Id="rId5" Type="http://schemas.openxmlformats.org/officeDocument/2006/relationships/image" Target="../media/image62.jpeg"/><Relationship Id="rId10" Type="http://schemas.openxmlformats.org/officeDocument/2006/relationships/image" Target="../media/image13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2.jpeg"/><Relationship Id="rId4" Type="http://schemas.openxmlformats.org/officeDocument/2006/relationships/image" Target="../media/image68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1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h/71koakiv3piy3ow/AAAosULLekDAjRL1xQiAzGrda/belomorie-logo?dl=0&amp;preview=tersky-dynamic.pdf&amp;subfolder_nav_tracking=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КУШКОВ-пейзаж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7360"/>
            <a:ext cx="2895600" cy="217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5438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ДНИ </a:t>
            </a:r>
            <a:b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Терский район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3" descr="F:\диск V\диск в от 01.06.2016\Шевелёва\БАЗА ДАННЫХ ФОТО\Мая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072000"/>
            <a:ext cx="3165733" cy="1786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Рисунок 7" descr="фестиваль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850780"/>
            <a:ext cx="3048000" cy="20072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 descr="middle_Beloe_more1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6200" y="0"/>
            <a:ext cx="3559453" cy="2286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Содержимое 3" descr="IMG_01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2400" y="2743200"/>
            <a:ext cx="2483224" cy="16885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 descr="_90A89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819400"/>
            <a:ext cx="2624137" cy="16794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 descr="middle_priroda2.JP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352800" y="0"/>
            <a:ext cx="2286000" cy="14731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Picture 2" descr="F:\Фото баз\лагерь погос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0"/>
            <a:ext cx="3505200" cy="236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Культура</a:t>
            </a:r>
          </a:p>
        </p:txBody>
      </p:sp>
      <p:pic>
        <p:nvPicPr>
          <p:cNvPr id="6" name="Рисунок 5" descr="petrogl-kan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048000"/>
            <a:ext cx="3093131" cy="16593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" descr="V:\стратегия МО до 2025 года\Терский район\фото для презентации\trekol_13.jpg"/>
          <p:cNvPicPr>
            <a:picLocks noChangeAspect="1" noChangeArrowheads="1"/>
          </p:cNvPicPr>
          <p:nvPr/>
        </p:nvPicPr>
        <p:blipFill>
          <a:blip r:embed="rId4" cstate="print"/>
          <a:srcRect l="6329" t="3439" r="3481" b="5956"/>
          <a:stretch>
            <a:fillRect/>
          </a:stretch>
        </p:blipFill>
        <p:spPr bwMode="auto">
          <a:xfrm>
            <a:off x="304800" y="3962400"/>
            <a:ext cx="2895600" cy="19393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eco2\Desktop\сканер\DK_Varzuga.jpg"/>
          <p:cNvPicPr>
            <a:picLocks noChangeAspect="1" noChangeArrowheads="1"/>
          </p:cNvPicPr>
          <p:nvPr/>
        </p:nvPicPr>
        <p:blipFill>
          <a:blip r:embed="rId5" cstate="print"/>
          <a:srcRect t="18704" r="3268"/>
          <a:stretch>
            <a:fillRect/>
          </a:stretch>
        </p:blipFill>
        <p:spPr bwMode="auto">
          <a:xfrm>
            <a:off x="3200400" y="4038600"/>
            <a:ext cx="3231264" cy="189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10000" y="5867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Строительство 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Дома  культуры с. Варзуга (всего 51 995 тыс. руб., в т.ч. ОБ – 30 054, МБ – 520)</a:t>
            </a:r>
            <a:endParaRPr lang="en-US" sz="1200" b="1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400" y="1143000"/>
            <a:ext cx="5486400" cy="2819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1174522"/>
            <a:ext cx="533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муниципальном образовании Терский район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17 учреждений культуры, объединённых в 5 юридических лиц:</a:t>
            </a:r>
            <a:endParaRPr lang="ru-RU" sz="7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МБУ Дом культуры городского поселения Умба с 2-мя филиалами на ул. Совхозная и в селе Оленица;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МБУ Сельский дом культуры сельского поселения Варзуга с 3-мя  филиалами в сёлах Кузомень,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Чапома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Чаваньга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МБУК Терская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межпоселенческая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библиотека, в состав которой входят 8 библиотек: центральная районная и детская районная библиотеки, 6 сельских библиотек;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МБУ Детская школа искусств;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- Муниципальное автономное учреждение культуры «Музей - заповедник «Петроглифы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Канозера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67400"/>
            <a:ext cx="3886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Обустройство лесной дороги до </a:t>
            </a:r>
            <a:r>
              <a:rPr lang="ru-RU" sz="1100" b="1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опорно</a:t>
            </a:r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- исследовательского пункта Музея (озеро </a:t>
            </a:r>
            <a:r>
              <a:rPr lang="ru-RU" sz="1100" b="1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Канозера</a:t>
            </a:r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) </a:t>
            </a:r>
            <a:endParaRPr lang="ru-RU" sz="1100" b="1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634,3 тыс. руб., в т.ч. ОБ -602,585, МБ – 31,715) и  приобретено ТС ТРЭКОЛ (всего 1780,6 тыс. руб., в т.ч. ОБ – 1691,57, МБ – 89,03)</a:t>
            </a:r>
            <a:endParaRPr lang="ru-RU" sz="11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7400" y="1066800"/>
            <a:ext cx="31242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Главная проблема </a:t>
            </a:r>
          </a:p>
          <a:p>
            <a:pPr algn="ctr"/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- устаревшая материально – техническая база (сельские клубы и библиотеки в отдалённых сёлах требуют ремонтов и приобретения нового современного оборудования)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" name="Picture 1" descr="V:\Шевелёва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53200" y="46482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Строительство защитного  сооружения  над частью Петроглифов (озеро </a:t>
            </a:r>
            <a:r>
              <a:rPr lang="ru-RU" sz="1200" b="1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Канозеро</a:t>
            </a: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) (12 965,  тыс. руб.)</a:t>
            </a:r>
            <a:endParaRPr lang="en-US" sz="1200" b="1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962400" y="4800600"/>
            <a:ext cx="49530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200" y="990600"/>
            <a:ext cx="4038600" cy="365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Культура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6200" y="1084857"/>
            <a:ext cx="40386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ациональный проект «Культура»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Субсидия на оснащение Детской школы искусств в посёлке Умба музыкальными инструментами, оборудованием и учебными материалами.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Приобретены: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2 пианино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рояль,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интерактивные пособия,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световое и звуковое оборудование,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мебель ученическая,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учебно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– методическая литература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умма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- 3 880 тыс. руб., в том числе – 194,1 тыс. руб. составил местный бюджет.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38600" y="48006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Государственной программы Мурманской области «Развитие культуры и сохранение культурного наследия региона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Выполнены ремонтные работы в малом зале МБУ ДК ГП Умба на сумму 550 тыс. руб. (в том числе – 137,7 тыс. руб. местный бюджет) в рамках Государственной программы Мурманской области «Развитие культуры и сохранение культурного наследия региона».</a:t>
            </a:r>
            <a:endParaRPr lang="ru-RU" sz="20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5058" name="Picture 2" descr="T:\Экономический отдел\Шевелёва\от Анисимовой\8ED5015D-4EE3-4046-AA87-B27BFA7E2BF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2590800" cy="1943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59" name="Picture 3" descr="T:\Экономический отдел\Шевелёва\от Анисимовой\FF4A7413-C208-48F0-B06A-81ADA1F673A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90600"/>
            <a:ext cx="2438400" cy="1828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60" name="Picture 4" descr="T:\Экономический отдел\Шевелёва\от Анисимовой\A4A37A86-5541-4E44-B653-575C03C33ED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19400"/>
            <a:ext cx="2590800" cy="1943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62" name="Picture 6" descr="T:\Экономический отдел\Шевелёва\от Анисимовой\5BC3A5B4-2BC0-4797-807E-0B725087EFA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6473" y="2971800"/>
            <a:ext cx="2577527" cy="1676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63" name="Picture 7" descr="C:\Users\sh_as\Desktop\737f38426ea40347e52813cb87eb191e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572000"/>
            <a:ext cx="3048000" cy="2286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1" descr="V:\Шевелёва\герб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76200" y="5715000"/>
            <a:ext cx="3048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0"/>
            <a:ext cx="8305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Здравоохранение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914400"/>
          <a:ext cx="5105401" cy="1645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5929"/>
                <a:gridCol w="783866"/>
                <a:gridCol w="1411605"/>
                <a:gridCol w="1524001"/>
              </a:tblGrid>
              <a:tr h="178166">
                <a:tc rowSpan="2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mbria" pitchFamily="18" charset="0"/>
                          <a:cs typeface="Times New Roman" pitchFamily="18" charset="0"/>
                        </a:rPr>
                        <a:t>Всего коек, ед.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mbria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mbria" pitchFamily="18" charset="0"/>
                          <a:cs typeface="Times New Roman" pitchFamily="18" charset="0"/>
                        </a:rPr>
                        <a:t>Круглосуточные койки, ед.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mbria" pitchFamily="18" charset="0"/>
                          <a:cs typeface="Times New Roman" pitchFamily="18" charset="0"/>
                        </a:rPr>
                        <a:t>Койки дневного стационара, ед.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Терапия: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Хирургия: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Гинекология: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Педиатрия: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КСУ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mbria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76600" y="2971800"/>
          <a:ext cx="5715000" cy="38224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14400"/>
                <a:gridCol w="3352800"/>
                <a:gridCol w="1447800"/>
              </a:tblGrid>
              <a:tr h="35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 pitchFamily="18" charset="0"/>
                          <a:cs typeface="Times New Roman" pitchFamily="18" charset="0"/>
                        </a:rPr>
                        <a:t>Дата строительства</a:t>
                      </a:r>
                      <a:endParaRPr lang="ru-RU" sz="1200" b="1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 pitchFamily="18" charset="0"/>
                          <a:cs typeface="Times New Roman" pitchFamily="18" charset="0"/>
                        </a:rPr>
                        <a:t>и введения в эксплуатация </a:t>
                      </a:r>
                      <a:r>
                        <a:rPr lang="ru-RU" sz="1400" b="1" dirty="0" err="1">
                          <a:latin typeface="Cambria" pitchFamily="18" charset="0"/>
                          <a:cs typeface="Times New Roman" pitchFamily="18" charset="0"/>
                        </a:rPr>
                        <a:t>ФАПа</a:t>
                      </a:r>
                      <a:endParaRPr lang="ru-RU" sz="12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400" b="1" dirty="0" err="1">
                          <a:latin typeface="Cambria" pitchFamily="18" charset="0"/>
                          <a:cs typeface="Times New Roman" pitchFamily="18" charset="0"/>
                        </a:rPr>
                        <a:t>ФАПа</a:t>
                      </a:r>
                      <a:endParaRPr lang="ru-RU" sz="12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</a:tr>
              <a:tr h="1275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mbria" pitchFamily="18" charset="0"/>
                          <a:cs typeface="Times New Roman" pitchFamily="18" charset="0"/>
                        </a:rPr>
                        <a:t>с.Варзуга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Заказчик - ГОКУ «Управление капитального строительства Мурманской области», подрядчик - ООО «РСК – АВТОНОМНЫЕ ТЕХНОЛОГИИ».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Цена контракта - 6 896,2 тыс. руб.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Разрешение на ввод объекта в эксплуатацию получено 31.10.2017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Имеется фельдшер, ФАП функционирует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</a:tr>
              <a:tr h="1060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ambria" pitchFamily="18" charset="0"/>
                          <a:cs typeface="Times New Roman" pitchFamily="18" charset="0"/>
                        </a:rPr>
                        <a:t>с.Чапома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Заказчик - ГОКУ «Управление капитального строительства Мурманской области», подрядчик - ООО «РСК – АВТОНОМНЫЕ ТЕХНОЛОГИИ». 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Цена контракта – 10215,0 тыс. руб.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Разрешение на ввод объекта в эксплуатацию получено 03.09.2018.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Нет фельдшера, ФАП не функционирует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</a:tr>
              <a:tr h="1060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ambria" pitchFamily="18" charset="0"/>
                          <a:cs typeface="Times New Roman" pitchFamily="18" charset="0"/>
                        </a:rPr>
                        <a:t>с.Чаваньга</a:t>
                      </a:r>
                      <a:endParaRPr lang="ru-RU" sz="1100" b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Заказчик - ГОКУ «Управление капитального строительства Мурманской области», проектировщик - ООО «ПОЛАРТРАКТ».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Цена контракта – 10330,0 тыс. руб.</a:t>
                      </a:r>
                      <a:endParaRPr lang="ru-RU" sz="1050" dirty="0"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Строительство завершено, 28.12.2018 получено разрешение на ввод объекта в эксплуатацию. 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mbria" pitchFamily="18" charset="0"/>
                          <a:cs typeface="Times New Roman" pitchFamily="18" charset="0"/>
                        </a:rPr>
                        <a:t>Имеется фельдшер, ФАП функционирует</a:t>
                      </a:r>
                      <a:endParaRPr lang="ru-RU" sz="1050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657600" y="259080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ельдшерско-акушерские пункты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ttps://www.mvestnik.ru/images/cms/thumbs/002ff0337d42bd9ca808a0559c1dcbe6ae0f80ba/umba_750_auto_jpg_5_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3657600" cy="20580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5" descr="V:\стратегия МО до 2025 года\Терский район\фото для презентации\img_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14600"/>
            <a:ext cx="2743200" cy="18296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191000"/>
            <a:ext cx="3124200" cy="15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1" descr="V:\Шевелёва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5693160"/>
            <a:ext cx="3124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Проблемные вопросы:</a:t>
            </a:r>
            <a:endParaRPr kumimoji="0" lang="ru-RU" sz="7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нехватка квалифицированных специалистов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недостаточная оснащенность больницы современным оборудованием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1524000" y="6248400"/>
            <a:ext cx="59436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0"/>
            <a:ext cx="8305800" cy="8382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Развитие физической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 культуры и спорта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09600" y="990600"/>
          <a:ext cx="6553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V:\Создание спортивного парка\фото 20.10.2017\SNV80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3" descr="C:\Documents and Settings\sh_sa\Рабочий стол\pl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886200"/>
            <a:ext cx="3536757" cy="235898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169" name="Picture 1" descr="C:\Users\sh_as\Desktop\Дни Терского района\PHOTO-2019-09-23-20-36-34(1).jpg"/>
          <p:cNvPicPr>
            <a:picLocks noChangeAspect="1" noChangeArrowheads="1"/>
          </p:cNvPicPr>
          <p:nvPr/>
        </p:nvPicPr>
        <p:blipFill>
          <a:blip r:embed="rId8" cstate="print"/>
          <a:srcRect t="11842" b="25000"/>
          <a:stretch>
            <a:fillRect/>
          </a:stretch>
        </p:blipFill>
        <p:spPr bwMode="auto">
          <a:xfrm>
            <a:off x="6248400" y="3810000"/>
            <a:ext cx="2895600" cy="2438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62484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М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ногофункциональный спортивный парт в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пгт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. Умба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(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5,8 млн. руб., из них ОБ – 4,0, МБ –0,7,  ВБС – 1,1)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38400" y="3581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«Инициативное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бюджетирование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9000" y="990600"/>
            <a:ext cx="17526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239000" y="1295400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Сдерживающий фактор  -</a:t>
            </a:r>
            <a:r>
              <a:rPr lang="ru-RU" sz="1400" dirty="0" smtClean="0">
                <a:latin typeface="Cambria" pitchFamily="18" charset="0"/>
              </a:rPr>
              <a:t>отсутствие </a:t>
            </a:r>
            <a:r>
              <a:rPr lang="ru-RU" sz="1400" dirty="0" smtClean="0">
                <a:latin typeface="Cambria" pitchFamily="18" charset="0"/>
              </a:rPr>
              <a:t>современной спортивной </a:t>
            </a:r>
            <a:r>
              <a:rPr lang="ru-RU" sz="1400" dirty="0" smtClean="0">
                <a:latin typeface="Cambria" pitchFamily="18" charset="0"/>
              </a:rPr>
              <a:t>инфраструктуры</a:t>
            </a:r>
            <a:endParaRPr lang="ru-RU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pic>
        <p:nvPicPr>
          <p:cNvPr id="2056" name="Picture 8" descr="C:\Users\sh_as\Desktop\FKJWruxTtG8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876800"/>
            <a:ext cx="3249636" cy="1828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9" name="Пятиугольник 28"/>
          <p:cNvSpPr/>
          <p:nvPr/>
        </p:nvSpPr>
        <p:spPr>
          <a:xfrm>
            <a:off x="304800" y="3124200"/>
            <a:ext cx="3733800" cy="1295400"/>
          </a:xfrm>
          <a:prstGeom prst="homePlat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76200"/>
            <a:ext cx="8305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5181600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Молодежная политика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04800" y="3048000"/>
            <a:ext cx="3352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Молодежный Совет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Молодежный Клуб</a:t>
            </a:r>
          </a:p>
        </p:txBody>
      </p:sp>
      <p:pic>
        <p:nvPicPr>
          <p:cNvPr id="2051" name="Picture 3" descr="C:\Users\sh_as\Desktop\IMG_2458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14400"/>
            <a:ext cx="2819400" cy="21145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sh_as\Desktop\OzMRE4usdKA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838200"/>
            <a:ext cx="2757011" cy="21659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sh_as\Desktop\cF7o7xI9E-4(1).jpg"/>
          <p:cNvPicPr>
            <a:picLocks noChangeAspect="1" noChangeArrowheads="1"/>
          </p:cNvPicPr>
          <p:nvPr/>
        </p:nvPicPr>
        <p:blipFill>
          <a:blip r:embed="rId8" cstate="print"/>
          <a:srcRect l="5985"/>
          <a:stretch>
            <a:fillRect/>
          </a:stretch>
        </p:blipFill>
        <p:spPr bwMode="auto">
          <a:xfrm>
            <a:off x="0" y="4800600"/>
            <a:ext cx="3182434" cy="1905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5" name="Picture 7" descr="C:\Users\sh_as\Desktop\rdNsu-N9-U4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857750"/>
            <a:ext cx="2667000" cy="2000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7" name="Picture 9" descr="C:\Users\sh_as\Desktop\2OBX7WvhXdA(1).jpg"/>
          <p:cNvPicPr>
            <a:picLocks noChangeAspect="1" noChangeArrowheads="1"/>
          </p:cNvPicPr>
          <p:nvPr/>
        </p:nvPicPr>
        <p:blipFill>
          <a:blip r:embed="rId10" cstate="print"/>
          <a:srcRect b="19512"/>
          <a:stretch>
            <a:fillRect/>
          </a:stretch>
        </p:blipFill>
        <p:spPr bwMode="auto">
          <a:xfrm>
            <a:off x="6096000" y="762000"/>
            <a:ext cx="2819400" cy="22692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038600" y="3048000"/>
            <a:ext cx="49530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Цели молодежного клуба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- создание условий для организации культурного досуга молодежи по различным направлениям: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1. Формирование здорового образа жизни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2. Организация добровольческого движения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3.Дискуссионный клуб «Территория свободного общения» (семинары, тренинги)</a:t>
            </a:r>
            <a:endParaRPr lang="ru-RU" sz="1300" dirty="0" smtClean="0">
              <a:solidFill>
                <a:schemeClr val="tx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4. Формирование патриотического сознания молодёжи</a:t>
            </a:r>
            <a:endParaRPr lang="ru-RU" sz="1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5181600" y="1219200"/>
            <a:ext cx="3733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8200" y="76200"/>
            <a:ext cx="8305800" cy="7620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F:\диск V\диск в от 01.06.2016\ПРЕЗЕНТАЦИИ\Для участия в выставках\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953000"/>
            <a:ext cx="2209800" cy="1657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ятиугольник 17"/>
          <p:cNvSpPr/>
          <p:nvPr/>
        </p:nvSpPr>
        <p:spPr>
          <a:xfrm>
            <a:off x="304800" y="2667000"/>
            <a:ext cx="8534400" cy="381000"/>
          </a:xfrm>
          <a:prstGeom prst="homePlat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2" descr="F:\Слайд 5\Амети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00600"/>
            <a:ext cx="2362200" cy="179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Слайд 5\mineral 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876800"/>
            <a:ext cx="2286000" cy="178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Слайд 5\DSC072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124200"/>
            <a:ext cx="2286000" cy="186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648866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ambria" pitchFamily="18" charset="0"/>
              </a:rPr>
              <a:t>Глендониты</a:t>
            </a:r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4770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Аметисты Мыса Корабль</a:t>
            </a:r>
            <a:endParaRPr lang="en-US" sz="1600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</p:txBody>
      </p:sp>
      <p:pic>
        <p:nvPicPr>
          <p:cNvPr id="10" name="Рисунок 9" descr="c7afa5dfc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3124200"/>
            <a:ext cx="2362200" cy="176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25908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Природные ресурсы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8866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ambria" pitchFamily="18" charset="0"/>
              </a:rPr>
              <a:t>Кузоменьские</a:t>
            </a:r>
            <a:r>
              <a:rPr lang="ru-RU" sz="1600" dirty="0" smtClean="0">
                <a:latin typeface="Cambria" pitchFamily="18" charset="0"/>
              </a:rPr>
              <a:t> пески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46" name="Рисунок 45" descr="1925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3200400"/>
            <a:ext cx="2286000" cy="180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 descr="V:\Шевелёва\герб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Развитие туризма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Picture 2" descr="F:\Фото баз\лагерь погос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990600"/>
            <a:ext cx="2630284" cy="177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База Устье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3200" y="990600"/>
            <a:ext cx="2362200" cy="161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181600" y="1175891"/>
            <a:ext cx="381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8 коллективных средств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размещения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(113 койко-мест)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6 объектов питания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 туроператора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6477000" y="6096000"/>
            <a:ext cx="2590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9000" y="6248400"/>
            <a:ext cx="2667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8600" y="6096000"/>
            <a:ext cx="2667000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00800" y="3200400"/>
            <a:ext cx="2667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2800" y="3200400"/>
            <a:ext cx="28194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800" y="3124200"/>
            <a:ext cx="26670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DSC07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3276600" cy="222837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w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914400"/>
            <a:ext cx="2978726" cy="2286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 descr="IMG_2003.jpg"/>
          <p:cNvPicPr>
            <a:picLocks noChangeAspect="1"/>
          </p:cNvPicPr>
          <p:nvPr/>
        </p:nvPicPr>
        <p:blipFill>
          <a:blip r:embed="rId6" cstate="print"/>
          <a:srcRect r="6605"/>
          <a:stretch>
            <a:fillRect/>
          </a:stretch>
        </p:blipFill>
        <p:spPr>
          <a:xfrm>
            <a:off x="6248400" y="3733800"/>
            <a:ext cx="2895600" cy="23622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6324600" y="6096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Рыбья Морда</a:t>
            </a:r>
            <a:endParaRPr lang="en-US" sz="1600" b="1" dirty="0" smtClean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200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Праздник Поморской </a:t>
            </a:r>
            <a:endParaRPr lang="ru-RU" sz="1600" b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козули</a:t>
            </a:r>
            <a:endParaRPr lang="en-US" sz="1600" b="1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2004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Поморская гребная регата</a:t>
            </a:r>
            <a:endParaRPr lang="en-US" sz="1600" b="1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фестиваль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90600"/>
            <a:ext cx="3276600" cy="21577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0" y="3124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Фестиваль фольклора</a:t>
            </a:r>
            <a:endParaRPr lang="en-US" sz="1600" b="1" dirty="0" smtClean="0">
              <a:latin typeface="Cambria" pitchFamily="18" charset="0"/>
            </a:endParaRPr>
          </a:p>
        </p:txBody>
      </p:sp>
      <p:pic>
        <p:nvPicPr>
          <p:cNvPr id="17" name="Picture 2" descr="E:\Варзуга\Козуля2011  3 5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810000"/>
            <a:ext cx="3102428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2971800" y="62484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День Варзуги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День Умбы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22860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1" descr="V:\Шевелёва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pic>
        <p:nvPicPr>
          <p:cNvPr id="4098" name="Picture 2" descr="C:\Documents and Settings\sh_as\Рабочий стол\Праздник Козули2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838200"/>
            <a:ext cx="2514600" cy="23922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838200" y="76200"/>
            <a:ext cx="8305800" cy="7620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Крупномасштабные праздники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228600" y="5638800"/>
            <a:ext cx="8460335" cy="10668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22860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38200" y="76200"/>
            <a:ext cx="8305800" cy="8382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62000" y="15240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Жилищно-коммунальное хозяйство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57200" y="1143000"/>
          <a:ext cx="7696200" cy="1524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282173"/>
                <a:gridCol w="1414027"/>
              </a:tblGrid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latin typeface="Cambria" pitchFamily="18" charset="0"/>
                        </a:rPr>
                        <a:t>2018-2019</a:t>
                      </a:r>
                      <a:endParaRPr lang="ru-RU" sz="1400" b="1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Число аварийных жилых домов, ед.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Cambria" pitchFamily="18" charset="0"/>
                        </a:rPr>
                        <a:t>27</a:t>
                      </a:r>
                      <a:endParaRPr lang="ru-RU" sz="14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Общая площадь жилых помещений, тыс.кв.м.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Cambria" pitchFamily="18" charset="0"/>
                        </a:rPr>
                        <a:t>4,9</a:t>
                      </a:r>
                      <a:endParaRPr lang="ru-RU" sz="14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% ко всему жилищному фонду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5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Число проживающих в аварийном жилье, тыс. чел.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0,234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Удельный вес числа проживающих в общей численности населения, %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Cambria" pitchFamily="18" charset="0"/>
                        </a:rPr>
                        <a:t>5,1</a:t>
                      </a:r>
                      <a:endParaRPr lang="ru-RU" sz="14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pic>
        <p:nvPicPr>
          <p:cNvPr id="27" name="Picture 1" descr="C:\Users\sh_as\Desktop\выездное заседание\фото\IMG_8539.jpg"/>
          <p:cNvPicPr>
            <a:picLocks noChangeAspect="1" noChangeArrowheads="1"/>
          </p:cNvPicPr>
          <p:nvPr/>
        </p:nvPicPr>
        <p:blipFill>
          <a:blip r:embed="rId5" cstate="print"/>
          <a:srcRect r="3812" b="14295"/>
          <a:stretch>
            <a:fillRect/>
          </a:stretch>
        </p:blipFill>
        <p:spPr bwMode="auto">
          <a:xfrm>
            <a:off x="457200" y="2819400"/>
            <a:ext cx="4114800" cy="27497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" name="Picture 4" descr="https://img200-ru.redtram.com/news/432339467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971800"/>
            <a:ext cx="3429000" cy="25717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04800" y="5638800"/>
            <a:ext cx="8221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онцессионное соглашение в отношении объектов теплоснабжения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mbria" pitchFamily="18" charset="0"/>
                <a:cs typeface="Arial" pitchFamily="34" charset="0"/>
              </a:rPr>
              <a:t>Срок реализации соглашения – 15 лет (до 22.06.2033)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mbria" pitchFamily="18" charset="0"/>
                <a:cs typeface="Arial" pitchFamily="34" charset="0"/>
              </a:rPr>
              <a:t>Объем инвестиций 413,7 млн. рублей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mbria" pitchFamily="18" charset="0"/>
                <a:cs typeface="Arial" pitchFamily="34" charset="0"/>
              </a:rPr>
              <a:t>Срок ввода объектов в эксплуатацию до 30.12.2019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22860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38200" y="0"/>
            <a:ext cx="8305800" cy="7620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Жилищно-коммунальное хозяйство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857232"/>
            <a:ext cx="4214842" cy="27146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29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857232"/>
            <a:ext cx="4429156" cy="2786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714752"/>
            <a:ext cx="4357718" cy="3143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3714752"/>
            <a:ext cx="4357718" cy="3000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Documents and Settings\sh_sa\Рабочий стол\20141031_1607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821494"/>
            <a:ext cx="3357586" cy="25181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2" descr="http://tes.ru/images/news/2016/2016.11.21/gallery/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914400"/>
            <a:ext cx="3357586" cy="22342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8" descr="http://photo.foto-planeta.com/view/6/3/5/3/kashkarantsy-635367.jpg"/>
          <p:cNvPicPr>
            <a:picLocks noChangeAspect="1" noChangeArrowheads="1"/>
          </p:cNvPicPr>
          <p:nvPr/>
        </p:nvPicPr>
        <p:blipFill>
          <a:blip r:embed="rId7" cstate="print"/>
          <a:srcRect l="17648" r="2940" b="9708"/>
          <a:stretch>
            <a:fillRect/>
          </a:stretch>
        </p:blipFill>
        <p:spPr bwMode="auto">
          <a:xfrm>
            <a:off x="928662" y="3786190"/>
            <a:ext cx="3071834" cy="21161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http://energoeffekt.info/sites/default/files/pictures/news/murman_6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829486"/>
            <a:ext cx="3714776" cy="225137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285720" y="3214687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Два 24-квартирных жилых дома по ул.Кирова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8" y="314324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Строительство ЛЭП-10 кВ Варзуга – Кузомень Терского района 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5903893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Технологическое присоединение </a:t>
            </a:r>
            <a:r>
              <a:rPr lang="ru-RU" sz="1200" dirty="0" err="1" smtClean="0">
                <a:latin typeface="Cambria" pitchFamily="18" charset="0"/>
                <a:cs typeface="Times New Roman" pitchFamily="18" charset="0"/>
              </a:rPr>
              <a:t>энергопринимающих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 устройств потребителей электрической энергии и (или) объектов </a:t>
            </a:r>
            <a:r>
              <a:rPr lang="ru-RU" sz="1200" dirty="0" err="1" smtClean="0">
                <a:latin typeface="Cambria" pitchFamily="18" charset="0"/>
                <a:cs typeface="Times New Roman" pitchFamily="18" charset="0"/>
              </a:rPr>
              <a:t>электросетевого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 хозяйства с. </a:t>
            </a:r>
            <a:r>
              <a:rPr lang="ru-RU" sz="1200" dirty="0" err="1" smtClean="0">
                <a:latin typeface="Cambria" pitchFamily="18" charset="0"/>
                <a:cs typeface="Times New Roman" pitchFamily="18" charset="0"/>
              </a:rPr>
              <a:t>Кашкаранцы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 Терского района к электрическим сетям 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438" y="6000768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Электрификация сёл </a:t>
            </a:r>
            <a:r>
              <a:rPr lang="ru-RU" sz="1400" dirty="0" err="1" smtClean="0">
                <a:latin typeface="Cambria" pitchFamily="18" charset="0"/>
                <a:cs typeface="Times New Roman" pitchFamily="18" charset="0"/>
              </a:rPr>
              <a:t>Тетрино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Cambria" pitchFamily="18" charset="0"/>
                <a:cs typeface="Times New Roman" pitchFamily="18" charset="0"/>
              </a:rPr>
              <a:t>Чаваньга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Cambria" pitchFamily="18" charset="0"/>
                <a:cs typeface="Times New Roman" pitchFamily="18" charset="0"/>
              </a:rPr>
              <a:t>Чапома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 с помощью комбинированных </a:t>
            </a:r>
            <a:r>
              <a:rPr lang="ru-RU" sz="1400" dirty="0" err="1" smtClean="0">
                <a:latin typeface="Cambria" pitchFamily="18" charset="0"/>
                <a:cs typeface="Times New Roman" pitchFamily="18" charset="0"/>
              </a:rPr>
              <a:t>солнечно-ветро-дизельных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 установок</a:t>
            </a:r>
            <a:endParaRPr lang="ru-RU" sz="14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876800" y="4267200"/>
            <a:ext cx="40386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400" y="3962400"/>
            <a:ext cx="4267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" y="990600"/>
            <a:ext cx="79248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0" y="-153988"/>
            <a:ext cx="8051800" cy="97472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403860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mbria" pitchFamily="18" charset="0"/>
                <a:cs typeface="Arial" panose="020B0604020202020204" pitchFamily="34" charset="0"/>
              </a:rPr>
              <a:t>Ремонт </a:t>
            </a:r>
            <a:r>
              <a:rPr lang="ru-RU" sz="1400" dirty="0" err="1" smtClean="0">
                <a:latin typeface="Cambria" pitchFamily="18" charset="0"/>
                <a:cs typeface="Arial" pitchFamily="34" charset="0"/>
              </a:rPr>
              <a:t>отмостки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 и устройство лотковой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indent="-342900"/>
            <a:r>
              <a:rPr lang="ru-RU" sz="1400" dirty="0" smtClean="0">
                <a:latin typeface="Cambria" pitchFamily="18" charset="0"/>
                <a:cs typeface="Arial" pitchFamily="34" charset="0"/>
              </a:rPr>
              <a:t>ливневой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канализации здания ДК в п.г.т. Умба</a:t>
            </a:r>
            <a:endParaRPr lang="ru-RU" sz="14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066800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mbria" pitchFamily="18" charset="0"/>
                <a:cs typeface="Arial" pitchFamily="34" charset="0"/>
              </a:rPr>
              <a:t>Ремонт покрытия дворовой территории дорожного покрытия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по ул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. Советская, д. 8</a:t>
            </a:r>
            <a:endParaRPr lang="ru-RU" sz="1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121" name="Picture 1" descr="C:\Users\sh_as\Desktop\выездное заседание\фото\IMG_8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43450"/>
            <a:ext cx="2819400" cy="211455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>
            <a:softEdge rad="127000"/>
          </a:effectLst>
        </p:spPr>
      </p:pic>
      <p:pic>
        <p:nvPicPr>
          <p:cNvPr id="5122" name="Picture 2" descr="C:\Users\sh_as\Desktop\выездное заседание\фото\IMG_8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51299"/>
            <a:ext cx="1905000" cy="254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5123" name="Picture 3" descr="C:\Users\sh_as\Desktop\выездное заседание\фото\IMG_84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3218916" cy="24141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C:\Users\sh_as\Desktop\выездное заседание\фото\IMG_84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498600"/>
            <a:ext cx="1905000" cy="254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5" name="Picture 5" descr="C:\Users\sh_as\Desktop\выездное заседание\фото\IMG_8496.jpg"/>
          <p:cNvPicPr>
            <a:picLocks noChangeAspect="1" noChangeArrowheads="1"/>
          </p:cNvPicPr>
          <p:nvPr/>
        </p:nvPicPr>
        <p:blipFill>
          <a:blip r:embed="rId8" cstate="print"/>
          <a:srcRect t="12876"/>
          <a:stretch>
            <a:fillRect/>
          </a:stretch>
        </p:blipFill>
        <p:spPr bwMode="auto">
          <a:xfrm>
            <a:off x="2895600" y="4724400"/>
            <a:ext cx="1836683" cy="2133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38200" y="76200"/>
            <a:ext cx="8305800" cy="7620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 descr="V:\Шевелёва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Городская среда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53000" y="4432912"/>
            <a:ext cx="39624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Основные проблемы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- Проблема сбора, вывоза и размещения твердых коммунальных отходов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- Изношенность объектов жилищно-коммунального хозяйства, аварийное жилье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- Ремонт автомобильных дорог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5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964" y="0"/>
            <a:ext cx="20380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699" name="Picture 3" descr="C:\Users\sh_as\Desktop\belomorie-illustration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86200"/>
            <a:ext cx="2895600" cy="30765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1" descr="V:\Шевелёва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382000" cy="40386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Доклад главы муниципального образования Терский район 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Попова Геннадия Николаевича</a:t>
            </a:r>
            <a:r>
              <a:rPr lang="ru-RU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>«Социально-экономическое положение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>муниципального образования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>Терский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>район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7" descr="https://uc985465b207e33a4bb65ec4e8b1.previews.dropboxusercontent.com/p/pdf_img/AAkdk0GcNshIAqElZ-aaASXnxUT_BvUxcYwassLeo2CTDMHgeqYJ66N3B8kaId8yH87Ka0a3O_IjiJe_KFaKDR8BDNW6T_GHu2FaHiD57pQa4XB-E_W37xfPXLsqnmKZpMEfs4D1NoVIxqP6y1IPs1moB3A45rZqSadkrBPE46N6oKaQpObCtZB3dFWzy5sDJPsxj-AiLZoyKaApNnLobryV9Ct7tzudJQei_qHrG_WojmdkR02q1t3M5pbkTJgfiEvn75OWFLwhHzrSZj6OGgSTGU04v0KqOxIb6JVMXspSRe96PE7EvBDScFvNt_NCWNdOBYVGZ5TxGSTQeFWPSPqtE4D4qD8TDv6pRZ_Za7lptB7PiyWENZU_HhwrYYDYUNdkleqEx10K7OSlWzlM8kAQInm8sV0a2FDxxE-4JxzU1oOIjCMjm2Uyr0Zy6B3ywmhhEju-9DHcLUMHt7oyz6jfsDnqwBnrCDVnDIRvi0puTg/p.png?page=2&amp;scale_percent=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4343400"/>
            <a:ext cx="3170915" cy="26568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53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38200" y="990600"/>
            <a:ext cx="8077200" cy="472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4" name="Picture 12" descr="https://gorod24.online/uploads/image/news_thrumbs/111994/new_111994_10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2819400" cy="21173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49086" y="76200"/>
            <a:ext cx="8294914" cy="8382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4800" cy="457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Факторы, сдерживающие социально-экономическое развитие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7772400" cy="480060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Cambria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. Умба является зоной с регламентированным посещением для иностранных граждан, что негативно сказывается на развитии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туризма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труднодоступность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, оторванность и изолированность населенных пунктов сельского поселения (</a:t>
            </a:r>
            <a:r>
              <a:rPr lang="ru-RU" sz="1800" dirty="0" err="1" smtClean="0">
                <a:latin typeface="Cambria" pitchFamily="18" charset="0"/>
                <a:cs typeface="Times New Roman" pitchFamily="18" charset="0"/>
              </a:rPr>
              <a:t>Чапома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–Пялица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неразвитость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инженерной и социальной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инфраструктур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низкий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демографический и трудовой потенциал (старение населения, безработица, проблемы занятости, высокая естественная убыль и миграционный отток трудоспособного населения ведут к ежегодному сокращению численности населения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высокий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уровень безработицы, в т. ч. сезонной и структурной по сравнению со </a:t>
            </a:r>
            <a:r>
              <a:rPr lang="ru-RU" sz="1800" dirty="0" err="1" smtClean="0">
                <a:latin typeface="Cambria" pitchFamily="18" charset="0"/>
                <a:cs typeface="Times New Roman" pitchFamily="18" charset="0"/>
              </a:rPr>
              <a:t>среднеобластным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значением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хронический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дефицит оборотных средств, а также средств для обновления физически изношенных и морально устаревших основных производственных </a:t>
            </a: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фондов</a:t>
            </a: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1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9086" y="76200"/>
            <a:ext cx="8294914" cy="8382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Перспектива развития территории муниципального образования Терский район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6106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Основные </a:t>
            </a:r>
            <a:r>
              <a:rPr lang="ru-RU" sz="6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направления </a:t>
            </a:r>
            <a:r>
              <a:rPr lang="ru-RU" sz="6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развития:</a:t>
            </a:r>
          </a:p>
          <a:p>
            <a:pPr>
              <a:buNone/>
            </a:pPr>
            <a:endParaRPr lang="ru-RU" sz="6400" b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Строительство, капитальный ремонт жилищного фонда и реализация мероприятий по переселению граждан из аварийного жилищного фонда в г.п. Умба,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расчистка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территории, снос старых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строений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Обеспечение качественной и высококвалифицированной медициной жителей Терского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района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Строительство,  реконструкция, ремонт и капитальный ремонт автомобильных дорог общего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пользования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Модернизация магистралей тепловых сетей, сетей водоснабжения, водоотведения в </a:t>
            </a:r>
            <a:r>
              <a:rPr lang="ru-RU" sz="6000" dirty="0" err="1" smtClean="0">
                <a:latin typeface="Cambria" pitchFamily="18" charset="0"/>
                <a:cs typeface="Times New Roman" pitchFamily="18" charset="0"/>
              </a:rPr>
              <a:t>пгт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Умба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Развитие и поддержка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предпринимательства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Организация транспортного обеспечения отдаленных и малонаселенных пунктов района;</a:t>
            </a: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Социальное и инфраструктурное развитие сельских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территорий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Обеспечение современного, качественного образования, доступного для каждого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ребёнка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Развитие инфраструктуры для занятий массовым спортом в образовательных учреждениях и по месту жительства, расширение количества спортивных сооружений (строительство многофункционального спортивного комплекса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6000" dirty="0" smtClean="0">
              <a:latin typeface="Cambria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 Модернизация материально-технической базы учреждений культуры и искусства.</a:t>
            </a:r>
          </a:p>
          <a:p>
            <a:pPr lvl="0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Развитие событийного </a:t>
            </a:r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туризма</a:t>
            </a:r>
            <a:endParaRPr lang="ru-RU" sz="6400" dirty="0" smtClean="0">
              <a:latin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6400" dirty="0" smtClean="0">
              <a:latin typeface="Cambria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348" y="990600"/>
            <a:ext cx="7643866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Главная цель– обеспечение высокого качества жизни населения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_as\Desktop\Attachments_umbadetskysad5@mail.ru_2019-04-02_14-20-38\Новая папка\Новая папка\terskij-rajon-9510.jpg"/>
          <p:cNvPicPr>
            <a:picLocks noChangeAspect="1" noChangeArrowheads="1"/>
          </p:cNvPicPr>
          <p:nvPr/>
        </p:nvPicPr>
        <p:blipFill>
          <a:blip r:embed="rId2" cstate="print"/>
          <a:srcRect t="1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38200" y="0"/>
            <a:ext cx="8305800" cy="9144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4419600"/>
            <a:ext cx="73914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V:\Шевелёва\Для щитов\134572429158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648200" cy="2684335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317500"/>
          </a:effectLst>
        </p:spPr>
      </p:pic>
      <p:pic>
        <p:nvPicPr>
          <p:cNvPr id="6" name="Рисунок 5" descr="300px-Ru-mur-tersky_loc.svg.png"/>
          <p:cNvPicPr>
            <a:picLocks noChangeAspect="1"/>
          </p:cNvPicPr>
          <p:nvPr/>
        </p:nvPicPr>
        <p:blipFill>
          <a:blip r:embed="rId5" cstate="print">
            <a:grayscl/>
            <a:lum bright="1000" contrast="-12000"/>
          </a:blip>
          <a:stretch>
            <a:fillRect/>
          </a:stretch>
        </p:blipFill>
        <p:spPr>
          <a:xfrm>
            <a:off x="4648200" y="1066800"/>
            <a:ext cx="4645425" cy="3282767"/>
          </a:xfrm>
          <a:prstGeom prst="rect">
            <a:avLst/>
          </a:prstGeom>
          <a:effectLst>
            <a:outerShdw blurRad="368300" dist="38100" algn="r" rotWithShape="0">
              <a:srgbClr val="FF0000">
                <a:alpha val="84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4495800"/>
          <a:ext cx="7239000" cy="2362200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7239000"/>
              </a:tblGrid>
              <a:tr h="2362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Официальная дата образования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1 августа  1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927 года 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Площадь  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19 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310 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  <a:r>
                        <a:rPr lang="ru-RU" sz="1800" b="1" i="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Население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тыс</a:t>
                      </a:r>
                      <a:r>
                        <a:rPr lang="ru-RU" sz="1800" b="1" i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415" algn="just">
                        <a:spcAft>
                          <a:spcPts val="0"/>
                        </a:spcAft>
                      </a:pPr>
                      <a:r>
                        <a:rPr lang="ru-RU" sz="1800" b="1" i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гп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. Умба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пгт. Умба,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п. Восточное 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Мунозеро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н.п.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Индель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с. Оленица)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415" algn="just"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п. Варзуга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с. Варзуга, н.п. Маяк </a:t>
                      </a: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Никодимский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с. Кузомень, с. </a:t>
                      </a: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Кашкаранцы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с. </a:t>
                      </a: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Тетрино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с. </a:t>
                      </a: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Чаваньга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, с. Пялица, с. </a:t>
                      </a:r>
                      <a:r>
                        <a:rPr lang="ru-RU" sz="160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Чапома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8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1" descr="V:\Шевелёва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152400"/>
            <a:ext cx="739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 pitchFamily="18" charset="0"/>
              </a:rPr>
              <a:t>Терский район</a:t>
            </a: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2" descr="V:\Шевелёва\БАЗА ДАННЫХ ФОТО\гербы\cfoto.ph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343400"/>
            <a:ext cx="83820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V:\Шевелёва\БАЗА ДАННЫХ ФОТО\гербы\3ef49a334e2d7ca907f9820e888bf0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5562600"/>
            <a:ext cx="8382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81000" y="1143000"/>
          <a:ext cx="6096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038600" y="4191000"/>
          <a:ext cx="480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200" y="76200"/>
            <a:ext cx="8305800" cy="9144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82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Демографическая обстановка и безработица</a:t>
            </a: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2" descr="C:\Users\b_mg\Desktop\фото\ярмарка ваканс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14800"/>
            <a:ext cx="3332140" cy="250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hddfhm.com/images/population-clipart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524000"/>
            <a:ext cx="1723792" cy="2024771"/>
          </a:xfrm>
          <a:prstGeom prst="rect">
            <a:avLst/>
          </a:prstGeom>
          <a:noFill/>
        </p:spPr>
      </p:pic>
      <p:sp>
        <p:nvSpPr>
          <p:cNvPr id="12" name="Номер слайда 10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2400" y="4419600"/>
            <a:ext cx="46482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76200"/>
            <a:ext cx="8305800" cy="8382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Экономика</a:t>
            </a: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5257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10418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9906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mg.findtm.ru/img/tz_registered_img/42/428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3000"/>
            <a:ext cx="1981200" cy="172828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32770" name="Picture 2" descr="http://tmregister.ru/base/2007/DOC/DOCURUTM/DOC333V1/D33312D1/33312100/0000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505200"/>
            <a:ext cx="2757897" cy="13716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" y="4518139"/>
            <a:ext cx="58674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промышленности 2 предприятия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ООО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Техпром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Умбский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рыбкооп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Производство сельскохозяйственной продукции: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СПК РК Беломорский рыбак»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СПК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Чапома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СПК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«Всходы коммунизма»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ООО «Совхоз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Умбский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019800" y="990600"/>
            <a:ext cx="3048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066800"/>
            <a:ext cx="52578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Образование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1066800"/>
            <a:ext cx="52578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Сеть учреждений образования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Терского района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образовательных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2 дошкольных образовательных учреждения</a:t>
            </a:r>
            <a:endParaRPr lang="ru-RU" sz="15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2 учреждения общего образования: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1 – основное общее в с. Варзуга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1– среднее (полное) общее образования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пгт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.   Умба с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3 филиалами начального образования в селах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Чапома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,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Чаваньга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, Кузомень и структурным подразделением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интернатом для детей сел Терского района</a:t>
            </a:r>
            <a:endParaRPr lang="ru-RU" sz="15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1 учреждение дополнительного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10668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РЕГИОНАЛЬНЫЙ ПРОЕКТ «УСПЕХ КАЖДОГО РЕБЁНКА»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" name="Picture 2" descr="https://www.mvestnik.ru/images/cms/thumbs/6bfd4784dba90a02095b7b3e6f68d068acbc1b84/er1_750_auto_5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971800" cy="22308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48400" y="4191000"/>
            <a:ext cx="2743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8400" y="4800600"/>
            <a:ext cx="266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400" dirty="0" smtClean="0">
                <a:latin typeface="Cambria" pitchFamily="18" charset="0"/>
                <a:cs typeface="Arial" pitchFamily="34" charset="0"/>
              </a:rPr>
              <a:t>Областной бюджет – 284,6 тыс. руб.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400" dirty="0" smtClean="0">
                <a:latin typeface="Cambria" pitchFamily="18" charset="0"/>
                <a:cs typeface="Arial" pitchFamily="34" charset="0"/>
              </a:rPr>
              <a:t>Бюджет Терского района – 14,98 тыс. руб.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4267200"/>
            <a:ext cx="228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Спортивный клуб в МАОУ ООШ с.Варзуга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3886200"/>
            <a:ext cx="594360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Гранты на реализацию инновационных проектов в системе общего образования: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МБДОУ детский сад №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– номинация «Консультационные центры», закупка оборудования, всего 207 040 рублей (162 500 – грант, 44 540 – </a:t>
            </a: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бюджет Терского района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МАОУ ООШ с. Варзуга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номинация «Развитие внеурочной деятельности обучающихся в условиях сельской школы»,  закупка оборудования, всего 500 000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рублей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МБДОУ детский сад № 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в 2020 году будет принимать участие в национальном проекте «Образование», Федеральный проект «Поддержка семей, имеющих детей», наименование мероприятия: «Государственная поддержка некоммерческих организаций в целях оказания психолого-педагогической, методической и консультативной помощи гражданам, имеющим детей», всего – 3438,83 рублей (федеральный бюджет – 3232,50 рублей, областной бюджет – 206,33 рублей).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" name="Picture 1" descr="V:\Шевелёва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152400" y="5867400"/>
            <a:ext cx="2438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72200" y="5562600"/>
            <a:ext cx="28956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19400" y="5943600"/>
            <a:ext cx="3276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67400" y="2514600"/>
            <a:ext cx="3124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0400" y="3124200"/>
            <a:ext cx="2590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533" y="2827867"/>
            <a:ext cx="2971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Образование</a:t>
            </a:r>
          </a:p>
        </p:txBody>
      </p:sp>
      <p:pic>
        <p:nvPicPr>
          <p:cNvPr id="15" name="Рисунок 14" descr="img_3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3276599" cy="2057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 descr="IMG_20160426_125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685800"/>
            <a:ext cx="1676400" cy="25146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icture 2" descr="http://varzugaschool.edusite.ru/sveden/photo/44650c6f-e5cc-4dad-b5a1-1031f8be3e5a.jpg"/>
          <p:cNvPicPr>
            <a:picLocks noChangeAspect="1" noChangeArrowheads="1"/>
          </p:cNvPicPr>
          <p:nvPr/>
        </p:nvPicPr>
        <p:blipFill>
          <a:blip r:embed="rId5" cstate="print"/>
          <a:srcRect l="15200"/>
          <a:stretch>
            <a:fillRect/>
          </a:stretch>
        </p:blipFill>
        <p:spPr bwMode="auto">
          <a:xfrm>
            <a:off x="5105400" y="685800"/>
            <a:ext cx="4038600" cy="1905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4" descr="T:\Экономический отдел\Шевелёва\Варзуга, фото после\IMG_20171019_153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114800"/>
            <a:ext cx="2514600" cy="18859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1" descr="T:\Экономический отдел\Шевелёва\ФОТО ПОСЛЕ ДОСТУПНАЯ СРЕДА\SL381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76600"/>
            <a:ext cx="2971800" cy="22288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6200" y="28956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Заменены окна, выполнен   ремонт кабинетов в МБОУ СОШ № 4 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(всего 915,5 тыс.руб., в т.ч. ОБ – 869,7, МБ – 45,8)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58674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Реконструкция теплового пункта в  МБДОУ детский сад № 3 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(всего 575,9 тыс.руб., в т.ч. ОБ – 547,1, МБ – 28,8)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6600" y="31242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Капитальный ремонт системы электроснабжения и освещения 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МБДОУ детский сад № 5 (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всего 1383,1 тыс.руб., в т.ч. ОБ – 1313,9, МБ – 69,2)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3600" y="25146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МБОУ ООШ с. Варзуга оборудованы туалеты 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(всего 146,6 тыс.руб., в т.ч. ОБ – 139,3, МБ – 7,3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9400" y="5943601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Оснащение спортивной полосы препятствий в школе с. Варзуга и оборудована  спортивная  площадка в филиале №1 с. Кузомень школы №4 </a:t>
            </a:r>
            <a:r>
              <a:rPr lang="ru-RU" sz="1200" b="1" dirty="0" smtClean="0">
                <a:latin typeface="Cambria" pitchFamily="18" charset="0"/>
                <a:cs typeface="Times New Roman" pitchFamily="18" charset="0"/>
              </a:rPr>
              <a:t>(ОБ – 450,0 тыс. руб.)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56388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Создана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 универсальная </a:t>
            </a:r>
            <a:r>
              <a:rPr lang="ru-RU" sz="1200" dirty="0" err="1" smtClean="0">
                <a:latin typeface="Cambria" pitchFamily="18" charset="0"/>
                <a:cs typeface="Times New Roman" pitchFamily="18" charset="0"/>
              </a:rPr>
              <a:t>безбарьерная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 среда для инклюзивного образования детей-инвалидов </a:t>
            </a:r>
            <a:r>
              <a:rPr lang="ru-RU" sz="1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МБДОУ детском саду № 5 (</a:t>
            </a:r>
            <a:r>
              <a:rPr lang="ru-RU" sz="1200" b="1" dirty="0" smtClean="0">
                <a:latin typeface="Cambria" pitchFamily="18" charset="0"/>
                <a:cs typeface="Times New Roman" pitchFamily="18" charset="0"/>
              </a:rPr>
              <a:t>920,5 тыс. руб., из них ФБ - 457,97; ОБ- 406,13; МБ – 56, 4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12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sh_as\Desktop\depositphotos_93765408-stock-photo-modern-heating-syst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860856"/>
            <a:ext cx="2819400" cy="18816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1" descr="V:\Шевелёва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5791200" y="1143000"/>
            <a:ext cx="3200400" cy="1981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Образование</a:t>
            </a:r>
          </a:p>
        </p:txBody>
      </p:sp>
      <p:pic>
        <p:nvPicPr>
          <p:cNvPr id="5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pic>
        <p:nvPicPr>
          <p:cNvPr id="44034" name="Picture 2" descr="C:\Users\sh_as\Desktop\Новая папка (2)\DSC_7160(1).JPG"/>
          <p:cNvPicPr>
            <a:picLocks noChangeAspect="1" noChangeArrowheads="1"/>
          </p:cNvPicPr>
          <p:nvPr/>
        </p:nvPicPr>
        <p:blipFill>
          <a:blip r:embed="rId4" cstate="print"/>
          <a:srcRect b="9540"/>
          <a:stretch>
            <a:fillRect/>
          </a:stretch>
        </p:blipFill>
        <p:spPr bwMode="auto">
          <a:xfrm>
            <a:off x="2819400" y="1219200"/>
            <a:ext cx="2971800" cy="17930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4" descr="F:\IMG_8544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505200"/>
            <a:ext cx="2856317" cy="21422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Стрелка вниз 14"/>
          <p:cNvSpPr/>
          <p:nvPr/>
        </p:nvSpPr>
        <p:spPr>
          <a:xfrm rot="16200000">
            <a:off x="2895600" y="4495800"/>
            <a:ext cx="28803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F:\ГШПЛ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505200"/>
            <a:ext cx="2667000" cy="20002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" name="Стрелка вниз 16"/>
          <p:cNvSpPr/>
          <p:nvPr/>
        </p:nvSpPr>
        <p:spPr>
          <a:xfrm rot="16200000">
            <a:off x="6019800" y="4876800"/>
            <a:ext cx="288032" cy="2880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5" name="Picture 3" descr="C:\Users\sh_as\Desktop\Новая папка (2)\IMG_20191030_153650_9(1).jpg"/>
          <p:cNvPicPr>
            <a:picLocks noChangeAspect="1" noChangeArrowheads="1"/>
          </p:cNvPicPr>
          <p:nvPr/>
        </p:nvPicPr>
        <p:blipFill>
          <a:blip r:embed="rId7" cstate="print"/>
          <a:srcRect l="14063"/>
          <a:stretch>
            <a:fillRect/>
          </a:stretch>
        </p:blipFill>
        <p:spPr bwMode="auto">
          <a:xfrm>
            <a:off x="5867400" y="3505200"/>
            <a:ext cx="3107266" cy="203384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" name="Стрелка вниз 18"/>
          <p:cNvSpPr/>
          <p:nvPr/>
        </p:nvSpPr>
        <p:spPr>
          <a:xfrm rot="16200000">
            <a:off x="5715000" y="4495800"/>
            <a:ext cx="28803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2400" y="5562600"/>
            <a:ext cx="8763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Строительство лыжной базы Муниципального бюджетного учреждения дополнительного образования Центр детского творчества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Умба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24 255,88 тыс.рублей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Областной 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24 013,32 тыс.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Терского района – 242,56 тыс. руб.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F:\IMG_8519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219200"/>
            <a:ext cx="2555776" cy="19168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" name="Стрелка вниз 21"/>
          <p:cNvSpPr/>
          <p:nvPr/>
        </p:nvSpPr>
        <p:spPr>
          <a:xfrm rot="16200000">
            <a:off x="2514600" y="1981200"/>
            <a:ext cx="28803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11430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воодоотводной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системы и устройства ограждения стадиона МБОУ СОШ №4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– 2 405,9 тыс.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Областной бюджет – 2 247,6 тыс.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Терского района – 158,27 тыс. руб.</a:t>
            </a:r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h_as\Рабочий стол\20120705090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2400"/>
            <a:ext cx="9144000" cy="609600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48000">
                <a:schemeClr val="bg1">
                  <a:alpha val="92000"/>
                </a:schemeClr>
              </a:gs>
              <a:gs pos="100000">
                <a:schemeClr val="bg1">
                  <a:alpha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                        Достижения в сфере образования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за 2018-2019 гг.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/>
              <a:cs typeface="Times New Roman"/>
            </a:endParaRPr>
          </a:p>
        </p:txBody>
      </p:sp>
      <p:pic>
        <p:nvPicPr>
          <p:cNvPr id="5" name="Picture 1" descr="V:\Шевелёва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2201" cy="10668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1066800"/>
            <a:ext cx="6172200" cy="556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5  работ  представлены на Молодежном научном форуме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Северо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- Запада России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«Шаг в будущее»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Призёры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регионального этапа ВСОШ по физической культуре, экологии</a:t>
            </a:r>
            <a:r>
              <a:rPr lang="ru-RU" sz="1200" dirty="0" smtClean="0">
                <a:latin typeface="Cambria" pitchFamily="18" charset="0"/>
                <a:cs typeface="Times New Roman" pitchFamily="18" charset="0"/>
              </a:rPr>
              <a:t>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Абсолютный чемпион в соревнованиях по национальным видам спорта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59 Праздника Севера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учащихся в п. Ревда (2019 год).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1 место во Всероссийских соревнованиях по лыжным гонкам 58 Праздника Севера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учащихся по Мурманской области в массовом старте (2018 год).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1 место в Международный конкурс детской рукописной книги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(2018 год).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3 место в региональном этапе Всероссийского конкурса школьных хоров  «Поют дети России»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 (2018 год).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1 место в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чемпионате школьной баскетбольной лиги "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Кэс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 - 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баскет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"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 в г. Полярные Зори (2019 год).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1 и 3 место в областных соревнованиях по 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фитнес-аэробике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 проекта «Фитнес в школу»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в г. Мурманске. Дети до 10 лет (аэробика) (2018, 2019 гг.).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Победители конкурса творческих проектов «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WeDo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: В гостях у сказки» (старшая возрастная группа ЦДТ), победители творческого конкурса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«Lego-живопись»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в Региональном фестивале «Юные инженеры Арктики.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Победители регионального конкурса «Чистый путь по городу»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, призёры регионального конкурса «Радость великой Победы» в Региональных отборочных соревнованиях «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РобоАрктика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».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1 место в Международном конкурсе научно-исследовательских работ «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Scienceinhumanlife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»,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 посвященный 140-летию со дня рождения Альберта Эйнштейна (2019 год).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и 3 место в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Фестивале единоборств Мурманской области по борьбе на поясах 2009-2010 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г.р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(2019 год).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3 место во «Всероссийской лиге Самбо» 1 этап г. Москва (2019 год). Обучающийся ЦДТ.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1 место в Региональном  конкурсе виртуальных экскурсий «Путешествие по земле Кольской»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Times New Roman" pitchFamily="18" charset="0"/>
              </a:rPr>
              <a:t>(2018 год.).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sh_as\Desktop\Новая папка (2)\11тгк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514600" cy="16845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0" name="Picture 4" descr="C:\Users\sh_as\Desktop\Новая папка (2)\F1D31C41-F530-400D-8534-F3E8ACC580B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76400"/>
            <a:ext cx="2438400" cy="1828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1" name="Picture 5" descr="C:\Users\sh_as\Desktop\Новая папка (2)\IMG_20191027_133630(1).jpg"/>
          <p:cNvPicPr>
            <a:picLocks noChangeAspect="1" noChangeArrowheads="1"/>
          </p:cNvPicPr>
          <p:nvPr/>
        </p:nvPicPr>
        <p:blipFill>
          <a:blip r:embed="rId6" cstate="print"/>
          <a:srcRect l="19780" t="17582" r="20879"/>
          <a:stretch>
            <a:fillRect/>
          </a:stretch>
        </p:blipFill>
        <p:spPr bwMode="auto">
          <a:xfrm>
            <a:off x="7772400" y="3505200"/>
            <a:ext cx="1371600" cy="14287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2" name="Picture 6" descr="C:\Users\sh_as\Desktop\Новая папка (2)\КЭС-баскет  1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7255" y="5105400"/>
            <a:ext cx="2946745" cy="1752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3" name="Picture 7" descr="C:\Users\sh_as\Desktop\Новая папка (2)\Смайлик 2018 год(1).png"/>
          <p:cNvPicPr>
            <a:picLocks noChangeAspect="1" noChangeArrowheads="1"/>
          </p:cNvPicPr>
          <p:nvPr/>
        </p:nvPicPr>
        <p:blipFill>
          <a:blip r:embed="rId8" cstate="print"/>
          <a:srcRect t="27961" b="15817"/>
          <a:stretch>
            <a:fillRect/>
          </a:stretch>
        </p:blipFill>
        <p:spPr bwMode="auto">
          <a:xfrm>
            <a:off x="6324600" y="3429000"/>
            <a:ext cx="1600200" cy="1600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Номер слайда 10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2587</Words>
  <Application>Microsoft Office PowerPoint</Application>
  <PresentationFormat>Экран (4:3)</PresentationFormat>
  <Paragraphs>321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ДНИ  муниципального образования Терский район</vt:lpstr>
      <vt:lpstr> Доклад главы муниципального образования Терский район  Попова Геннадия Николаевича «Социально-экономическое положение муниципального образования  Терский район»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Здравоохранение</vt:lpstr>
      <vt:lpstr> </vt:lpstr>
      <vt:lpstr>Молодежная политика</vt:lpstr>
      <vt:lpstr>  </vt:lpstr>
      <vt:lpstr>Слайд 16</vt:lpstr>
      <vt:lpstr>Слайд 17</vt:lpstr>
      <vt:lpstr>Слайд 18</vt:lpstr>
      <vt:lpstr>Слайд 19</vt:lpstr>
      <vt:lpstr>Факторы, сдерживающие социально-экономическое развитие района</vt:lpstr>
      <vt:lpstr>Перспектива развития территории муниципального образования Терский район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</dc:title>
  <dc:creator>Яна</dc:creator>
  <cp:lastModifiedBy>sh_as</cp:lastModifiedBy>
  <cp:revision>437</cp:revision>
  <dcterms:created xsi:type="dcterms:W3CDTF">2013-01-24T18:34:56Z</dcterms:created>
  <dcterms:modified xsi:type="dcterms:W3CDTF">2019-11-03T15:08:35Z</dcterms:modified>
</cp:coreProperties>
</file>