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9.xml" ContentType="application/vnd.ms-office.drawingml.diagramDrawing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drawing12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xls" ContentType="application/vnd.ms-exce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6" r:id="rId2"/>
    <p:sldId id="275" r:id="rId3"/>
    <p:sldId id="277" r:id="rId4"/>
    <p:sldId id="278" r:id="rId5"/>
    <p:sldId id="260" r:id="rId6"/>
    <p:sldId id="285" r:id="rId7"/>
    <p:sldId id="279" r:id="rId8"/>
    <p:sldId id="280" r:id="rId9"/>
    <p:sldId id="281" r:id="rId10"/>
    <p:sldId id="264" r:id="rId11"/>
    <p:sldId id="267" r:id="rId12"/>
    <p:sldId id="268" r:id="rId13"/>
    <p:sldId id="269" r:id="rId14"/>
    <p:sldId id="286" r:id="rId15"/>
    <p:sldId id="270" r:id="rId16"/>
    <p:sldId id="271" r:id="rId17"/>
    <p:sldId id="272" r:id="rId18"/>
    <p:sldId id="273" r:id="rId19"/>
    <p:sldId id="266" r:id="rId20"/>
    <p:sldId id="282" r:id="rId21"/>
    <p:sldId id="274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522" autoAdjust="0"/>
  </p:normalViewPr>
  <p:slideViewPr>
    <p:cSldViewPr>
      <p:cViewPr varScale="1">
        <p:scale>
          <a:sx n="82" d="100"/>
          <a:sy n="82" d="100"/>
        </p:scale>
        <p:origin x="-14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/>
            </a:pPr>
            <a:r>
              <a:rPr lang="ru-RU"/>
              <a:t>Численность населения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человек 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</c:dLbl>
            <c:dLblPos val="inEnd"/>
            <c:showVal val="1"/>
          </c:dLbls>
          <c:cat>
            <c:numRef>
              <c:f>Лист1!$A$2:$A$4</c:f>
              <c:numCache>
                <c:formatCode>dd/mm/yyyy</c:formatCode>
                <c:ptCount val="3"/>
                <c:pt idx="0">
                  <c:v>42736</c:v>
                </c:pt>
                <c:pt idx="1">
                  <c:v>43101</c:v>
                </c:pt>
                <c:pt idx="2">
                  <c:v>43466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16956</c:v>
                </c:pt>
                <c:pt idx="1">
                  <c:v>16686</c:v>
                </c:pt>
                <c:pt idx="2">
                  <c:v>16623</c:v>
                </c:pt>
              </c:numCache>
            </c:numRef>
          </c:val>
        </c:ser>
        <c:dLbls>
          <c:showVal val="1"/>
        </c:dLbls>
        <c:gapWidth val="300"/>
        <c:axId val="63611648"/>
        <c:axId val="63613184"/>
      </c:barChart>
      <c:dateAx>
        <c:axId val="63611648"/>
        <c:scaling>
          <c:orientation val="minMax"/>
        </c:scaling>
        <c:axPos val="b"/>
        <c:numFmt formatCode="dd/mm/yyyy" sourceLinked="1"/>
        <c:majorTickMark val="none"/>
        <c:tickLblPos val="nextTo"/>
        <c:crossAx val="63613184"/>
        <c:crosses val="autoZero"/>
        <c:auto val="1"/>
        <c:lblOffset val="100"/>
      </c:dateAx>
      <c:valAx>
        <c:axId val="6361318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36116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7565294677402988E-2"/>
          <c:y val="7.8325016356207339E-2"/>
          <c:w val="0.68818947653159412"/>
          <c:h val="0.7261909170585995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родилось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183</c:v>
                </c:pt>
                <c:pt idx="1">
                  <c:v>164</c:v>
                </c:pt>
                <c:pt idx="2">
                  <c:v>154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умерло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141</c:v>
                </c:pt>
                <c:pt idx="1">
                  <c:v>166</c:v>
                </c:pt>
                <c:pt idx="2">
                  <c:v>168</c:v>
                </c:pt>
              </c:numCache>
            </c:numRef>
          </c:val>
        </c:ser>
        <c:axId val="53434624"/>
        <c:axId val="53440512"/>
      </c:barChart>
      <c:catAx>
        <c:axId val="53434624"/>
        <c:scaling>
          <c:orientation val="minMax"/>
        </c:scaling>
        <c:axPos val="b"/>
        <c:numFmt formatCode="General" sourceLinked="1"/>
        <c:tickLblPos val="nextTo"/>
        <c:crossAx val="53440512"/>
        <c:crosses val="autoZero"/>
        <c:auto val="1"/>
        <c:lblAlgn val="ctr"/>
        <c:lblOffset val="100"/>
      </c:catAx>
      <c:valAx>
        <c:axId val="53440512"/>
        <c:scaling>
          <c:orientation val="minMax"/>
        </c:scaling>
        <c:axPos val="l"/>
        <c:majorGridlines/>
        <c:numFmt formatCode="General" sourceLinked="1"/>
        <c:tickLblPos val="nextTo"/>
        <c:crossAx val="53434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630248812933827"/>
          <c:y val="0.57958567875174349"/>
          <c:w val="0.15142834371060232"/>
          <c:h val="0.271953579231937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Число зарегистрированных безработных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Lbls>
            <c:showVal val="1"/>
          </c:dLbls>
          <c:cat>
            <c:numRef>
              <c:f>Лист1!$A$2:$A$4</c:f>
              <c:numCache>
                <c:formatCode>dd/mm/yyyy</c:formatCode>
                <c:ptCount val="3"/>
                <c:pt idx="0">
                  <c:v>43100</c:v>
                </c:pt>
                <c:pt idx="1">
                  <c:v>43465</c:v>
                </c:pt>
                <c:pt idx="2">
                  <c:v>43830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352</c:v>
                </c:pt>
                <c:pt idx="1">
                  <c:v>302</c:v>
                </c:pt>
                <c:pt idx="2">
                  <c:v>313</c:v>
                </c:pt>
              </c:numCache>
            </c:numRef>
          </c:val>
        </c:ser>
        <c:dLbls>
          <c:showVal val="1"/>
        </c:dLbls>
        <c:overlap val="-25"/>
        <c:axId val="90883968"/>
        <c:axId val="90885504"/>
      </c:barChart>
      <c:dateAx>
        <c:axId val="90883968"/>
        <c:scaling>
          <c:orientation val="minMax"/>
        </c:scaling>
        <c:axPos val="b"/>
        <c:numFmt formatCode="dd/mm/yyyy" sourceLinked="1"/>
        <c:majorTickMark val="none"/>
        <c:tickLblPos val="nextTo"/>
        <c:crossAx val="90885504"/>
        <c:crosses val="autoZero"/>
        <c:auto val="1"/>
        <c:lblOffset val="100"/>
      </c:dateAx>
      <c:valAx>
        <c:axId val="90885504"/>
        <c:scaling>
          <c:orientation val="minMax"/>
        </c:scaling>
        <c:delete val="1"/>
        <c:axPos val="l"/>
        <c:numFmt formatCode="General" sourceLinked="1"/>
        <c:tickLblPos val="none"/>
        <c:crossAx val="908839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E2DE4-713B-44E3-B95C-BC9015D235B4}" type="doc">
      <dgm:prSet loTypeId="urn:microsoft.com/office/officeart/2005/8/layout/hierarchy4" loCatId="list" qsTypeId="urn:microsoft.com/office/officeart/2005/8/quickstyle/simple5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1DC586C8-4326-4821-9516-2C2AABCB3F3E}">
      <dgm:prSet phldrT="[Текст]" custT="1"/>
      <dgm:spPr/>
      <dgm:t>
        <a:bodyPr/>
        <a:lstStyle/>
        <a:p>
          <a:r>
            <a:rPr lang="ru-RU" sz="2400" b="1" dirty="0" smtClean="0">
              <a:latin typeface="+mn-lt"/>
              <a:cs typeface="Arial" pitchFamily="34" charset="0"/>
            </a:rPr>
            <a:t>Обеспечение электрической энергией, газом и паром; кондиционирование воздуха </a:t>
          </a:r>
          <a:r>
            <a:rPr lang="ru-RU" sz="2400" b="1" dirty="0" smtClean="0"/>
            <a:t> увеличилось на  </a:t>
          </a:r>
          <a:r>
            <a:rPr lang="ru-RU" sz="2400" b="1" dirty="0" smtClean="0">
              <a:latin typeface="+mn-lt"/>
            </a:rPr>
            <a:t>1,3% </a:t>
          </a:r>
          <a:endParaRPr lang="ru-RU" sz="2400" b="1" dirty="0">
            <a:latin typeface="+mn-lt"/>
            <a:cs typeface="Arial" pitchFamily="34" charset="0"/>
          </a:endParaRPr>
        </a:p>
      </dgm:t>
    </dgm:pt>
    <dgm:pt modelId="{0E28568F-6D97-4997-9325-4253154E8B21}" type="parTrans" cxnId="{C110A112-EC21-44BD-A02A-DDC7D85B9FFC}">
      <dgm:prSet/>
      <dgm:spPr/>
      <dgm:t>
        <a:bodyPr/>
        <a:lstStyle/>
        <a:p>
          <a:endParaRPr lang="ru-RU"/>
        </a:p>
      </dgm:t>
    </dgm:pt>
    <dgm:pt modelId="{67F7E37D-1BC1-4FCD-B5D9-887A02DF2258}" type="sibTrans" cxnId="{C110A112-EC21-44BD-A02A-DDC7D85B9FFC}">
      <dgm:prSet/>
      <dgm:spPr/>
      <dgm:t>
        <a:bodyPr/>
        <a:lstStyle/>
        <a:p>
          <a:endParaRPr lang="ru-RU"/>
        </a:p>
      </dgm:t>
    </dgm:pt>
    <dgm:pt modelId="{A6E069A9-1A17-4B66-8CE7-04B34988F862}">
      <dgm:prSet phldrT="[Текст]" custT="1"/>
      <dgm:spPr/>
      <dgm:t>
        <a:bodyPr/>
        <a:lstStyle/>
        <a:p>
          <a:r>
            <a:rPr lang="ru-RU" sz="2400" b="1" dirty="0" smtClean="0"/>
            <a:t>в обрабатывающих производствах  на 26,7%  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13121673-8EDF-4D90-A07A-B894613296FE}" type="parTrans" cxnId="{39E69C80-3CD7-4F30-85AA-DDEBF59F9362}">
      <dgm:prSet/>
      <dgm:spPr/>
      <dgm:t>
        <a:bodyPr/>
        <a:lstStyle/>
        <a:p>
          <a:endParaRPr lang="ru-RU"/>
        </a:p>
      </dgm:t>
    </dgm:pt>
    <dgm:pt modelId="{1680108B-BCE0-4293-BF47-79651B371FCA}" type="sibTrans" cxnId="{39E69C80-3CD7-4F30-85AA-DDEBF59F9362}">
      <dgm:prSet/>
      <dgm:spPr/>
      <dgm:t>
        <a:bodyPr/>
        <a:lstStyle/>
        <a:p>
          <a:endParaRPr lang="ru-RU"/>
        </a:p>
      </dgm:t>
    </dgm:pt>
    <dgm:pt modelId="{853FC6A0-7B07-4167-A780-B398B3FFC712}" type="pres">
      <dgm:prSet presAssocID="{F45E2DE4-713B-44E3-B95C-BC9015D235B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7270E13-6268-4425-8C06-14DB07D6C0CF}" type="pres">
      <dgm:prSet presAssocID="{1DC586C8-4326-4821-9516-2C2AABCB3F3E}" presName="vertOne" presStyleCnt="0"/>
      <dgm:spPr/>
    </dgm:pt>
    <dgm:pt modelId="{E5CB9474-1FDB-44C8-8059-2E159573827E}" type="pres">
      <dgm:prSet presAssocID="{1DC586C8-4326-4821-9516-2C2AABCB3F3E}" presName="txOne" presStyleLbl="node0" presStyleIdx="0" presStyleCnt="1" custScaleY="35066" custLinFactY="-887" custLinFactNeighborX="326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CA3C43-17EC-4841-AA88-687D7A70B31B}" type="pres">
      <dgm:prSet presAssocID="{1DC586C8-4326-4821-9516-2C2AABCB3F3E}" presName="parTransOne" presStyleCnt="0"/>
      <dgm:spPr/>
    </dgm:pt>
    <dgm:pt modelId="{98DA4A69-BD25-4741-81D4-74EF52115762}" type="pres">
      <dgm:prSet presAssocID="{1DC586C8-4326-4821-9516-2C2AABCB3F3E}" presName="horzOne" presStyleCnt="0"/>
      <dgm:spPr/>
    </dgm:pt>
    <dgm:pt modelId="{A7D2AFB2-8D70-4B40-8C56-434716B8DC1B}" type="pres">
      <dgm:prSet presAssocID="{A6E069A9-1A17-4B66-8CE7-04B34988F862}" presName="vertTwo" presStyleCnt="0"/>
      <dgm:spPr/>
    </dgm:pt>
    <dgm:pt modelId="{8E7AE2A2-C785-48D3-B9B1-2CDA8C2809EB}" type="pres">
      <dgm:prSet presAssocID="{A6E069A9-1A17-4B66-8CE7-04B34988F862}" presName="txTwo" presStyleLbl="node2" presStyleIdx="0" presStyleCnt="1" custScaleY="32792" custLinFactNeighborX="-49" custLinFactNeighborY="-204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A6C349-BD0C-4DB0-AFB1-C01318447D56}" type="pres">
      <dgm:prSet presAssocID="{A6E069A9-1A17-4B66-8CE7-04B34988F862}" presName="horzTwo" presStyleCnt="0"/>
      <dgm:spPr/>
    </dgm:pt>
  </dgm:ptLst>
  <dgm:cxnLst>
    <dgm:cxn modelId="{CF15F704-3BA5-45FA-A7EA-B39ED71D69F6}" type="presOf" srcId="{F45E2DE4-713B-44E3-B95C-BC9015D235B4}" destId="{853FC6A0-7B07-4167-A780-B398B3FFC712}" srcOrd="0" destOrd="0" presId="urn:microsoft.com/office/officeart/2005/8/layout/hierarchy4"/>
    <dgm:cxn modelId="{C110A112-EC21-44BD-A02A-DDC7D85B9FFC}" srcId="{F45E2DE4-713B-44E3-B95C-BC9015D235B4}" destId="{1DC586C8-4326-4821-9516-2C2AABCB3F3E}" srcOrd="0" destOrd="0" parTransId="{0E28568F-6D97-4997-9325-4253154E8B21}" sibTransId="{67F7E37D-1BC1-4FCD-B5D9-887A02DF2258}"/>
    <dgm:cxn modelId="{55EACA8B-4677-42EE-82DE-592055FC1F51}" type="presOf" srcId="{1DC586C8-4326-4821-9516-2C2AABCB3F3E}" destId="{E5CB9474-1FDB-44C8-8059-2E159573827E}" srcOrd="0" destOrd="0" presId="urn:microsoft.com/office/officeart/2005/8/layout/hierarchy4"/>
    <dgm:cxn modelId="{39E69C80-3CD7-4F30-85AA-DDEBF59F9362}" srcId="{1DC586C8-4326-4821-9516-2C2AABCB3F3E}" destId="{A6E069A9-1A17-4B66-8CE7-04B34988F862}" srcOrd="0" destOrd="0" parTransId="{13121673-8EDF-4D90-A07A-B894613296FE}" sibTransId="{1680108B-BCE0-4293-BF47-79651B371FCA}"/>
    <dgm:cxn modelId="{2D296543-314E-4782-910A-A5B4A8C45B14}" type="presOf" srcId="{A6E069A9-1A17-4B66-8CE7-04B34988F862}" destId="{8E7AE2A2-C785-48D3-B9B1-2CDA8C2809EB}" srcOrd="0" destOrd="0" presId="urn:microsoft.com/office/officeart/2005/8/layout/hierarchy4"/>
    <dgm:cxn modelId="{0CA1C4E2-CBBD-4658-AC8D-8266692DE51B}" type="presParOf" srcId="{853FC6A0-7B07-4167-A780-B398B3FFC712}" destId="{97270E13-6268-4425-8C06-14DB07D6C0CF}" srcOrd="0" destOrd="0" presId="urn:microsoft.com/office/officeart/2005/8/layout/hierarchy4"/>
    <dgm:cxn modelId="{8EA9DDDC-704F-4ED9-8E1E-5D36576108A4}" type="presParOf" srcId="{97270E13-6268-4425-8C06-14DB07D6C0CF}" destId="{E5CB9474-1FDB-44C8-8059-2E159573827E}" srcOrd="0" destOrd="0" presId="urn:microsoft.com/office/officeart/2005/8/layout/hierarchy4"/>
    <dgm:cxn modelId="{12DB56CD-D580-400F-BA6C-EC65D6CDD58E}" type="presParOf" srcId="{97270E13-6268-4425-8C06-14DB07D6C0CF}" destId="{84CA3C43-17EC-4841-AA88-687D7A70B31B}" srcOrd="1" destOrd="0" presId="urn:microsoft.com/office/officeart/2005/8/layout/hierarchy4"/>
    <dgm:cxn modelId="{C2844B39-2050-44A9-A2EC-6B4F9BE145FD}" type="presParOf" srcId="{97270E13-6268-4425-8C06-14DB07D6C0CF}" destId="{98DA4A69-BD25-4741-81D4-74EF52115762}" srcOrd="2" destOrd="0" presId="urn:microsoft.com/office/officeart/2005/8/layout/hierarchy4"/>
    <dgm:cxn modelId="{BEF1D34C-CCF8-4090-80F3-B6D821083656}" type="presParOf" srcId="{98DA4A69-BD25-4741-81D4-74EF52115762}" destId="{A7D2AFB2-8D70-4B40-8C56-434716B8DC1B}" srcOrd="0" destOrd="0" presId="urn:microsoft.com/office/officeart/2005/8/layout/hierarchy4"/>
    <dgm:cxn modelId="{47E16723-E267-4A44-9D96-5EDC374167A4}" type="presParOf" srcId="{A7D2AFB2-8D70-4B40-8C56-434716B8DC1B}" destId="{8E7AE2A2-C785-48D3-B9B1-2CDA8C2809EB}" srcOrd="0" destOrd="0" presId="urn:microsoft.com/office/officeart/2005/8/layout/hierarchy4"/>
    <dgm:cxn modelId="{DAA29697-5ED0-45D5-B6D4-73A6D0FBEAA6}" type="presParOf" srcId="{A7D2AFB2-8D70-4B40-8C56-434716B8DC1B}" destId="{3BA6C349-BD0C-4DB0-AFB1-C01318447D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99EBD1-504C-47E6-9BF5-FCEF3C5B973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3F3BDE-04B8-4FA0-A8B9-39829D086C80}">
      <dgm:prSet custT="1"/>
      <dgm:spPr/>
      <dgm:t>
        <a:bodyPr/>
        <a:lstStyle/>
        <a:p>
          <a:pPr rtl="0"/>
          <a:r>
            <a:rPr lang="ru-RU" sz="1100" dirty="0" smtClean="0"/>
            <a:t>установлен сложный комплекс экспертного класса для проведения </a:t>
          </a:r>
          <a:r>
            <a:rPr lang="ru-RU" sz="1100" dirty="0" err="1" smtClean="0"/>
            <a:t>видеоэндоскопии</a:t>
          </a:r>
          <a:r>
            <a:rPr lang="ru-RU" sz="1100" dirty="0" smtClean="0"/>
            <a:t> стоимостью 20 млн. руб. </a:t>
          </a:r>
          <a:endParaRPr lang="ru-RU" sz="1100" dirty="0"/>
        </a:p>
      </dgm:t>
    </dgm:pt>
    <dgm:pt modelId="{5A6840AB-3271-4BB9-BA1C-EC14EE4430C5}" type="parTrans" cxnId="{64443548-632B-44EE-AC9E-1F02BA323070}">
      <dgm:prSet/>
      <dgm:spPr/>
      <dgm:t>
        <a:bodyPr/>
        <a:lstStyle/>
        <a:p>
          <a:endParaRPr lang="ru-RU"/>
        </a:p>
      </dgm:t>
    </dgm:pt>
    <dgm:pt modelId="{DE50E3BC-D7D3-4170-8451-9F820F340C02}" type="sibTrans" cxnId="{64443548-632B-44EE-AC9E-1F02BA323070}">
      <dgm:prSet/>
      <dgm:spPr/>
      <dgm:t>
        <a:bodyPr/>
        <a:lstStyle/>
        <a:p>
          <a:endParaRPr lang="ru-RU"/>
        </a:p>
      </dgm:t>
    </dgm:pt>
    <dgm:pt modelId="{3DBA6C75-F052-42C8-8299-9E9DD559A2BE}">
      <dgm:prSet custT="1"/>
      <dgm:spPr/>
      <dgm:t>
        <a:bodyPr/>
        <a:lstStyle/>
        <a:p>
          <a:pPr rtl="0"/>
          <a:r>
            <a:rPr lang="ru-RU" sz="1400" dirty="0" smtClean="0"/>
            <a:t>лабораторное оборудование на сумму 5,0 млн. рублей </a:t>
          </a:r>
          <a:endParaRPr lang="ru-RU" sz="1400" dirty="0"/>
        </a:p>
      </dgm:t>
    </dgm:pt>
    <dgm:pt modelId="{2F745393-9C3C-4BD6-BCAE-426E4F85EBDB}" type="parTrans" cxnId="{D9B82637-B043-4AE8-8CC1-50CDA66AA516}">
      <dgm:prSet/>
      <dgm:spPr/>
      <dgm:t>
        <a:bodyPr/>
        <a:lstStyle/>
        <a:p>
          <a:endParaRPr lang="ru-RU"/>
        </a:p>
      </dgm:t>
    </dgm:pt>
    <dgm:pt modelId="{16AC88C2-C047-4480-8443-4EBE6B3AE9CC}" type="sibTrans" cxnId="{D9B82637-B043-4AE8-8CC1-50CDA66AA516}">
      <dgm:prSet/>
      <dgm:spPr/>
      <dgm:t>
        <a:bodyPr/>
        <a:lstStyle/>
        <a:p>
          <a:endParaRPr lang="ru-RU"/>
        </a:p>
      </dgm:t>
    </dgm:pt>
    <dgm:pt modelId="{3E48318E-1D05-462B-B53B-19E41A298F30}">
      <dgm:prSet custT="1"/>
      <dgm:spPr/>
      <dgm:t>
        <a:bodyPr/>
        <a:lstStyle/>
        <a:p>
          <a:pPr rtl="0"/>
          <a:r>
            <a:rPr lang="ru-RU" sz="1200" dirty="0" smtClean="0"/>
            <a:t>Отремонтирована шахта с заменой лифтового оборудования во взрослой поликлинике медсанчасти</a:t>
          </a:r>
          <a:endParaRPr lang="ru-RU" sz="1200" dirty="0"/>
        </a:p>
      </dgm:t>
    </dgm:pt>
    <dgm:pt modelId="{0DAFD467-B955-4DC6-AA3C-82E7A93CFE44}" type="parTrans" cxnId="{451E5725-3579-41BC-AD96-B20A1C8DDCF0}">
      <dgm:prSet/>
      <dgm:spPr/>
      <dgm:t>
        <a:bodyPr/>
        <a:lstStyle/>
        <a:p>
          <a:endParaRPr lang="ru-RU"/>
        </a:p>
      </dgm:t>
    </dgm:pt>
    <dgm:pt modelId="{287C4B79-D877-4A3C-B12C-C34237C0ED26}" type="sibTrans" cxnId="{451E5725-3579-41BC-AD96-B20A1C8DDCF0}">
      <dgm:prSet/>
      <dgm:spPr/>
      <dgm:t>
        <a:bodyPr/>
        <a:lstStyle/>
        <a:p>
          <a:endParaRPr lang="ru-RU"/>
        </a:p>
      </dgm:t>
    </dgm:pt>
    <dgm:pt modelId="{8D18C9B3-7B6E-48DC-A761-8BC8DE728B09}">
      <dgm:prSet custT="1"/>
      <dgm:spPr/>
      <dgm:t>
        <a:bodyPr/>
        <a:lstStyle/>
        <a:p>
          <a:pPr rtl="0"/>
          <a:r>
            <a:rPr lang="ru-RU" sz="1000" dirty="0" smtClean="0"/>
            <a:t>Закончен капитальный ремонт пищеблока на сумму 24 млн. 295,0 тыс. руб. и произведена модернизация технологического оборудования на сумму 1 млн. 668,0 тыс. руб.  </a:t>
          </a:r>
          <a:endParaRPr lang="ru-RU" sz="1000" dirty="0"/>
        </a:p>
      </dgm:t>
    </dgm:pt>
    <dgm:pt modelId="{9ED57A36-1EA1-4263-AEDB-8793831D33FA}" type="parTrans" cxnId="{CF066F59-F375-438F-AF08-7109A3C52D08}">
      <dgm:prSet/>
      <dgm:spPr/>
      <dgm:t>
        <a:bodyPr/>
        <a:lstStyle/>
        <a:p>
          <a:endParaRPr lang="ru-RU"/>
        </a:p>
      </dgm:t>
    </dgm:pt>
    <dgm:pt modelId="{9360B968-4936-43EC-869E-4BA1A2111145}" type="sibTrans" cxnId="{CF066F59-F375-438F-AF08-7109A3C52D08}">
      <dgm:prSet/>
      <dgm:spPr/>
      <dgm:t>
        <a:bodyPr/>
        <a:lstStyle/>
        <a:p>
          <a:endParaRPr lang="ru-RU"/>
        </a:p>
      </dgm:t>
    </dgm:pt>
    <dgm:pt modelId="{3F164B09-EDEA-4468-8307-34F6A6B78A54}">
      <dgm:prSet/>
      <dgm:spPr/>
      <dgm:t>
        <a:bodyPr/>
        <a:lstStyle/>
        <a:p>
          <a:pPr rtl="0"/>
          <a:r>
            <a:rPr lang="ru-RU" dirty="0" smtClean="0"/>
            <a:t>Начата процедура закупки современного зуботехнического оборудования стоимостью 1 млн. 795 тыс. руб. для стоматологического отделения</a:t>
          </a:r>
          <a:endParaRPr lang="ru-RU" dirty="0"/>
        </a:p>
      </dgm:t>
    </dgm:pt>
    <dgm:pt modelId="{20B4AA42-620A-4541-89C8-6122E188B0D3}" type="parTrans" cxnId="{1158F5A4-061B-410C-A0FF-0056D505F1ED}">
      <dgm:prSet/>
      <dgm:spPr/>
      <dgm:t>
        <a:bodyPr/>
        <a:lstStyle/>
        <a:p>
          <a:endParaRPr lang="ru-RU"/>
        </a:p>
      </dgm:t>
    </dgm:pt>
    <dgm:pt modelId="{9F6B25D1-9632-46B0-AEEA-5A9588DF9674}" type="sibTrans" cxnId="{1158F5A4-061B-410C-A0FF-0056D505F1ED}">
      <dgm:prSet/>
      <dgm:spPr/>
      <dgm:t>
        <a:bodyPr/>
        <a:lstStyle/>
        <a:p>
          <a:endParaRPr lang="ru-RU"/>
        </a:p>
      </dgm:t>
    </dgm:pt>
    <dgm:pt modelId="{EAF573EE-A523-49FE-A5CF-A8BFB03974DB}" type="pres">
      <dgm:prSet presAssocID="{BA99EBD1-504C-47E6-9BF5-FCEF3C5B973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1DAB8C2-4FB2-40E2-8D78-3A1194AC8CB7}" type="pres">
      <dgm:prSet presAssocID="{BA99EBD1-504C-47E6-9BF5-FCEF3C5B973F}" presName="Name1" presStyleCnt="0"/>
      <dgm:spPr/>
    </dgm:pt>
    <dgm:pt modelId="{FD1D774C-4073-4182-B346-0ED8C9A8EF45}" type="pres">
      <dgm:prSet presAssocID="{BA99EBD1-504C-47E6-9BF5-FCEF3C5B973F}" presName="cycle" presStyleCnt="0"/>
      <dgm:spPr/>
    </dgm:pt>
    <dgm:pt modelId="{6FEDD3ED-B005-4ED4-97AC-DC5C46D8D347}" type="pres">
      <dgm:prSet presAssocID="{BA99EBD1-504C-47E6-9BF5-FCEF3C5B973F}" presName="srcNode" presStyleLbl="node1" presStyleIdx="0" presStyleCnt="5"/>
      <dgm:spPr/>
    </dgm:pt>
    <dgm:pt modelId="{317BAEEF-5252-402C-9950-3F8842460CF1}" type="pres">
      <dgm:prSet presAssocID="{BA99EBD1-504C-47E6-9BF5-FCEF3C5B973F}" presName="conn" presStyleLbl="parChTrans1D2" presStyleIdx="0" presStyleCnt="1"/>
      <dgm:spPr/>
      <dgm:t>
        <a:bodyPr/>
        <a:lstStyle/>
        <a:p>
          <a:endParaRPr lang="ru-RU"/>
        </a:p>
      </dgm:t>
    </dgm:pt>
    <dgm:pt modelId="{7F8D3CDF-FFF9-43C9-8630-45DA2058A17A}" type="pres">
      <dgm:prSet presAssocID="{BA99EBD1-504C-47E6-9BF5-FCEF3C5B973F}" presName="extraNode" presStyleLbl="node1" presStyleIdx="0" presStyleCnt="5"/>
      <dgm:spPr/>
    </dgm:pt>
    <dgm:pt modelId="{D3DF4968-BFD9-4833-AD83-0F45C96BACEA}" type="pres">
      <dgm:prSet presAssocID="{BA99EBD1-504C-47E6-9BF5-FCEF3C5B973F}" presName="dstNode" presStyleLbl="node1" presStyleIdx="0" presStyleCnt="5"/>
      <dgm:spPr/>
    </dgm:pt>
    <dgm:pt modelId="{AA36C5CF-4530-4ABF-A897-70E88AFF7422}" type="pres">
      <dgm:prSet presAssocID="{2F3F3BDE-04B8-4FA0-A8B9-39829D086C8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3A3DF-EB36-4454-9E76-1F9DC5AAF45A}" type="pres">
      <dgm:prSet presAssocID="{2F3F3BDE-04B8-4FA0-A8B9-39829D086C80}" presName="accent_1" presStyleCnt="0"/>
      <dgm:spPr/>
    </dgm:pt>
    <dgm:pt modelId="{4CDE2887-4198-4C08-A0A3-CBD3444D7738}" type="pres">
      <dgm:prSet presAssocID="{2F3F3BDE-04B8-4FA0-A8B9-39829D086C80}" presName="accentRepeatNode" presStyleLbl="solidFgAcc1" presStyleIdx="0" presStyleCnt="5"/>
      <dgm:spPr/>
    </dgm:pt>
    <dgm:pt modelId="{F95245C0-9D74-41A5-A0E9-D6238B743EF3}" type="pres">
      <dgm:prSet presAssocID="{3DBA6C75-F052-42C8-8299-9E9DD559A2B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2BF18-8237-484C-93DA-C54F21770D6B}" type="pres">
      <dgm:prSet presAssocID="{3DBA6C75-F052-42C8-8299-9E9DD559A2BE}" presName="accent_2" presStyleCnt="0"/>
      <dgm:spPr/>
    </dgm:pt>
    <dgm:pt modelId="{DAD0C49F-96E9-485F-8101-4D9FE6A2872D}" type="pres">
      <dgm:prSet presAssocID="{3DBA6C75-F052-42C8-8299-9E9DD559A2BE}" presName="accentRepeatNode" presStyleLbl="solidFgAcc1" presStyleIdx="1" presStyleCnt="5"/>
      <dgm:spPr/>
    </dgm:pt>
    <dgm:pt modelId="{A02E1AF0-4B69-496C-917B-55638DEAED63}" type="pres">
      <dgm:prSet presAssocID="{3E48318E-1D05-462B-B53B-19E41A298F3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0055B-9C60-4264-B6A5-6FB8E6E90026}" type="pres">
      <dgm:prSet presAssocID="{3E48318E-1D05-462B-B53B-19E41A298F30}" presName="accent_3" presStyleCnt="0"/>
      <dgm:spPr/>
    </dgm:pt>
    <dgm:pt modelId="{43B5F95E-403F-4B63-80C7-C86DD5E35A88}" type="pres">
      <dgm:prSet presAssocID="{3E48318E-1D05-462B-B53B-19E41A298F30}" presName="accentRepeatNode" presStyleLbl="solidFgAcc1" presStyleIdx="2" presStyleCnt="5"/>
      <dgm:spPr/>
    </dgm:pt>
    <dgm:pt modelId="{2AD39BE0-A801-440F-B704-A7E94AC1A8F2}" type="pres">
      <dgm:prSet presAssocID="{8D18C9B3-7B6E-48DC-A761-8BC8DE728B0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4146E-8C9B-44FA-8FDB-C40F7154798E}" type="pres">
      <dgm:prSet presAssocID="{8D18C9B3-7B6E-48DC-A761-8BC8DE728B09}" presName="accent_4" presStyleCnt="0"/>
      <dgm:spPr/>
    </dgm:pt>
    <dgm:pt modelId="{62AF0894-676C-4615-B20D-20B4CAF87AA5}" type="pres">
      <dgm:prSet presAssocID="{8D18C9B3-7B6E-48DC-A761-8BC8DE728B09}" presName="accentRepeatNode" presStyleLbl="solidFgAcc1" presStyleIdx="3" presStyleCnt="5"/>
      <dgm:spPr/>
    </dgm:pt>
    <dgm:pt modelId="{69BFD8FD-FE74-487F-9D2C-DEE67B1A30E3}" type="pres">
      <dgm:prSet presAssocID="{3F164B09-EDEA-4468-8307-34F6A6B78A5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D4CE7-EBD6-4E60-9D27-786C22E727AA}" type="pres">
      <dgm:prSet presAssocID="{3F164B09-EDEA-4468-8307-34F6A6B78A54}" presName="accent_5" presStyleCnt="0"/>
      <dgm:spPr/>
    </dgm:pt>
    <dgm:pt modelId="{2FA46C70-BE5C-4F3D-B969-4D4A171BC9C3}" type="pres">
      <dgm:prSet presAssocID="{3F164B09-EDEA-4468-8307-34F6A6B78A54}" presName="accentRepeatNode" presStyleLbl="solidFgAcc1" presStyleIdx="4" presStyleCnt="5"/>
      <dgm:spPr/>
    </dgm:pt>
  </dgm:ptLst>
  <dgm:cxnLst>
    <dgm:cxn modelId="{1158F5A4-061B-410C-A0FF-0056D505F1ED}" srcId="{BA99EBD1-504C-47E6-9BF5-FCEF3C5B973F}" destId="{3F164B09-EDEA-4468-8307-34F6A6B78A54}" srcOrd="4" destOrd="0" parTransId="{20B4AA42-620A-4541-89C8-6122E188B0D3}" sibTransId="{9F6B25D1-9632-46B0-AEEA-5A9588DF9674}"/>
    <dgm:cxn modelId="{D9B82637-B043-4AE8-8CC1-50CDA66AA516}" srcId="{BA99EBD1-504C-47E6-9BF5-FCEF3C5B973F}" destId="{3DBA6C75-F052-42C8-8299-9E9DD559A2BE}" srcOrd="1" destOrd="0" parTransId="{2F745393-9C3C-4BD6-BCAE-426E4F85EBDB}" sibTransId="{16AC88C2-C047-4480-8443-4EBE6B3AE9CC}"/>
    <dgm:cxn modelId="{4BFA65DF-7B58-4DA7-BE1D-3D55A380169D}" type="presOf" srcId="{3DBA6C75-F052-42C8-8299-9E9DD559A2BE}" destId="{F95245C0-9D74-41A5-A0E9-D6238B743EF3}" srcOrd="0" destOrd="0" presId="urn:microsoft.com/office/officeart/2008/layout/VerticalCurvedList"/>
    <dgm:cxn modelId="{451E5725-3579-41BC-AD96-B20A1C8DDCF0}" srcId="{BA99EBD1-504C-47E6-9BF5-FCEF3C5B973F}" destId="{3E48318E-1D05-462B-B53B-19E41A298F30}" srcOrd="2" destOrd="0" parTransId="{0DAFD467-B955-4DC6-AA3C-82E7A93CFE44}" sibTransId="{287C4B79-D877-4A3C-B12C-C34237C0ED26}"/>
    <dgm:cxn modelId="{F6E388B5-58F8-448A-AAB1-AED7D77658E8}" type="presOf" srcId="{3F164B09-EDEA-4468-8307-34F6A6B78A54}" destId="{69BFD8FD-FE74-487F-9D2C-DEE67B1A30E3}" srcOrd="0" destOrd="0" presId="urn:microsoft.com/office/officeart/2008/layout/VerticalCurvedList"/>
    <dgm:cxn modelId="{ABA70EC9-C5D9-4A78-9573-795CB29313B1}" type="presOf" srcId="{BA99EBD1-504C-47E6-9BF5-FCEF3C5B973F}" destId="{EAF573EE-A523-49FE-A5CF-A8BFB03974DB}" srcOrd="0" destOrd="0" presId="urn:microsoft.com/office/officeart/2008/layout/VerticalCurvedList"/>
    <dgm:cxn modelId="{64443548-632B-44EE-AC9E-1F02BA323070}" srcId="{BA99EBD1-504C-47E6-9BF5-FCEF3C5B973F}" destId="{2F3F3BDE-04B8-4FA0-A8B9-39829D086C80}" srcOrd="0" destOrd="0" parTransId="{5A6840AB-3271-4BB9-BA1C-EC14EE4430C5}" sibTransId="{DE50E3BC-D7D3-4170-8451-9F820F340C02}"/>
    <dgm:cxn modelId="{CF066F59-F375-438F-AF08-7109A3C52D08}" srcId="{BA99EBD1-504C-47E6-9BF5-FCEF3C5B973F}" destId="{8D18C9B3-7B6E-48DC-A761-8BC8DE728B09}" srcOrd="3" destOrd="0" parTransId="{9ED57A36-1EA1-4263-AEDB-8793831D33FA}" sibTransId="{9360B968-4936-43EC-869E-4BA1A2111145}"/>
    <dgm:cxn modelId="{B3A75C2B-BFB3-4303-B9B5-E79050B767F1}" type="presOf" srcId="{8D18C9B3-7B6E-48DC-A761-8BC8DE728B09}" destId="{2AD39BE0-A801-440F-B704-A7E94AC1A8F2}" srcOrd="0" destOrd="0" presId="urn:microsoft.com/office/officeart/2008/layout/VerticalCurvedList"/>
    <dgm:cxn modelId="{F3877F6D-CDC4-491A-87D0-EDD1A9F0B4A4}" type="presOf" srcId="{3E48318E-1D05-462B-B53B-19E41A298F30}" destId="{A02E1AF0-4B69-496C-917B-55638DEAED63}" srcOrd="0" destOrd="0" presId="urn:microsoft.com/office/officeart/2008/layout/VerticalCurvedList"/>
    <dgm:cxn modelId="{8F9E98E4-F1D2-4C6C-93C7-C7F13B69F4CB}" type="presOf" srcId="{DE50E3BC-D7D3-4170-8451-9F820F340C02}" destId="{317BAEEF-5252-402C-9950-3F8842460CF1}" srcOrd="0" destOrd="0" presId="urn:microsoft.com/office/officeart/2008/layout/VerticalCurvedList"/>
    <dgm:cxn modelId="{EDE7014B-49A9-48F3-93CB-A35B8DF6B0C1}" type="presOf" srcId="{2F3F3BDE-04B8-4FA0-A8B9-39829D086C80}" destId="{AA36C5CF-4530-4ABF-A897-70E88AFF7422}" srcOrd="0" destOrd="0" presId="urn:microsoft.com/office/officeart/2008/layout/VerticalCurvedList"/>
    <dgm:cxn modelId="{02F0C9AD-2BB6-40A0-8ED0-A1A26477DA5F}" type="presParOf" srcId="{EAF573EE-A523-49FE-A5CF-A8BFB03974DB}" destId="{91DAB8C2-4FB2-40E2-8D78-3A1194AC8CB7}" srcOrd="0" destOrd="0" presId="urn:microsoft.com/office/officeart/2008/layout/VerticalCurvedList"/>
    <dgm:cxn modelId="{48926857-4802-4523-9DB3-124CEF73C51C}" type="presParOf" srcId="{91DAB8C2-4FB2-40E2-8D78-3A1194AC8CB7}" destId="{FD1D774C-4073-4182-B346-0ED8C9A8EF45}" srcOrd="0" destOrd="0" presId="urn:microsoft.com/office/officeart/2008/layout/VerticalCurvedList"/>
    <dgm:cxn modelId="{07C6485F-A80E-4C3A-AFE9-F46890E98192}" type="presParOf" srcId="{FD1D774C-4073-4182-B346-0ED8C9A8EF45}" destId="{6FEDD3ED-B005-4ED4-97AC-DC5C46D8D347}" srcOrd="0" destOrd="0" presId="urn:microsoft.com/office/officeart/2008/layout/VerticalCurvedList"/>
    <dgm:cxn modelId="{4644DF25-965C-49CB-98B1-E06F4822B0DF}" type="presParOf" srcId="{FD1D774C-4073-4182-B346-0ED8C9A8EF45}" destId="{317BAEEF-5252-402C-9950-3F8842460CF1}" srcOrd="1" destOrd="0" presId="urn:microsoft.com/office/officeart/2008/layout/VerticalCurvedList"/>
    <dgm:cxn modelId="{24C5FF9E-BEA0-432A-B800-1CEC60AAAD3A}" type="presParOf" srcId="{FD1D774C-4073-4182-B346-0ED8C9A8EF45}" destId="{7F8D3CDF-FFF9-43C9-8630-45DA2058A17A}" srcOrd="2" destOrd="0" presId="urn:microsoft.com/office/officeart/2008/layout/VerticalCurvedList"/>
    <dgm:cxn modelId="{D2020C34-0F8C-41CE-9891-CEEAE2C15953}" type="presParOf" srcId="{FD1D774C-4073-4182-B346-0ED8C9A8EF45}" destId="{D3DF4968-BFD9-4833-AD83-0F45C96BACEA}" srcOrd="3" destOrd="0" presId="urn:microsoft.com/office/officeart/2008/layout/VerticalCurvedList"/>
    <dgm:cxn modelId="{D084B0C6-A088-434E-8069-F192E2C9FD22}" type="presParOf" srcId="{91DAB8C2-4FB2-40E2-8D78-3A1194AC8CB7}" destId="{AA36C5CF-4530-4ABF-A897-70E88AFF7422}" srcOrd="1" destOrd="0" presId="urn:microsoft.com/office/officeart/2008/layout/VerticalCurvedList"/>
    <dgm:cxn modelId="{0061A3CB-FDA0-4BDE-BCD2-0FFD36AD733B}" type="presParOf" srcId="{91DAB8C2-4FB2-40E2-8D78-3A1194AC8CB7}" destId="{3083A3DF-EB36-4454-9E76-1F9DC5AAF45A}" srcOrd="2" destOrd="0" presId="urn:microsoft.com/office/officeart/2008/layout/VerticalCurvedList"/>
    <dgm:cxn modelId="{1B703A3C-C02A-442F-BF70-9B5822F45CA1}" type="presParOf" srcId="{3083A3DF-EB36-4454-9E76-1F9DC5AAF45A}" destId="{4CDE2887-4198-4C08-A0A3-CBD3444D7738}" srcOrd="0" destOrd="0" presId="urn:microsoft.com/office/officeart/2008/layout/VerticalCurvedList"/>
    <dgm:cxn modelId="{D8FE2DAB-7867-4A1E-8A59-58273789F17D}" type="presParOf" srcId="{91DAB8C2-4FB2-40E2-8D78-3A1194AC8CB7}" destId="{F95245C0-9D74-41A5-A0E9-D6238B743EF3}" srcOrd="3" destOrd="0" presId="urn:microsoft.com/office/officeart/2008/layout/VerticalCurvedList"/>
    <dgm:cxn modelId="{8A61506F-C31D-4568-8EE4-7E68DF08F809}" type="presParOf" srcId="{91DAB8C2-4FB2-40E2-8D78-3A1194AC8CB7}" destId="{DE42BF18-8237-484C-93DA-C54F21770D6B}" srcOrd="4" destOrd="0" presId="urn:microsoft.com/office/officeart/2008/layout/VerticalCurvedList"/>
    <dgm:cxn modelId="{8BE28FF8-7443-4CED-B829-E1D2406DF63D}" type="presParOf" srcId="{DE42BF18-8237-484C-93DA-C54F21770D6B}" destId="{DAD0C49F-96E9-485F-8101-4D9FE6A2872D}" srcOrd="0" destOrd="0" presId="urn:microsoft.com/office/officeart/2008/layout/VerticalCurvedList"/>
    <dgm:cxn modelId="{8220D713-641D-43B8-8FD0-8BE3A9BCFE83}" type="presParOf" srcId="{91DAB8C2-4FB2-40E2-8D78-3A1194AC8CB7}" destId="{A02E1AF0-4B69-496C-917B-55638DEAED63}" srcOrd="5" destOrd="0" presId="urn:microsoft.com/office/officeart/2008/layout/VerticalCurvedList"/>
    <dgm:cxn modelId="{E29C1B01-A69B-4785-9DC7-7A167F70DC58}" type="presParOf" srcId="{91DAB8C2-4FB2-40E2-8D78-3A1194AC8CB7}" destId="{C420055B-9C60-4264-B6A5-6FB8E6E90026}" srcOrd="6" destOrd="0" presId="urn:microsoft.com/office/officeart/2008/layout/VerticalCurvedList"/>
    <dgm:cxn modelId="{D1C7D14C-698F-4BB3-96DA-1D1C77580DCA}" type="presParOf" srcId="{C420055B-9C60-4264-B6A5-6FB8E6E90026}" destId="{43B5F95E-403F-4B63-80C7-C86DD5E35A88}" srcOrd="0" destOrd="0" presId="urn:microsoft.com/office/officeart/2008/layout/VerticalCurvedList"/>
    <dgm:cxn modelId="{410B1375-2946-4ADF-A30C-951A14C0BF5B}" type="presParOf" srcId="{91DAB8C2-4FB2-40E2-8D78-3A1194AC8CB7}" destId="{2AD39BE0-A801-440F-B704-A7E94AC1A8F2}" srcOrd="7" destOrd="0" presId="urn:microsoft.com/office/officeart/2008/layout/VerticalCurvedList"/>
    <dgm:cxn modelId="{48A1433A-9019-4903-9E37-6DAB2ABD44FA}" type="presParOf" srcId="{91DAB8C2-4FB2-40E2-8D78-3A1194AC8CB7}" destId="{5AF4146E-8C9B-44FA-8FDB-C40F7154798E}" srcOrd="8" destOrd="0" presId="urn:microsoft.com/office/officeart/2008/layout/VerticalCurvedList"/>
    <dgm:cxn modelId="{20001219-483D-44F5-9C53-A02E79A76E8F}" type="presParOf" srcId="{5AF4146E-8C9B-44FA-8FDB-C40F7154798E}" destId="{62AF0894-676C-4615-B20D-20B4CAF87AA5}" srcOrd="0" destOrd="0" presId="urn:microsoft.com/office/officeart/2008/layout/VerticalCurvedList"/>
    <dgm:cxn modelId="{944A3669-28AF-433C-9EE8-C8D46C492ECB}" type="presParOf" srcId="{91DAB8C2-4FB2-40E2-8D78-3A1194AC8CB7}" destId="{69BFD8FD-FE74-487F-9D2C-DEE67B1A30E3}" srcOrd="9" destOrd="0" presId="urn:microsoft.com/office/officeart/2008/layout/VerticalCurvedList"/>
    <dgm:cxn modelId="{19FD43EF-F64D-4268-9B63-418B0BBD0F61}" type="presParOf" srcId="{91DAB8C2-4FB2-40E2-8D78-3A1194AC8CB7}" destId="{7FDD4CE7-EBD6-4E60-9D27-786C22E727AA}" srcOrd="10" destOrd="0" presId="urn:microsoft.com/office/officeart/2008/layout/VerticalCurvedList"/>
    <dgm:cxn modelId="{13B900A4-9A63-48CF-BF67-D3D274ADD722}" type="presParOf" srcId="{7FDD4CE7-EBD6-4E60-9D27-786C22E727AA}" destId="{2FA46C70-BE5C-4F3D-B969-4D4A171BC9C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D37AF3-6DD9-4AFA-85AC-88B79C503D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EE3871-1526-40FB-967B-6EB391F16CFF}">
      <dgm:prSet custT="1"/>
      <dgm:spPr/>
      <dgm:t>
        <a:bodyPr/>
        <a:lstStyle/>
        <a:p>
          <a:pPr rtl="0"/>
          <a:r>
            <a:rPr lang="ru-RU" sz="1800" b="1" dirty="0" err="1" smtClean="0"/>
            <a:t>Укомлектованность</a:t>
          </a:r>
          <a:r>
            <a:rPr lang="ru-RU" sz="1800" b="1" dirty="0" smtClean="0"/>
            <a:t>  </a:t>
          </a:r>
        </a:p>
        <a:p>
          <a:pPr rtl="0"/>
          <a:r>
            <a:rPr lang="ru-RU" sz="1800" b="1" dirty="0" smtClean="0"/>
            <a:t>должностей:</a:t>
          </a:r>
          <a:endParaRPr lang="ru-RU" sz="1800" dirty="0"/>
        </a:p>
      </dgm:t>
    </dgm:pt>
    <dgm:pt modelId="{E80B8C21-C0C0-4086-8E0B-2C12EB6A4F88}" type="parTrans" cxnId="{2767EF0C-8D38-426D-AEE3-DB4B4BFA6A6A}">
      <dgm:prSet/>
      <dgm:spPr/>
      <dgm:t>
        <a:bodyPr/>
        <a:lstStyle/>
        <a:p>
          <a:endParaRPr lang="ru-RU"/>
        </a:p>
      </dgm:t>
    </dgm:pt>
    <dgm:pt modelId="{27EE3E22-ECBA-40F4-B38C-95387B14D25C}" type="sibTrans" cxnId="{2767EF0C-8D38-426D-AEE3-DB4B4BFA6A6A}">
      <dgm:prSet/>
      <dgm:spPr/>
      <dgm:t>
        <a:bodyPr/>
        <a:lstStyle/>
        <a:p>
          <a:endParaRPr lang="ru-RU"/>
        </a:p>
      </dgm:t>
    </dgm:pt>
    <dgm:pt modelId="{09CFC284-7374-4A98-845E-23C1F59B5150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400" b="1" dirty="0" smtClean="0"/>
            <a:t>по врачам </a:t>
          </a:r>
          <a:endParaRPr lang="ru-RU" sz="1400" b="1" dirty="0"/>
        </a:p>
      </dgm:t>
    </dgm:pt>
    <dgm:pt modelId="{CDE96B84-C849-41DE-9C6B-8D9064845DC7}" type="parTrans" cxnId="{0E18F729-ADD4-4069-9DE4-A2F0E2A22ABA}">
      <dgm:prSet/>
      <dgm:spPr/>
      <dgm:t>
        <a:bodyPr/>
        <a:lstStyle/>
        <a:p>
          <a:endParaRPr lang="ru-RU"/>
        </a:p>
      </dgm:t>
    </dgm:pt>
    <dgm:pt modelId="{9F889656-E535-4BBE-9834-3DC45BE84BCA}" type="sibTrans" cxnId="{0E18F729-ADD4-4069-9DE4-A2F0E2A22ABA}">
      <dgm:prSet/>
      <dgm:spPr/>
      <dgm:t>
        <a:bodyPr/>
        <a:lstStyle/>
        <a:p>
          <a:endParaRPr lang="ru-RU"/>
        </a:p>
      </dgm:t>
    </dgm:pt>
    <dgm:pt modelId="{60275A30-F7B0-4F06-9779-5E12A620126A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400" b="1" dirty="0" smtClean="0"/>
            <a:t>= 75,5 %</a:t>
          </a:r>
          <a:endParaRPr lang="ru-RU" sz="1400" b="1" dirty="0"/>
        </a:p>
      </dgm:t>
    </dgm:pt>
    <dgm:pt modelId="{B2C1CA6E-743C-4FDB-9D44-2B0CED08CA8D}" type="parTrans" cxnId="{12C26A1E-DC10-4BBB-8E4F-155D868257AF}">
      <dgm:prSet/>
      <dgm:spPr/>
      <dgm:t>
        <a:bodyPr/>
        <a:lstStyle/>
        <a:p>
          <a:endParaRPr lang="ru-RU"/>
        </a:p>
      </dgm:t>
    </dgm:pt>
    <dgm:pt modelId="{4048D6CF-C474-4A50-95CA-5CC8B0702E4B}" type="sibTrans" cxnId="{12C26A1E-DC10-4BBB-8E4F-155D868257AF}">
      <dgm:prSet/>
      <dgm:spPr/>
      <dgm:t>
        <a:bodyPr/>
        <a:lstStyle/>
        <a:p>
          <a:endParaRPr lang="ru-RU"/>
        </a:p>
      </dgm:t>
    </dgm:pt>
    <dgm:pt modelId="{0CB60DFF-DF79-4460-96D4-BD09D6F07F0E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400" b="1" dirty="0" smtClean="0"/>
            <a:t>средний медперсонал </a:t>
          </a:r>
          <a:endParaRPr lang="ru-RU" sz="1400" b="1" dirty="0"/>
        </a:p>
      </dgm:t>
    </dgm:pt>
    <dgm:pt modelId="{182F3C49-DFD3-42DA-ABA0-3F4092773D9D}" type="parTrans" cxnId="{65D79A43-FA2D-41E4-AB09-D2422B110A90}">
      <dgm:prSet/>
      <dgm:spPr/>
      <dgm:t>
        <a:bodyPr/>
        <a:lstStyle/>
        <a:p>
          <a:endParaRPr lang="ru-RU"/>
        </a:p>
      </dgm:t>
    </dgm:pt>
    <dgm:pt modelId="{19288006-2DCB-4013-8A7E-CEA5A07A5A5C}" type="sibTrans" cxnId="{65D79A43-FA2D-41E4-AB09-D2422B110A90}">
      <dgm:prSet/>
      <dgm:spPr/>
      <dgm:t>
        <a:bodyPr/>
        <a:lstStyle/>
        <a:p>
          <a:endParaRPr lang="ru-RU"/>
        </a:p>
      </dgm:t>
    </dgm:pt>
    <dgm:pt modelId="{87D59F4F-80C3-44DB-9C64-DE96BE6BEDB8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400" b="1" dirty="0" smtClean="0"/>
            <a:t>= 81,4 % </a:t>
          </a:r>
          <a:endParaRPr lang="ru-RU" sz="1400" b="1" dirty="0"/>
        </a:p>
      </dgm:t>
    </dgm:pt>
    <dgm:pt modelId="{AC643FD8-D460-4C00-B64A-1F312AED9A4C}" type="parTrans" cxnId="{81FE3F73-8AC2-474A-8C6D-26A5A00D6583}">
      <dgm:prSet/>
      <dgm:spPr/>
      <dgm:t>
        <a:bodyPr/>
        <a:lstStyle/>
        <a:p>
          <a:endParaRPr lang="ru-RU"/>
        </a:p>
      </dgm:t>
    </dgm:pt>
    <dgm:pt modelId="{2AA66848-3649-4614-B50D-0D5AE04A5936}" type="sibTrans" cxnId="{81FE3F73-8AC2-474A-8C6D-26A5A00D6583}">
      <dgm:prSet/>
      <dgm:spPr/>
      <dgm:t>
        <a:bodyPr/>
        <a:lstStyle/>
        <a:p>
          <a:endParaRPr lang="ru-RU"/>
        </a:p>
      </dgm:t>
    </dgm:pt>
    <dgm:pt modelId="{7773DA5A-7CA0-422B-B9A6-41DC2709F32D}">
      <dgm:prSet custT="1"/>
      <dgm:spPr/>
      <dgm:t>
        <a:bodyPr/>
        <a:lstStyle/>
        <a:p>
          <a:pPr rtl="0"/>
          <a:r>
            <a:rPr lang="ru-RU" sz="1400" b="1" dirty="0" smtClean="0"/>
            <a:t>младший медперсонал</a:t>
          </a:r>
          <a:endParaRPr lang="ru-RU" sz="1400" b="1" dirty="0"/>
        </a:p>
      </dgm:t>
    </dgm:pt>
    <dgm:pt modelId="{CA830966-B94C-496F-9F2B-EBFE1B40F01A}" type="parTrans" cxnId="{9CDC37DC-214B-4B2A-9D0F-E08C521B72B9}">
      <dgm:prSet/>
      <dgm:spPr/>
      <dgm:t>
        <a:bodyPr/>
        <a:lstStyle/>
        <a:p>
          <a:endParaRPr lang="ru-RU"/>
        </a:p>
      </dgm:t>
    </dgm:pt>
    <dgm:pt modelId="{5FE69EAA-64CB-4D89-8B2A-5A9AEAA93F98}" type="sibTrans" cxnId="{9CDC37DC-214B-4B2A-9D0F-E08C521B72B9}">
      <dgm:prSet/>
      <dgm:spPr/>
      <dgm:t>
        <a:bodyPr/>
        <a:lstStyle/>
        <a:p>
          <a:endParaRPr lang="ru-RU"/>
        </a:p>
      </dgm:t>
    </dgm:pt>
    <dgm:pt modelId="{26DDACC1-57B2-4FC9-BEA7-5673B3BA3758}">
      <dgm:prSet custT="1"/>
      <dgm:spPr/>
      <dgm:t>
        <a:bodyPr/>
        <a:lstStyle/>
        <a:p>
          <a:pPr rtl="0"/>
          <a:r>
            <a:rPr lang="ru-RU" sz="1400" b="1" dirty="0" smtClean="0"/>
            <a:t>= 68,7%</a:t>
          </a:r>
          <a:endParaRPr lang="ru-RU" sz="1400" b="1" dirty="0"/>
        </a:p>
      </dgm:t>
    </dgm:pt>
    <dgm:pt modelId="{6144B9D9-2E06-48CB-984A-340FEAB969BE}" type="parTrans" cxnId="{07496A90-392F-4F36-93A6-2DABFEFF06DB}">
      <dgm:prSet/>
      <dgm:spPr/>
    </dgm:pt>
    <dgm:pt modelId="{B4ED07AC-2240-4758-892C-3CDE7C536A65}" type="sibTrans" cxnId="{07496A90-392F-4F36-93A6-2DABFEFF06DB}">
      <dgm:prSet/>
      <dgm:spPr/>
    </dgm:pt>
    <dgm:pt modelId="{396353E3-8FDB-4D8F-B199-7BC1D79805FC}" type="pres">
      <dgm:prSet presAssocID="{39D37AF3-6DD9-4AFA-85AC-88B79C503D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5228D6-844C-49D2-98FC-8057B70E4DBF}" type="pres">
      <dgm:prSet presAssocID="{58EE3871-1526-40FB-967B-6EB391F16CFF}" presName="parentText" presStyleLbl="node1" presStyleIdx="0" presStyleCnt="7" custScaleY="1997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04084-C1B0-4E1C-81AB-8390248BE171}" type="pres">
      <dgm:prSet presAssocID="{27EE3E22-ECBA-40F4-B38C-95387B14D25C}" presName="spacer" presStyleCnt="0"/>
      <dgm:spPr/>
    </dgm:pt>
    <dgm:pt modelId="{796683C5-5595-473A-A330-E4E53D4D2F76}" type="pres">
      <dgm:prSet presAssocID="{09CFC284-7374-4A98-845E-23C1F59B515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7E344-45B6-42F0-9925-4C52AA3632C5}" type="pres">
      <dgm:prSet presAssocID="{9F889656-E535-4BBE-9834-3DC45BE84BCA}" presName="spacer" presStyleCnt="0"/>
      <dgm:spPr/>
    </dgm:pt>
    <dgm:pt modelId="{611D6D7E-73C3-4191-8820-0026A53E3034}" type="pres">
      <dgm:prSet presAssocID="{60275A30-F7B0-4F06-9779-5E12A620126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1B462-5352-45AC-93B9-399390416D96}" type="pres">
      <dgm:prSet presAssocID="{4048D6CF-C474-4A50-95CA-5CC8B0702E4B}" presName="spacer" presStyleCnt="0"/>
      <dgm:spPr/>
    </dgm:pt>
    <dgm:pt modelId="{15CB50C7-85AD-46D4-B00D-090F746AA8F4}" type="pres">
      <dgm:prSet presAssocID="{0CB60DFF-DF79-4460-96D4-BD09D6F07F0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4BB98-7890-4A80-8ABC-D3D824A51A0C}" type="pres">
      <dgm:prSet presAssocID="{19288006-2DCB-4013-8A7E-CEA5A07A5A5C}" presName="spacer" presStyleCnt="0"/>
      <dgm:spPr/>
    </dgm:pt>
    <dgm:pt modelId="{1DD8A642-A5B1-4F04-86D5-464E7BBC5026}" type="pres">
      <dgm:prSet presAssocID="{87D59F4F-80C3-44DB-9C64-DE96BE6BEDB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F0CFB-9E9E-4295-A2E6-1938A39727FC}" type="pres">
      <dgm:prSet presAssocID="{2AA66848-3649-4614-B50D-0D5AE04A5936}" presName="spacer" presStyleCnt="0"/>
      <dgm:spPr/>
    </dgm:pt>
    <dgm:pt modelId="{DB5A08FC-C4F5-41AB-A716-37AC44F4B808}" type="pres">
      <dgm:prSet presAssocID="{7773DA5A-7CA0-422B-B9A6-41DC2709F32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5AD28-82BE-445B-9B31-8A8CF861A067}" type="pres">
      <dgm:prSet presAssocID="{5FE69EAA-64CB-4D89-8B2A-5A9AEAA93F98}" presName="spacer" presStyleCnt="0"/>
      <dgm:spPr/>
    </dgm:pt>
    <dgm:pt modelId="{CFA9EEAA-FC67-4389-B453-5B6392959DE8}" type="pres">
      <dgm:prSet presAssocID="{26DDACC1-57B2-4FC9-BEA7-5673B3BA375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D79A43-FA2D-41E4-AB09-D2422B110A90}" srcId="{39D37AF3-6DD9-4AFA-85AC-88B79C503DB3}" destId="{0CB60DFF-DF79-4460-96D4-BD09D6F07F0E}" srcOrd="3" destOrd="0" parTransId="{182F3C49-DFD3-42DA-ABA0-3F4092773D9D}" sibTransId="{19288006-2DCB-4013-8A7E-CEA5A07A5A5C}"/>
    <dgm:cxn modelId="{81FE3F73-8AC2-474A-8C6D-26A5A00D6583}" srcId="{39D37AF3-6DD9-4AFA-85AC-88B79C503DB3}" destId="{87D59F4F-80C3-44DB-9C64-DE96BE6BEDB8}" srcOrd="4" destOrd="0" parTransId="{AC643FD8-D460-4C00-B64A-1F312AED9A4C}" sibTransId="{2AA66848-3649-4614-B50D-0D5AE04A5936}"/>
    <dgm:cxn modelId="{2767EF0C-8D38-426D-AEE3-DB4B4BFA6A6A}" srcId="{39D37AF3-6DD9-4AFA-85AC-88B79C503DB3}" destId="{58EE3871-1526-40FB-967B-6EB391F16CFF}" srcOrd="0" destOrd="0" parTransId="{E80B8C21-C0C0-4086-8E0B-2C12EB6A4F88}" sibTransId="{27EE3E22-ECBA-40F4-B38C-95387B14D25C}"/>
    <dgm:cxn modelId="{07496A90-392F-4F36-93A6-2DABFEFF06DB}" srcId="{39D37AF3-6DD9-4AFA-85AC-88B79C503DB3}" destId="{26DDACC1-57B2-4FC9-BEA7-5673B3BA3758}" srcOrd="6" destOrd="0" parTransId="{6144B9D9-2E06-48CB-984A-340FEAB969BE}" sibTransId="{B4ED07AC-2240-4758-892C-3CDE7C536A65}"/>
    <dgm:cxn modelId="{ACA1FF07-368A-44E6-9E8E-581C0888AF3A}" type="presOf" srcId="{58EE3871-1526-40FB-967B-6EB391F16CFF}" destId="{1B5228D6-844C-49D2-98FC-8057B70E4DBF}" srcOrd="0" destOrd="0" presId="urn:microsoft.com/office/officeart/2005/8/layout/vList2"/>
    <dgm:cxn modelId="{0E18F729-ADD4-4069-9DE4-A2F0E2A22ABA}" srcId="{39D37AF3-6DD9-4AFA-85AC-88B79C503DB3}" destId="{09CFC284-7374-4A98-845E-23C1F59B5150}" srcOrd="1" destOrd="0" parTransId="{CDE96B84-C849-41DE-9C6B-8D9064845DC7}" sibTransId="{9F889656-E535-4BBE-9834-3DC45BE84BCA}"/>
    <dgm:cxn modelId="{9CDC37DC-214B-4B2A-9D0F-E08C521B72B9}" srcId="{39D37AF3-6DD9-4AFA-85AC-88B79C503DB3}" destId="{7773DA5A-7CA0-422B-B9A6-41DC2709F32D}" srcOrd="5" destOrd="0" parTransId="{CA830966-B94C-496F-9F2B-EBFE1B40F01A}" sibTransId="{5FE69EAA-64CB-4D89-8B2A-5A9AEAA93F98}"/>
    <dgm:cxn modelId="{D3BC57AF-5122-48E8-B51F-27F5CE6DBB85}" type="presOf" srcId="{26DDACC1-57B2-4FC9-BEA7-5673B3BA3758}" destId="{CFA9EEAA-FC67-4389-B453-5B6392959DE8}" srcOrd="0" destOrd="0" presId="urn:microsoft.com/office/officeart/2005/8/layout/vList2"/>
    <dgm:cxn modelId="{B9B91D78-CA10-4B0C-B557-BD11055553AD}" type="presOf" srcId="{39D37AF3-6DD9-4AFA-85AC-88B79C503DB3}" destId="{396353E3-8FDB-4D8F-B199-7BC1D79805FC}" srcOrd="0" destOrd="0" presId="urn:microsoft.com/office/officeart/2005/8/layout/vList2"/>
    <dgm:cxn modelId="{A3BEE239-1A15-4980-B3C8-18E1A13990D5}" type="presOf" srcId="{09CFC284-7374-4A98-845E-23C1F59B5150}" destId="{796683C5-5595-473A-A330-E4E53D4D2F76}" srcOrd="0" destOrd="0" presId="urn:microsoft.com/office/officeart/2005/8/layout/vList2"/>
    <dgm:cxn modelId="{2B7A8E93-D253-42FF-8449-43AAF07240DC}" type="presOf" srcId="{7773DA5A-7CA0-422B-B9A6-41DC2709F32D}" destId="{DB5A08FC-C4F5-41AB-A716-37AC44F4B808}" srcOrd="0" destOrd="0" presId="urn:microsoft.com/office/officeart/2005/8/layout/vList2"/>
    <dgm:cxn modelId="{0F78FD11-50E7-4F74-A56F-0D772E1EC046}" type="presOf" srcId="{87D59F4F-80C3-44DB-9C64-DE96BE6BEDB8}" destId="{1DD8A642-A5B1-4F04-86D5-464E7BBC5026}" srcOrd="0" destOrd="0" presId="urn:microsoft.com/office/officeart/2005/8/layout/vList2"/>
    <dgm:cxn modelId="{1988EAAC-9C9E-4F7B-A4F0-A4B8C6825267}" type="presOf" srcId="{60275A30-F7B0-4F06-9779-5E12A620126A}" destId="{611D6D7E-73C3-4191-8820-0026A53E3034}" srcOrd="0" destOrd="0" presId="urn:microsoft.com/office/officeart/2005/8/layout/vList2"/>
    <dgm:cxn modelId="{12C26A1E-DC10-4BBB-8E4F-155D868257AF}" srcId="{39D37AF3-6DD9-4AFA-85AC-88B79C503DB3}" destId="{60275A30-F7B0-4F06-9779-5E12A620126A}" srcOrd="2" destOrd="0" parTransId="{B2C1CA6E-743C-4FDB-9D44-2B0CED08CA8D}" sibTransId="{4048D6CF-C474-4A50-95CA-5CC8B0702E4B}"/>
    <dgm:cxn modelId="{A0AABD1C-9045-4DF2-A35E-B6EFEA652227}" type="presOf" srcId="{0CB60DFF-DF79-4460-96D4-BD09D6F07F0E}" destId="{15CB50C7-85AD-46D4-B00D-090F746AA8F4}" srcOrd="0" destOrd="0" presId="urn:microsoft.com/office/officeart/2005/8/layout/vList2"/>
    <dgm:cxn modelId="{239679F1-FA0C-443D-8351-5D42F5F32699}" type="presParOf" srcId="{396353E3-8FDB-4D8F-B199-7BC1D79805FC}" destId="{1B5228D6-844C-49D2-98FC-8057B70E4DBF}" srcOrd="0" destOrd="0" presId="urn:microsoft.com/office/officeart/2005/8/layout/vList2"/>
    <dgm:cxn modelId="{71910E7B-AACD-4B0C-8DE3-7621AF97C573}" type="presParOf" srcId="{396353E3-8FDB-4D8F-B199-7BC1D79805FC}" destId="{01004084-C1B0-4E1C-81AB-8390248BE171}" srcOrd="1" destOrd="0" presId="urn:microsoft.com/office/officeart/2005/8/layout/vList2"/>
    <dgm:cxn modelId="{10FFFB32-0402-41C2-B870-C04EDAEB8F4C}" type="presParOf" srcId="{396353E3-8FDB-4D8F-B199-7BC1D79805FC}" destId="{796683C5-5595-473A-A330-E4E53D4D2F76}" srcOrd="2" destOrd="0" presId="urn:microsoft.com/office/officeart/2005/8/layout/vList2"/>
    <dgm:cxn modelId="{E357D3CB-1331-4B70-8721-878B54CE606C}" type="presParOf" srcId="{396353E3-8FDB-4D8F-B199-7BC1D79805FC}" destId="{1D67E344-45B6-42F0-9925-4C52AA3632C5}" srcOrd="3" destOrd="0" presId="urn:microsoft.com/office/officeart/2005/8/layout/vList2"/>
    <dgm:cxn modelId="{A7638570-84B3-4744-B27A-87E2AD71421D}" type="presParOf" srcId="{396353E3-8FDB-4D8F-B199-7BC1D79805FC}" destId="{611D6D7E-73C3-4191-8820-0026A53E3034}" srcOrd="4" destOrd="0" presId="urn:microsoft.com/office/officeart/2005/8/layout/vList2"/>
    <dgm:cxn modelId="{02E3694D-14D4-4551-966A-08AAF732A799}" type="presParOf" srcId="{396353E3-8FDB-4D8F-B199-7BC1D79805FC}" destId="{6D31B462-5352-45AC-93B9-399390416D96}" srcOrd="5" destOrd="0" presId="urn:microsoft.com/office/officeart/2005/8/layout/vList2"/>
    <dgm:cxn modelId="{88F1384C-55D6-4BBD-9FA1-37B2B434FE43}" type="presParOf" srcId="{396353E3-8FDB-4D8F-B199-7BC1D79805FC}" destId="{15CB50C7-85AD-46D4-B00D-090F746AA8F4}" srcOrd="6" destOrd="0" presId="urn:microsoft.com/office/officeart/2005/8/layout/vList2"/>
    <dgm:cxn modelId="{49DC1CFF-6811-438F-A657-A4596D4BBFC1}" type="presParOf" srcId="{396353E3-8FDB-4D8F-B199-7BC1D79805FC}" destId="{A094BB98-7890-4A80-8ABC-D3D824A51A0C}" srcOrd="7" destOrd="0" presId="urn:microsoft.com/office/officeart/2005/8/layout/vList2"/>
    <dgm:cxn modelId="{B68FC45A-8EAF-427D-B7F6-7B5B1D09B98D}" type="presParOf" srcId="{396353E3-8FDB-4D8F-B199-7BC1D79805FC}" destId="{1DD8A642-A5B1-4F04-86D5-464E7BBC5026}" srcOrd="8" destOrd="0" presId="urn:microsoft.com/office/officeart/2005/8/layout/vList2"/>
    <dgm:cxn modelId="{A9D8A97E-0F37-4728-A9F6-973A3ACFDF1F}" type="presParOf" srcId="{396353E3-8FDB-4D8F-B199-7BC1D79805FC}" destId="{307F0CFB-9E9E-4295-A2E6-1938A39727FC}" srcOrd="9" destOrd="0" presId="urn:microsoft.com/office/officeart/2005/8/layout/vList2"/>
    <dgm:cxn modelId="{27EA431F-B21F-46D1-9D3A-D00745BE124E}" type="presParOf" srcId="{396353E3-8FDB-4D8F-B199-7BC1D79805FC}" destId="{DB5A08FC-C4F5-41AB-A716-37AC44F4B808}" srcOrd="10" destOrd="0" presId="urn:microsoft.com/office/officeart/2005/8/layout/vList2"/>
    <dgm:cxn modelId="{B369E3DE-ADE5-4543-AC44-C98F28282139}" type="presParOf" srcId="{396353E3-8FDB-4D8F-B199-7BC1D79805FC}" destId="{CF35AD28-82BE-445B-9B31-8A8CF861A067}" srcOrd="11" destOrd="0" presId="urn:microsoft.com/office/officeart/2005/8/layout/vList2"/>
    <dgm:cxn modelId="{7516A6CF-53F2-4F18-89EA-B843D690ED81}" type="presParOf" srcId="{396353E3-8FDB-4D8F-B199-7BC1D79805FC}" destId="{CFA9EEAA-FC67-4389-B453-5B6392959DE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060CE2C-5A9C-4995-B3B9-73CF54E5105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F04081-A3CA-431C-9BAB-6586EF7139E5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600" b="1" dirty="0" smtClean="0"/>
            <a:t>Строительство физкультурно-оздоровительного комплекса в г. Полярные Зори. </a:t>
          </a:r>
          <a:endParaRPr lang="ru-RU" sz="1600" dirty="0"/>
        </a:p>
      </dgm:t>
    </dgm:pt>
    <dgm:pt modelId="{F4B69438-26A2-446D-965C-9C49A35E2028}" type="parTrans" cxnId="{66EFB2DB-3A60-40AD-942C-63468B8A8BDB}">
      <dgm:prSet/>
      <dgm:spPr/>
      <dgm:t>
        <a:bodyPr/>
        <a:lstStyle/>
        <a:p>
          <a:endParaRPr lang="ru-RU"/>
        </a:p>
      </dgm:t>
    </dgm:pt>
    <dgm:pt modelId="{4BF1AB99-360B-4439-B629-3F2C5896F1D2}" type="sibTrans" cxnId="{66EFB2DB-3A60-40AD-942C-63468B8A8BDB}">
      <dgm:prSet/>
      <dgm:spPr/>
      <dgm:t>
        <a:bodyPr/>
        <a:lstStyle/>
        <a:p>
          <a:endParaRPr lang="ru-RU"/>
        </a:p>
      </dgm:t>
    </dgm:pt>
    <dgm:pt modelId="{A85C6EEB-2FD2-4C41-A479-7029AA8D58A2}">
      <dgm:prSet custT="1"/>
      <dgm:spPr/>
      <dgm:t>
        <a:bodyPr/>
        <a:lstStyle/>
        <a:p>
          <a:pPr rtl="0"/>
          <a:r>
            <a:rPr lang="ru-RU" sz="1100" b="1" dirty="0" smtClean="0"/>
            <a:t>188,4 млн. руб., 2019 г. предусмотрено 101,0 млн. руб. </a:t>
          </a:r>
          <a:endParaRPr lang="ru-RU" sz="1100" dirty="0"/>
        </a:p>
      </dgm:t>
    </dgm:pt>
    <dgm:pt modelId="{69854E6F-188B-4150-8BAE-EB0AFCDC6CCC}" type="parTrans" cxnId="{FFB9A6E2-7F03-40A8-AA00-CDFE788444C3}">
      <dgm:prSet/>
      <dgm:spPr/>
      <dgm:t>
        <a:bodyPr/>
        <a:lstStyle/>
        <a:p>
          <a:endParaRPr lang="ru-RU"/>
        </a:p>
      </dgm:t>
    </dgm:pt>
    <dgm:pt modelId="{2AE3FD32-A33D-4275-8611-D8258DFE695C}" type="sibTrans" cxnId="{FFB9A6E2-7F03-40A8-AA00-CDFE788444C3}">
      <dgm:prSet/>
      <dgm:spPr/>
      <dgm:t>
        <a:bodyPr/>
        <a:lstStyle/>
        <a:p>
          <a:endParaRPr lang="ru-RU"/>
        </a:p>
      </dgm:t>
    </dgm:pt>
    <dgm:pt modelId="{D45411CC-F499-4BED-83E1-3234578BE3AF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600" b="1" dirty="0" smtClean="0"/>
            <a:t>«Наш парк»</a:t>
          </a:r>
          <a:endParaRPr lang="ru-RU" sz="1600" dirty="0"/>
        </a:p>
      </dgm:t>
    </dgm:pt>
    <dgm:pt modelId="{7FA98F85-1650-4C61-803E-05E33EEC763C}" type="parTrans" cxnId="{7F39E8CB-BF6C-429A-8A23-CA65320DC3BD}">
      <dgm:prSet/>
      <dgm:spPr/>
      <dgm:t>
        <a:bodyPr/>
        <a:lstStyle/>
        <a:p>
          <a:endParaRPr lang="ru-RU"/>
        </a:p>
      </dgm:t>
    </dgm:pt>
    <dgm:pt modelId="{D325CED5-258F-4C3E-B2DE-3FB603CF2EC2}" type="sibTrans" cxnId="{7F39E8CB-BF6C-429A-8A23-CA65320DC3BD}">
      <dgm:prSet/>
      <dgm:spPr/>
      <dgm:t>
        <a:bodyPr/>
        <a:lstStyle/>
        <a:p>
          <a:endParaRPr lang="ru-RU"/>
        </a:p>
      </dgm:t>
    </dgm:pt>
    <dgm:pt modelId="{2B985DD2-4772-4A86-879C-E45D5D6A913A}">
      <dgm:prSet custT="1"/>
      <dgm:spPr/>
      <dgm:t>
        <a:bodyPr/>
        <a:lstStyle/>
        <a:p>
          <a:pPr rtl="0"/>
          <a:r>
            <a:rPr lang="ru-RU" sz="1400" b="1" dirty="0" smtClean="0"/>
            <a:t>68,6 млн. руб. </a:t>
          </a:r>
          <a:endParaRPr lang="ru-RU" sz="1400" dirty="0"/>
        </a:p>
      </dgm:t>
    </dgm:pt>
    <dgm:pt modelId="{AB65981C-5CA4-4835-A714-276307CBD183}" type="parTrans" cxnId="{65D813D1-5100-4332-A27B-ACEBF88C7B43}">
      <dgm:prSet/>
      <dgm:spPr/>
      <dgm:t>
        <a:bodyPr/>
        <a:lstStyle/>
        <a:p>
          <a:endParaRPr lang="ru-RU"/>
        </a:p>
      </dgm:t>
    </dgm:pt>
    <dgm:pt modelId="{80967F60-E619-403B-BB43-58E1E08E4534}" type="sibTrans" cxnId="{65D813D1-5100-4332-A27B-ACEBF88C7B43}">
      <dgm:prSet/>
      <dgm:spPr/>
      <dgm:t>
        <a:bodyPr/>
        <a:lstStyle/>
        <a:p>
          <a:endParaRPr lang="ru-RU"/>
        </a:p>
      </dgm:t>
    </dgm:pt>
    <dgm:pt modelId="{020ADA35-690E-4E5C-8E35-7164D0185305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600" b="1" dirty="0" smtClean="0"/>
            <a:t>Продление срока эксплуатации энергоблока </a:t>
          </a:r>
        </a:p>
        <a:p>
          <a:pPr rtl="0"/>
          <a:r>
            <a:rPr lang="ru-RU" sz="1600" b="1" dirty="0" smtClean="0"/>
            <a:t>№ 2</a:t>
          </a:r>
          <a:endParaRPr lang="ru-RU" sz="1600" dirty="0"/>
        </a:p>
      </dgm:t>
    </dgm:pt>
    <dgm:pt modelId="{A969BB0B-B56A-47D4-858B-FE32481CE117}" type="parTrans" cxnId="{8B76DD50-636A-4B97-888C-6FDF57D42465}">
      <dgm:prSet/>
      <dgm:spPr/>
      <dgm:t>
        <a:bodyPr/>
        <a:lstStyle/>
        <a:p>
          <a:endParaRPr lang="ru-RU"/>
        </a:p>
      </dgm:t>
    </dgm:pt>
    <dgm:pt modelId="{5C0DCF24-B1B5-4B19-9EB0-81000B09970E}" type="sibTrans" cxnId="{8B76DD50-636A-4B97-888C-6FDF57D42465}">
      <dgm:prSet/>
      <dgm:spPr/>
      <dgm:t>
        <a:bodyPr/>
        <a:lstStyle/>
        <a:p>
          <a:endParaRPr lang="ru-RU"/>
        </a:p>
      </dgm:t>
    </dgm:pt>
    <dgm:pt modelId="{A71B3A41-4D87-452B-8D76-98102E69B211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</a:rPr>
            <a:t>2,5 млрд. руб. </a:t>
          </a:r>
          <a:endParaRPr lang="ru-RU" sz="1400" dirty="0">
            <a:solidFill>
              <a:schemeClr val="tx1"/>
            </a:solidFill>
          </a:endParaRPr>
        </a:p>
      </dgm:t>
    </dgm:pt>
    <dgm:pt modelId="{2D19B328-9F26-4145-864E-E4FBD6A7717A}" type="parTrans" cxnId="{05C78A3F-3DF1-4467-BC85-A50F66DFE579}">
      <dgm:prSet/>
      <dgm:spPr/>
      <dgm:t>
        <a:bodyPr/>
        <a:lstStyle/>
        <a:p>
          <a:endParaRPr lang="ru-RU"/>
        </a:p>
      </dgm:t>
    </dgm:pt>
    <dgm:pt modelId="{C9E706C7-0E3B-45E0-965E-537187F2BA43}" type="sibTrans" cxnId="{05C78A3F-3DF1-4467-BC85-A50F66DFE579}">
      <dgm:prSet/>
      <dgm:spPr/>
      <dgm:t>
        <a:bodyPr/>
        <a:lstStyle/>
        <a:p>
          <a:endParaRPr lang="ru-RU"/>
        </a:p>
      </dgm:t>
    </dgm:pt>
    <dgm:pt modelId="{873650CD-CC32-497B-8632-CC560DF50AC4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600" b="1" dirty="0" smtClean="0"/>
            <a:t>Бульвар"Северное сияние" </a:t>
          </a:r>
          <a:endParaRPr lang="ru-RU" sz="1600" dirty="0"/>
        </a:p>
      </dgm:t>
    </dgm:pt>
    <dgm:pt modelId="{913757B4-7788-420E-BED8-55ED632AB667}" type="parTrans" cxnId="{7039B068-0922-4587-8F1A-99A62709FD8F}">
      <dgm:prSet/>
      <dgm:spPr/>
      <dgm:t>
        <a:bodyPr/>
        <a:lstStyle/>
        <a:p>
          <a:endParaRPr lang="ru-RU"/>
        </a:p>
      </dgm:t>
    </dgm:pt>
    <dgm:pt modelId="{F8CC72E1-F904-4432-B767-3A9A42AECD2C}" type="sibTrans" cxnId="{7039B068-0922-4587-8F1A-99A62709FD8F}">
      <dgm:prSet/>
      <dgm:spPr/>
      <dgm:t>
        <a:bodyPr/>
        <a:lstStyle/>
        <a:p>
          <a:endParaRPr lang="ru-RU"/>
        </a:p>
      </dgm:t>
    </dgm:pt>
    <dgm:pt modelId="{CD323000-4103-464F-BE9D-7A2C4D49FCA3}">
      <dgm:prSet custT="1"/>
      <dgm:spPr/>
      <dgm:t>
        <a:bodyPr/>
        <a:lstStyle/>
        <a:p>
          <a:pPr rtl="0"/>
          <a:r>
            <a:rPr lang="ru-RU" sz="1400" b="1" dirty="0" smtClean="0"/>
            <a:t>82,5 млн. руб. </a:t>
          </a:r>
          <a:endParaRPr lang="ru-RU" sz="1400" dirty="0"/>
        </a:p>
      </dgm:t>
    </dgm:pt>
    <dgm:pt modelId="{C7B64BF0-1778-42CF-9496-5756A5DD7C77}" type="parTrans" cxnId="{3B27AF05-BDD5-4947-87DE-717C55D29316}">
      <dgm:prSet/>
      <dgm:spPr/>
      <dgm:t>
        <a:bodyPr/>
        <a:lstStyle/>
        <a:p>
          <a:endParaRPr lang="ru-RU"/>
        </a:p>
      </dgm:t>
    </dgm:pt>
    <dgm:pt modelId="{70CB0AA3-E06A-4798-A9D1-10842B6D8A7E}" type="sibTrans" cxnId="{3B27AF05-BDD5-4947-87DE-717C55D29316}">
      <dgm:prSet/>
      <dgm:spPr/>
      <dgm:t>
        <a:bodyPr/>
        <a:lstStyle/>
        <a:p>
          <a:endParaRPr lang="ru-RU"/>
        </a:p>
      </dgm:t>
    </dgm:pt>
    <dgm:pt modelId="{9E278051-6642-4943-BA68-B6ABE60B65DF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600" b="1" dirty="0" smtClean="0"/>
            <a:t>Застройка 9-го микрорайона</a:t>
          </a:r>
          <a:r>
            <a:rPr lang="ru-RU" sz="1600" dirty="0" smtClean="0"/>
            <a:t> </a:t>
          </a:r>
          <a:endParaRPr lang="ru-RU" sz="1600" dirty="0"/>
        </a:p>
      </dgm:t>
    </dgm:pt>
    <dgm:pt modelId="{28924C26-E2CB-40C5-9A2F-107275F26F01}" type="parTrans" cxnId="{1DFF12C8-A860-4769-ABB7-1371879DD01B}">
      <dgm:prSet/>
      <dgm:spPr/>
      <dgm:t>
        <a:bodyPr/>
        <a:lstStyle/>
        <a:p>
          <a:endParaRPr lang="ru-RU"/>
        </a:p>
      </dgm:t>
    </dgm:pt>
    <dgm:pt modelId="{DFAAAFBE-B020-461D-9C3C-C30BDFBCC630}" type="sibTrans" cxnId="{1DFF12C8-A860-4769-ABB7-1371879DD01B}">
      <dgm:prSet/>
      <dgm:spPr/>
      <dgm:t>
        <a:bodyPr/>
        <a:lstStyle/>
        <a:p>
          <a:endParaRPr lang="ru-RU"/>
        </a:p>
      </dgm:t>
    </dgm:pt>
    <dgm:pt modelId="{46F5AEC1-E3D6-4355-ACB5-28E84FA4EB9A}">
      <dgm:prSet custT="1"/>
      <dgm:spPr/>
      <dgm:t>
        <a:bodyPr/>
        <a:lstStyle/>
        <a:p>
          <a:pPr rtl="0"/>
          <a:r>
            <a:rPr lang="ru-RU" sz="1400" b="1" dirty="0" smtClean="0"/>
            <a:t>88,22 млн. руб. </a:t>
          </a:r>
          <a:endParaRPr lang="ru-RU" sz="1400" dirty="0"/>
        </a:p>
      </dgm:t>
    </dgm:pt>
    <dgm:pt modelId="{46994A6C-5850-47EB-A007-03F1C95DBBA4}" type="parTrans" cxnId="{5354A3DB-C5B2-4A5D-AA33-51B897272FD7}">
      <dgm:prSet/>
      <dgm:spPr/>
      <dgm:t>
        <a:bodyPr/>
        <a:lstStyle/>
        <a:p>
          <a:endParaRPr lang="ru-RU"/>
        </a:p>
      </dgm:t>
    </dgm:pt>
    <dgm:pt modelId="{A30369F8-A1B7-443A-890D-ED0F44AC20A3}" type="sibTrans" cxnId="{5354A3DB-C5B2-4A5D-AA33-51B897272FD7}">
      <dgm:prSet/>
      <dgm:spPr/>
      <dgm:t>
        <a:bodyPr/>
        <a:lstStyle/>
        <a:p>
          <a:endParaRPr lang="ru-RU"/>
        </a:p>
      </dgm:t>
    </dgm:pt>
    <dgm:pt modelId="{4F21798E-BE7D-44A1-BD7A-67A50C8C9A71}">
      <dgm:prSet custT="1"/>
      <dgm:spPr/>
      <dgm:t>
        <a:bodyPr/>
        <a:lstStyle/>
        <a:p>
          <a:pPr rtl="0"/>
          <a:r>
            <a:rPr lang="ru-RU" sz="1600" b="1" dirty="0" smtClean="0"/>
            <a:t>Тепличный комбинат</a:t>
          </a:r>
          <a:r>
            <a:rPr lang="ru-RU" sz="1600" dirty="0" smtClean="0"/>
            <a:t> </a:t>
          </a:r>
          <a:endParaRPr lang="ru-RU" sz="1600" dirty="0"/>
        </a:p>
      </dgm:t>
    </dgm:pt>
    <dgm:pt modelId="{4BEE707F-FD33-4590-B15F-EC4B38A2A173}" type="parTrans" cxnId="{BE6AE5D7-9847-4FE3-B1FF-7E5CDE1B0978}">
      <dgm:prSet/>
      <dgm:spPr/>
      <dgm:t>
        <a:bodyPr/>
        <a:lstStyle/>
        <a:p>
          <a:endParaRPr lang="ru-RU"/>
        </a:p>
      </dgm:t>
    </dgm:pt>
    <dgm:pt modelId="{C655E04A-57F0-4322-A4D9-6479BFC1DB3F}" type="sibTrans" cxnId="{BE6AE5D7-9847-4FE3-B1FF-7E5CDE1B0978}">
      <dgm:prSet/>
      <dgm:spPr/>
      <dgm:t>
        <a:bodyPr/>
        <a:lstStyle/>
        <a:p>
          <a:endParaRPr lang="ru-RU"/>
        </a:p>
      </dgm:t>
    </dgm:pt>
    <dgm:pt modelId="{6E33C1CE-D2DB-470C-BD6C-A526D017D97C}">
      <dgm:prSet custT="1"/>
      <dgm:spPr/>
      <dgm:t>
        <a:bodyPr/>
        <a:lstStyle/>
        <a:p>
          <a:pPr rtl="0"/>
          <a:r>
            <a:rPr lang="ru-RU" sz="1600" b="1" dirty="0" err="1" smtClean="0"/>
            <a:t>Африкандский</a:t>
          </a:r>
          <a:r>
            <a:rPr lang="ru-RU" sz="1600" b="1" dirty="0" smtClean="0"/>
            <a:t> ГОК</a:t>
          </a:r>
          <a:r>
            <a:rPr lang="ru-RU" sz="1600" dirty="0" smtClean="0"/>
            <a:t> </a:t>
          </a:r>
          <a:endParaRPr lang="ru-RU" sz="1600" dirty="0"/>
        </a:p>
      </dgm:t>
    </dgm:pt>
    <dgm:pt modelId="{0719F90A-8BBA-4917-BA48-2A41CC847056}" type="parTrans" cxnId="{1B61F917-4E9B-4FCA-A7A6-E0253088AB96}">
      <dgm:prSet/>
      <dgm:spPr/>
      <dgm:t>
        <a:bodyPr/>
        <a:lstStyle/>
        <a:p>
          <a:endParaRPr lang="ru-RU"/>
        </a:p>
      </dgm:t>
    </dgm:pt>
    <dgm:pt modelId="{47876AE5-3DC0-46C2-BB1C-6FB009325576}" type="sibTrans" cxnId="{1B61F917-4E9B-4FCA-A7A6-E0253088AB96}">
      <dgm:prSet/>
      <dgm:spPr/>
      <dgm:t>
        <a:bodyPr/>
        <a:lstStyle/>
        <a:p>
          <a:endParaRPr lang="ru-RU"/>
        </a:p>
      </dgm:t>
    </dgm:pt>
    <dgm:pt modelId="{6FEF896C-C0F9-43B1-96BA-3E2701D45A08}">
      <dgm:prSet custT="1"/>
      <dgm:spPr/>
      <dgm:t>
        <a:bodyPr/>
        <a:lstStyle/>
        <a:p>
          <a:pPr rtl="0"/>
          <a:r>
            <a:rPr lang="ru-RU" sz="1600" b="1" dirty="0" err="1" smtClean="0"/>
            <a:t>Рыбзавод</a:t>
          </a:r>
          <a:endParaRPr lang="ru-RU" sz="1600" dirty="0"/>
        </a:p>
      </dgm:t>
    </dgm:pt>
    <dgm:pt modelId="{F8E82E8D-0C72-4172-AD39-1A3654E0DD6D}" type="parTrans" cxnId="{79BF866C-2960-45A2-A0EB-22032FEDF8A2}">
      <dgm:prSet/>
      <dgm:spPr/>
      <dgm:t>
        <a:bodyPr/>
        <a:lstStyle/>
        <a:p>
          <a:endParaRPr lang="ru-RU"/>
        </a:p>
      </dgm:t>
    </dgm:pt>
    <dgm:pt modelId="{4524BE6F-82AE-411F-93EA-7C0B9D36F9E0}" type="sibTrans" cxnId="{79BF866C-2960-45A2-A0EB-22032FEDF8A2}">
      <dgm:prSet/>
      <dgm:spPr/>
      <dgm:t>
        <a:bodyPr/>
        <a:lstStyle/>
        <a:p>
          <a:endParaRPr lang="ru-RU"/>
        </a:p>
      </dgm:t>
    </dgm:pt>
    <dgm:pt modelId="{2475B31D-A710-4725-AB9C-840F20FFAFE1}">
      <dgm:prSet custT="1"/>
      <dgm:spPr/>
      <dgm:t>
        <a:bodyPr/>
        <a:lstStyle/>
        <a:p>
          <a:pPr rtl="0"/>
          <a:r>
            <a:rPr lang="ru-RU" sz="1600" b="1" dirty="0" smtClean="0"/>
            <a:t>Развитие горнолыжного комплекса Салма</a:t>
          </a:r>
          <a:endParaRPr lang="ru-RU" sz="1600" dirty="0"/>
        </a:p>
      </dgm:t>
    </dgm:pt>
    <dgm:pt modelId="{16D41EBB-297F-4F99-96FF-7002CB434825}" type="sibTrans" cxnId="{2969BABA-47C7-4431-8022-093ED8998544}">
      <dgm:prSet/>
      <dgm:spPr/>
      <dgm:t>
        <a:bodyPr/>
        <a:lstStyle/>
        <a:p>
          <a:endParaRPr lang="ru-RU"/>
        </a:p>
      </dgm:t>
    </dgm:pt>
    <dgm:pt modelId="{B94AF830-C010-4D0E-8364-43BFB9B3694A}" type="parTrans" cxnId="{2969BABA-47C7-4431-8022-093ED8998544}">
      <dgm:prSet/>
      <dgm:spPr/>
      <dgm:t>
        <a:bodyPr/>
        <a:lstStyle/>
        <a:p>
          <a:endParaRPr lang="ru-RU"/>
        </a:p>
      </dgm:t>
    </dgm:pt>
    <dgm:pt modelId="{B4BEC7A0-9E64-4199-837B-809D7199792F}" type="pres">
      <dgm:prSet presAssocID="{F060CE2C-5A9C-4995-B3B9-73CF54E510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77A8F3-79DF-4C13-9E48-016764D13643}" type="pres">
      <dgm:prSet presAssocID="{7FF04081-A3CA-431C-9BAB-6586EF7139E5}" presName="linNode" presStyleCnt="0"/>
      <dgm:spPr/>
    </dgm:pt>
    <dgm:pt modelId="{B1E80661-6F9E-400A-809C-075301DC2666}" type="pres">
      <dgm:prSet presAssocID="{7FF04081-A3CA-431C-9BAB-6586EF7139E5}" presName="parentText" presStyleLbl="node1" presStyleIdx="0" presStyleCnt="9" custScaleX="4056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4FEC7-627F-4876-AE62-0EEA09B19E7B}" type="pres">
      <dgm:prSet presAssocID="{7FF04081-A3CA-431C-9BAB-6586EF7139E5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C8FBF-AC8E-45BD-B969-DA2A03F35E61}" type="pres">
      <dgm:prSet presAssocID="{4BF1AB99-360B-4439-B629-3F2C5896F1D2}" presName="sp" presStyleCnt="0"/>
      <dgm:spPr/>
    </dgm:pt>
    <dgm:pt modelId="{FF5FE6DF-8B30-4FA9-9EB7-6A651D70EFD4}" type="pres">
      <dgm:prSet presAssocID="{D45411CC-F499-4BED-83E1-3234578BE3AF}" presName="linNode" presStyleCnt="0"/>
      <dgm:spPr/>
    </dgm:pt>
    <dgm:pt modelId="{7FB94C96-51BD-420E-9AC6-C82F1F571A10}" type="pres">
      <dgm:prSet presAssocID="{D45411CC-F499-4BED-83E1-3234578BE3AF}" presName="parentText" presStyleLbl="node1" presStyleIdx="1" presStyleCnt="9" custScaleX="4056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C1D0F-9A90-46AA-9B65-C6A109193CE0}" type="pres">
      <dgm:prSet presAssocID="{D45411CC-F499-4BED-83E1-3234578BE3AF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F1A18-7E2C-49BA-8108-51860ED7C64B}" type="pres">
      <dgm:prSet presAssocID="{D325CED5-258F-4C3E-B2DE-3FB603CF2EC2}" presName="sp" presStyleCnt="0"/>
      <dgm:spPr/>
    </dgm:pt>
    <dgm:pt modelId="{BE1F385C-014D-4D01-8961-36C030916CC6}" type="pres">
      <dgm:prSet presAssocID="{020ADA35-690E-4E5C-8E35-7164D0185305}" presName="linNode" presStyleCnt="0"/>
      <dgm:spPr/>
    </dgm:pt>
    <dgm:pt modelId="{D3C78501-8819-451A-8E86-733832EA70D0}" type="pres">
      <dgm:prSet presAssocID="{020ADA35-690E-4E5C-8E35-7164D0185305}" presName="parentText" presStyleLbl="node1" presStyleIdx="2" presStyleCnt="9" custScaleX="4056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6BA30-34A3-44D1-871D-5D7762D84F09}" type="pres">
      <dgm:prSet presAssocID="{020ADA35-690E-4E5C-8E35-7164D0185305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8CDE2-CA42-44E2-937E-30250A7A2589}" type="pres">
      <dgm:prSet presAssocID="{5C0DCF24-B1B5-4B19-9EB0-81000B09970E}" presName="sp" presStyleCnt="0"/>
      <dgm:spPr/>
    </dgm:pt>
    <dgm:pt modelId="{2A1B93D6-FF34-466E-8655-37CA44D093C1}" type="pres">
      <dgm:prSet presAssocID="{873650CD-CC32-497B-8632-CC560DF50AC4}" presName="linNode" presStyleCnt="0"/>
      <dgm:spPr/>
    </dgm:pt>
    <dgm:pt modelId="{3A7A7442-20CF-4EDF-B4EE-1B0E068C7C92}" type="pres">
      <dgm:prSet presAssocID="{873650CD-CC32-497B-8632-CC560DF50AC4}" presName="parentText" presStyleLbl="node1" presStyleIdx="3" presStyleCnt="9" custScaleX="4056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A827E-BBE3-4848-85C4-4D708A5EA69E}" type="pres">
      <dgm:prSet presAssocID="{873650CD-CC32-497B-8632-CC560DF50AC4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C6223-2198-4800-8C11-CADBD98016E3}" type="pres">
      <dgm:prSet presAssocID="{F8CC72E1-F904-4432-B767-3A9A42AECD2C}" presName="sp" presStyleCnt="0"/>
      <dgm:spPr/>
    </dgm:pt>
    <dgm:pt modelId="{829929B4-1A45-4928-AA0D-D88EBD56D6E3}" type="pres">
      <dgm:prSet presAssocID="{9E278051-6642-4943-BA68-B6ABE60B65DF}" presName="linNode" presStyleCnt="0"/>
      <dgm:spPr/>
    </dgm:pt>
    <dgm:pt modelId="{CFAD0C1F-A0CC-4316-AB5F-C82946FA3B26}" type="pres">
      <dgm:prSet presAssocID="{9E278051-6642-4943-BA68-B6ABE60B65DF}" presName="parentText" presStyleLbl="node1" presStyleIdx="4" presStyleCnt="9" custScaleX="4056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7EEFA-5B8A-4692-83C8-7492A99EC26D}" type="pres">
      <dgm:prSet presAssocID="{9E278051-6642-4943-BA68-B6ABE60B65DF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2EDC4-1B22-4FD6-8D3D-28E3084CE23A}" type="pres">
      <dgm:prSet presAssocID="{DFAAAFBE-B020-461D-9C3C-C30BDFBCC630}" presName="sp" presStyleCnt="0"/>
      <dgm:spPr/>
    </dgm:pt>
    <dgm:pt modelId="{E09DB2D4-A4E6-423D-82AE-059D73DB7AA1}" type="pres">
      <dgm:prSet presAssocID="{4F21798E-BE7D-44A1-BD7A-67A50C8C9A71}" presName="linNode" presStyleCnt="0"/>
      <dgm:spPr/>
    </dgm:pt>
    <dgm:pt modelId="{1121B85D-0E68-4222-AEEB-48E49D056A53}" type="pres">
      <dgm:prSet presAssocID="{4F21798E-BE7D-44A1-BD7A-67A50C8C9A71}" presName="parentText" presStyleLbl="node1" presStyleIdx="5" presStyleCnt="9" custScaleX="4056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BD6DB-55CC-4486-B2E4-7CF2270415B2}" type="pres">
      <dgm:prSet presAssocID="{C655E04A-57F0-4322-A4D9-6479BFC1DB3F}" presName="sp" presStyleCnt="0"/>
      <dgm:spPr/>
    </dgm:pt>
    <dgm:pt modelId="{9AA435AD-8430-4091-9CB7-2BAAC7AE54AE}" type="pres">
      <dgm:prSet presAssocID="{6E33C1CE-D2DB-470C-BD6C-A526D017D97C}" presName="linNode" presStyleCnt="0"/>
      <dgm:spPr/>
    </dgm:pt>
    <dgm:pt modelId="{3E6EC38D-38C5-4DA2-A8ED-9DE9F8291239}" type="pres">
      <dgm:prSet presAssocID="{6E33C1CE-D2DB-470C-BD6C-A526D017D97C}" presName="parentText" presStyleLbl="node1" presStyleIdx="6" presStyleCnt="9" custScaleX="4056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95F39-A187-4ACF-A630-E1BD03201210}" type="pres">
      <dgm:prSet presAssocID="{47876AE5-3DC0-46C2-BB1C-6FB009325576}" presName="sp" presStyleCnt="0"/>
      <dgm:spPr/>
    </dgm:pt>
    <dgm:pt modelId="{10C9460C-ECFE-437C-AB66-24D210E5F8E4}" type="pres">
      <dgm:prSet presAssocID="{6FEF896C-C0F9-43B1-96BA-3E2701D45A08}" presName="linNode" presStyleCnt="0"/>
      <dgm:spPr/>
    </dgm:pt>
    <dgm:pt modelId="{C41F8BBA-C5EE-4004-A10D-4200C822659E}" type="pres">
      <dgm:prSet presAssocID="{6FEF896C-C0F9-43B1-96BA-3E2701D45A08}" presName="parentText" presStyleLbl="node1" presStyleIdx="7" presStyleCnt="9" custScaleX="4056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28B30-BF4F-4180-B85A-29383007077B}" type="pres">
      <dgm:prSet presAssocID="{4524BE6F-82AE-411F-93EA-7C0B9D36F9E0}" presName="sp" presStyleCnt="0"/>
      <dgm:spPr/>
    </dgm:pt>
    <dgm:pt modelId="{8B19D9EC-6406-46C2-9596-B4ACC7B9516F}" type="pres">
      <dgm:prSet presAssocID="{2475B31D-A710-4725-AB9C-840F20FFAFE1}" presName="linNode" presStyleCnt="0"/>
      <dgm:spPr/>
    </dgm:pt>
    <dgm:pt modelId="{4524FA2A-80B3-4C0C-9B1F-773DCAAADF18}" type="pres">
      <dgm:prSet presAssocID="{2475B31D-A710-4725-AB9C-840F20FFAFE1}" presName="parentText" presStyleLbl="node1" presStyleIdx="8" presStyleCnt="9" custScaleX="4056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1A27C0-E853-468F-B455-7752B2621AE8}" type="presOf" srcId="{873650CD-CC32-497B-8632-CC560DF50AC4}" destId="{3A7A7442-20CF-4EDF-B4EE-1B0E068C7C92}" srcOrd="0" destOrd="0" presId="urn:microsoft.com/office/officeart/2005/8/layout/vList5"/>
    <dgm:cxn modelId="{57D64E0D-BC0E-4093-A82B-234EC78AAAE7}" type="presOf" srcId="{9E278051-6642-4943-BA68-B6ABE60B65DF}" destId="{CFAD0C1F-A0CC-4316-AB5F-C82946FA3B26}" srcOrd="0" destOrd="0" presId="urn:microsoft.com/office/officeart/2005/8/layout/vList5"/>
    <dgm:cxn modelId="{78FA6F8E-B8F5-41E7-82A5-4304D0635A33}" type="presOf" srcId="{D45411CC-F499-4BED-83E1-3234578BE3AF}" destId="{7FB94C96-51BD-420E-9AC6-C82F1F571A10}" srcOrd="0" destOrd="0" presId="urn:microsoft.com/office/officeart/2005/8/layout/vList5"/>
    <dgm:cxn modelId="{4198016E-1066-4C2D-A1FC-C6FD6131E23B}" type="presOf" srcId="{2475B31D-A710-4725-AB9C-840F20FFAFE1}" destId="{4524FA2A-80B3-4C0C-9B1F-773DCAAADF18}" srcOrd="0" destOrd="0" presId="urn:microsoft.com/office/officeart/2005/8/layout/vList5"/>
    <dgm:cxn modelId="{E69DE17F-23FD-4925-AB99-12EA01FF5BAB}" type="presOf" srcId="{020ADA35-690E-4E5C-8E35-7164D0185305}" destId="{D3C78501-8819-451A-8E86-733832EA70D0}" srcOrd="0" destOrd="0" presId="urn:microsoft.com/office/officeart/2005/8/layout/vList5"/>
    <dgm:cxn modelId="{3EE7286D-9ECC-4F2C-803E-600AEBCC4BB9}" type="presOf" srcId="{F060CE2C-5A9C-4995-B3B9-73CF54E51054}" destId="{B4BEC7A0-9E64-4199-837B-809D7199792F}" srcOrd="0" destOrd="0" presId="urn:microsoft.com/office/officeart/2005/8/layout/vList5"/>
    <dgm:cxn modelId="{7039B068-0922-4587-8F1A-99A62709FD8F}" srcId="{F060CE2C-5A9C-4995-B3B9-73CF54E51054}" destId="{873650CD-CC32-497B-8632-CC560DF50AC4}" srcOrd="3" destOrd="0" parTransId="{913757B4-7788-420E-BED8-55ED632AB667}" sibTransId="{F8CC72E1-F904-4432-B767-3A9A42AECD2C}"/>
    <dgm:cxn modelId="{65D813D1-5100-4332-A27B-ACEBF88C7B43}" srcId="{D45411CC-F499-4BED-83E1-3234578BE3AF}" destId="{2B985DD2-4772-4A86-879C-E45D5D6A913A}" srcOrd="0" destOrd="0" parTransId="{AB65981C-5CA4-4835-A714-276307CBD183}" sibTransId="{80967F60-E619-403B-BB43-58E1E08E4534}"/>
    <dgm:cxn modelId="{ABBA8445-8D42-4BAB-B895-29B90B2F6EAE}" type="presOf" srcId="{6FEF896C-C0F9-43B1-96BA-3E2701D45A08}" destId="{C41F8BBA-C5EE-4004-A10D-4200C822659E}" srcOrd="0" destOrd="0" presId="urn:microsoft.com/office/officeart/2005/8/layout/vList5"/>
    <dgm:cxn modelId="{2969BABA-47C7-4431-8022-093ED8998544}" srcId="{F060CE2C-5A9C-4995-B3B9-73CF54E51054}" destId="{2475B31D-A710-4725-AB9C-840F20FFAFE1}" srcOrd="8" destOrd="0" parTransId="{B94AF830-C010-4D0E-8364-43BFB9B3694A}" sibTransId="{16D41EBB-297F-4F99-96FF-7002CB434825}"/>
    <dgm:cxn modelId="{1B61F917-4E9B-4FCA-A7A6-E0253088AB96}" srcId="{F060CE2C-5A9C-4995-B3B9-73CF54E51054}" destId="{6E33C1CE-D2DB-470C-BD6C-A526D017D97C}" srcOrd="6" destOrd="0" parTransId="{0719F90A-8BBA-4917-BA48-2A41CC847056}" sibTransId="{47876AE5-3DC0-46C2-BB1C-6FB009325576}"/>
    <dgm:cxn modelId="{9DFFBD8F-65CD-4B82-8A84-8709A4DC0638}" type="presOf" srcId="{46F5AEC1-E3D6-4355-ACB5-28E84FA4EB9A}" destId="{F317EEFA-5B8A-4692-83C8-7492A99EC26D}" srcOrd="0" destOrd="0" presId="urn:microsoft.com/office/officeart/2005/8/layout/vList5"/>
    <dgm:cxn modelId="{1DFF12C8-A860-4769-ABB7-1371879DD01B}" srcId="{F060CE2C-5A9C-4995-B3B9-73CF54E51054}" destId="{9E278051-6642-4943-BA68-B6ABE60B65DF}" srcOrd="4" destOrd="0" parTransId="{28924C26-E2CB-40C5-9A2F-107275F26F01}" sibTransId="{DFAAAFBE-B020-461D-9C3C-C30BDFBCC630}"/>
    <dgm:cxn modelId="{300A2740-667D-470D-A64A-8CE0B1FD999B}" type="presOf" srcId="{4F21798E-BE7D-44A1-BD7A-67A50C8C9A71}" destId="{1121B85D-0E68-4222-AEEB-48E49D056A53}" srcOrd="0" destOrd="0" presId="urn:microsoft.com/office/officeart/2005/8/layout/vList5"/>
    <dgm:cxn modelId="{FFB9A6E2-7F03-40A8-AA00-CDFE788444C3}" srcId="{7FF04081-A3CA-431C-9BAB-6586EF7139E5}" destId="{A85C6EEB-2FD2-4C41-A479-7029AA8D58A2}" srcOrd="0" destOrd="0" parTransId="{69854E6F-188B-4150-8BAE-EB0AFCDC6CCC}" sibTransId="{2AE3FD32-A33D-4275-8611-D8258DFE695C}"/>
    <dgm:cxn modelId="{BE6AE5D7-9847-4FE3-B1FF-7E5CDE1B0978}" srcId="{F060CE2C-5A9C-4995-B3B9-73CF54E51054}" destId="{4F21798E-BE7D-44A1-BD7A-67A50C8C9A71}" srcOrd="5" destOrd="0" parTransId="{4BEE707F-FD33-4590-B15F-EC4B38A2A173}" sibTransId="{C655E04A-57F0-4322-A4D9-6479BFC1DB3F}"/>
    <dgm:cxn modelId="{4C13F351-563D-4B2C-A51A-5DC142F31B26}" type="presOf" srcId="{A85C6EEB-2FD2-4C41-A479-7029AA8D58A2}" destId="{7F14FEC7-627F-4876-AE62-0EEA09B19E7B}" srcOrd="0" destOrd="0" presId="urn:microsoft.com/office/officeart/2005/8/layout/vList5"/>
    <dgm:cxn modelId="{9968727F-46F8-431A-9302-3DFF6AD74B20}" type="presOf" srcId="{6E33C1CE-D2DB-470C-BD6C-A526D017D97C}" destId="{3E6EC38D-38C5-4DA2-A8ED-9DE9F8291239}" srcOrd="0" destOrd="0" presId="urn:microsoft.com/office/officeart/2005/8/layout/vList5"/>
    <dgm:cxn modelId="{34E7C025-B006-48D8-B20D-E05ADD9E1BAD}" type="presOf" srcId="{CD323000-4103-464F-BE9D-7A2C4D49FCA3}" destId="{17FA827E-BBE3-4848-85C4-4D708A5EA69E}" srcOrd="0" destOrd="0" presId="urn:microsoft.com/office/officeart/2005/8/layout/vList5"/>
    <dgm:cxn modelId="{5354A3DB-C5B2-4A5D-AA33-51B897272FD7}" srcId="{9E278051-6642-4943-BA68-B6ABE60B65DF}" destId="{46F5AEC1-E3D6-4355-ACB5-28E84FA4EB9A}" srcOrd="0" destOrd="0" parTransId="{46994A6C-5850-47EB-A007-03F1C95DBBA4}" sibTransId="{A30369F8-A1B7-443A-890D-ED0F44AC20A3}"/>
    <dgm:cxn modelId="{8B76DD50-636A-4B97-888C-6FDF57D42465}" srcId="{F060CE2C-5A9C-4995-B3B9-73CF54E51054}" destId="{020ADA35-690E-4E5C-8E35-7164D0185305}" srcOrd="2" destOrd="0" parTransId="{A969BB0B-B56A-47D4-858B-FE32481CE117}" sibTransId="{5C0DCF24-B1B5-4B19-9EB0-81000B09970E}"/>
    <dgm:cxn modelId="{3B27AF05-BDD5-4947-87DE-717C55D29316}" srcId="{873650CD-CC32-497B-8632-CC560DF50AC4}" destId="{CD323000-4103-464F-BE9D-7A2C4D49FCA3}" srcOrd="0" destOrd="0" parTransId="{C7B64BF0-1778-42CF-9496-5756A5DD7C77}" sibTransId="{70CB0AA3-E06A-4798-A9D1-10842B6D8A7E}"/>
    <dgm:cxn modelId="{7F39E8CB-BF6C-429A-8A23-CA65320DC3BD}" srcId="{F060CE2C-5A9C-4995-B3B9-73CF54E51054}" destId="{D45411CC-F499-4BED-83E1-3234578BE3AF}" srcOrd="1" destOrd="0" parTransId="{7FA98F85-1650-4C61-803E-05E33EEC763C}" sibTransId="{D325CED5-258F-4C3E-B2DE-3FB603CF2EC2}"/>
    <dgm:cxn modelId="{830FEBA6-C3B9-42B0-B429-6F54F5919ED5}" type="presOf" srcId="{A71B3A41-4D87-452B-8D76-98102E69B211}" destId="{9A86BA30-34A3-44D1-871D-5D7762D84F09}" srcOrd="0" destOrd="0" presId="urn:microsoft.com/office/officeart/2005/8/layout/vList5"/>
    <dgm:cxn modelId="{66EFB2DB-3A60-40AD-942C-63468B8A8BDB}" srcId="{F060CE2C-5A9C-4995-B3B9-73CF54E51054}" destId="{7FF04081-A3CA-431C-9BAB-6586EF7139E5}" srcOrd="0" destOrd="0" parTransId="{F4B69438-26A2-446D-965C-9C49A35E2028}" sibTransId="{4BF1AB99-360B-4439-B629-3F2C5896F1D2}"/>
    <dgm:cxn modelId="{264E46A7-8A7E-488B-B4FF-7342AA3F85C4}" type="presOf" srcId="{2B985DD2-4772-4A86-879C-E45D5D6A913A}" destId="{553C1D0F-9A90-46AA-9B65-C6A109193CE0}" srcOrd="0" destOrd="0" presId="urn:microsoft.com/office/officeart/2005/8/layout/vList5"/>
    <dgm:cxn modelId="{79BF866C-2960-45A2-A0EB-22032FEDF8A2}" srcId="{F060CE2C-5A9C-4995-B3B9-73CF54E51054}" destId="{6FEF896C-C0F9-43B1-96BA-3E2701D45A08}" srcOrd="7" destOrd="0" parTransId="{F8E82E8D-0C72-4172-AD39-1A3654E0DD6D}" sibTransId="{4524BE6F-82AE-411F-93EA-7C0B9D36F9E0}"/>
    <dgm:cxn modelId="{B0B54BED-E1A7-4A27-8CE6-38FBC1B8CDCD}" type="presOf" srcId="{7FF04081-A3CA-431C-9BAB-6586EF7139E5}" destId="{B1E80661-6F9E-400A-809C-075301DC2666}" srcOrd="0" destOrd="0" presId="urn:microsoft.com/office/officeart/2005/8/layout/vList5"/>
    <dgm:cxn modelId="{05C78A3F-3DF1-4467-BC85-A50F66DFE579}" srcId="{020ADA35-690E-4E5C-8E35-7164D0185305}" destId="{A71B3A41-4D87-452B-8D76-98102E69B211}" srcOrd="0" destOrd="0" parTransId="{2D19B328-9F26-4145-864E-E4FBD6A7717A}" sibTransId="{C9E706C7-0E3B-45E0-965E-537187F2BA43}"/>
    <dgm:cxn modelId="{DECE5D19-0B39-44BA-A585-B3E6EBD9493E}" type="presParOf" srcId="{B4BEC7A0-9E64-4199-837B-809D7199792F}" destId="{3977A8F3-79DF-4C13-9E48-016764D13643}" srcOrd="0" destOrd="0" presId="urn:microsoft.com/office/officeart/2005/8/layout/vList5"/>
    <dgm:cxn modelId="{B4B685EB-2B9C-4899-8AC8-ADCFC4320F8B}" type="presParOf" srcId="{3977A8F3-79DF-4C13-9E48-016764D13643}" destId="{B1E80661-6F9E-400A-809C-075301DC2666}" srcOrd="0" destOrd="0" presId="urn:microsoft.com/office/officeart/2005/8/layout/vList5"/>
    <dgm:cxn modelId="{DB602A71-B37D-49C8-9815-1FF14C09426D}" type="presParOf" srcId="{3977A8F3-79DF-4C13-9E48-016764D13643}" destId="{7F14FEC7-627F-4876-AE62-0EEA09B19E7B}" srcOrd="1" destOrd="0" presId="urn:microsoft.com/office/officeart/2005/8/layout/vList5"/>
    <dgm:cxn modelId="{C5198A0B-7970-4A25-A4E9-1DD17564BA40}" type="presParOf" srcId="{B4BEC7A0-9E64-4199-837B-809D7199792F}" destId="{B4CC8FBF-AC8E-45BD-B969-DA2A03F35E61}" srcOrd="1" destOrd="0" presId="urn:microsoft.com/office/officeart/2005/8/layout/vList5"/>
    <dgm:cxn modelId="{3C618495-63F3-4C29-ACE7-634F25A2CE17}" type="presParOf" srcId="{B4BEC7A0-9E64-4199-837B-809D7199792F}" destId="{FF5FE6DF-8B30-4FA9-9EB7-6A651D70EFD4}" srcOrd="2" destOrd="0" presId="urn:microsoft.com/office/officeart/2005/8/layout/vList5"/>
    <dgm:cxn modelId="{7EE23F97-49EA-4B24-B0FE-A13C8B9DC211}" type="presParOf" srcId="{FF5FE6DF-8B30-4FA9-9EB7-6A651D70EFD4}" destId="{7FB94C96-51BD-420E-9AC6-C82F1F571A10}" srcOrd="0" destOrd="0" presId="urn:microsoft.com/office/officeart/2005/8/layout/vList5"/>
    <dgm:cxn modelId="{4487A727-5D16-45CF-B21F-1B2B352F895A}" type="presParOf" srcId="{FF5FE6DF-8B30-4FA9-9EB7-6A651D70EFD4}" destId="{553C1D0F-9A90-46AA-9B65-C6A109193CE0}" srcOrd="1" destOrd="0" presId="urn:microsoft.com/office/officeart/2005/8/layout/vList5"/>
    <dgm:cxn modelId="{797B277E-3A55-4E8C-945D-CCAC75A555C7}" type="presParOf" srcId="{B4BEC7A0-9E64-4199-837B-809D7199792F}" destId="{D6AF1A18-7E2C-49BA-8108-51860ED7C64B}" srcOrd="3" destOrd="0" presId="urn:microsoft.com/office/officeart/2005/8/layout/vList5"/>
    <dgm:cxn modelId="{C7306E50-0D0B-489D-AEEF-D6D262D87170}" type="presParOf" srcId="{B4BEC7A0-9E64-4199-837B-809D7199792F}" destId="{BE1F385C-014D-4D01-8961-36C030916CC6}" srcOrd="4" destOrd="0" presId="urn:microsoft.com/office/officeart/2005/8/layout/vList5"/>
    <dgm:cxn modelId="{0DBAECC9-6A77-4AD3-857D-E75BC5B9D8D3}" type="presParOf" srcId="{BE1F385C-014D-4D01-8961-36C030916CC6}" destId="{D3C78501-8819-451A-8E86-733832EA70D0}" srcOrd="0" destOrd="0" presId="urn:microsoft.com/office/officeart/2005/8/layout/vList5"/>
    <dgm:cxn modelId="{29E395D0-C876-4CB3-89F4-14A89E4605C7}" type="presParOf" srcId="{BE1F385C-014D-4D01-8961-36C030916CC6}" destId="{9A86BA30-34A3-44D1-871D-5D7762D84F09}" srcOrd="1" destOrd="0" presId="urn:microsoft.com/office/officeart/2005/8/layout/vList5"/>
    <dgm:cxn modelId="{939AA560-12BC-471B-9EE8-E5E043E32434}" type="presParOf" srcId="{B4BEC7A0-9E64-4199-837B-809D7199792F}" destId="{40E8CDE2-CA42-44E2-937E-30250A7A2589}" srcOrd="5" destOrd="0" presId="urn:microsoft.com/office/officeart/2005/8/layout/vList5"/>
    <dgm:cxn modelId="{439BE851-67BD-4A3A-BD03-CF7955944087}" type="presParOf" srcId="{B4BEC7A0-9E64-4199-837B-809D7199792F}" destId="{2A1B93D6-FF34-466E-8655-37CA44D093C1}" srcOrd="6" destOrd="0" presId="urn:microsoft.com/office/officeart/2005/8/layout/vList5"/>
    <dgm:cxn modelId="{EE65A306-9013-438E-BA99-4A85BF03917C}" type="presParOf" srcId="{2A1B93D6-FF34-466E-8655-37CA44D093C1}" destId="{3A7A7442-20CF-4EDF-B4EE-1B0E068C7C92}" srcOrd="0" destOrd="0" presId="urn:microsoft.com/office/officeart/2005/8/layout/vList5"/>
    <dgm:cxn modelId="{9478ED0A-4A95-43A2-95F3-5ACB78A0C683}" type="presParOf" srcId="{2A1B93D6-FF34-466E-8655-37CA44D093C1}" destId="{17FA827E-BBE3-4848-85C4-4D708A5EA69E}" srcOrd="1" destOrd="0" presId="urn:microsoft.com/office/officeart/2005/8/layout/vList5"/>
    <dgm:cxn modelId="{C5B138AE-AC4E-4D92-ADA1-46D1FC0598C3}" type="presParOf" srcId="{B4BEC7A0-9E64-4199-837B-809D7199792F}" destId="{8D3C6223-2198-4800-8C11-CADBD98016E3}" srcOrd="7" destOrd="0" presId="urn:microsoft.com/office/officeart/2005/8/layout/vList5"/>
    <dgm:cxn modelId="{9F350F30-B106-47F0-960F-E3C3C0C4BB51}" type="presParOf" srcId="{B4BEC7A0-9E64-4199-837B-809D7199792F}" destId="{829929B4-1A45-4928-AA0D-D88EBD56D6E3}" srcOrd="8" destOrd="0" presId="urn:microsoft.com/office/officeart/2005/8/layout/vList5"/>
    <dgm:cxn modelId="{F66B4A33-3234-41B3-89E5-2CDF28EFD0E1}" type="presParOf" srcId="{829929B4-1A45-4928-AA0D-D88EBD56D6E3}" destId="{CFAD0C1F-A0CC-4316-AB5F-C82946FA3B26}" srcOrd="0" destOrd="0" presId="urn:microsoft.com/office/officeart/2005/8/layout/vList5"/>
    <dgm:cxn modelId="{6AEC8E25-B190-45B3-9D4F-B3E2180264AD}" type="presParOf" srcId="{829929B4-1A45-4928-AA0D-D88EBD56D6E3}" destId="{F317EEFA-5B8A-4692-83C8-7492A99EC26D}" srcOrd="1" destOrd="0" presId="urn:microsoft.com/office/officeart/2005/8/layout/vList5"/>
    <dgm:cxn modelId="{4D884FBE-EF3F-4E1C-97B9-A5F669573E7B}" type="presParOf" srcId="{B4BEC7A0-9E64-4199-837B-809D7199792F}" destId="{CCF2EDC4-1B22-4FD6-8D3D-28E3084CE23A}" srcOrd="9" destOrd="0" presId="urn:microsoft.com/office/officeart/2005/8/layout/vList5"/>
    <dgm:cxn modelId="{BBD09B5B-D082-44E5-8EE9-70B4BE2A1951}" type="presParOf" srcId="{B4BEC7A0-9E64-4199-837B-809D7199792F}" destId="{E09DB2D4-A4E6-423D-82AE-059D73DB7AA1}" srcOrd="10" destOrd="0" presId="urn:microsoft.com/office/officeart/2005/8/layout/vList5"/>
    <dgm:cxn modelId="{5FFF88EF-A82A-4952-9EDB-5D2AD01A157C}" type="presParOf" srcId="{E09DB2D4-A4E6-423D-82AE-059D73DB7AA1}" destId="{1121B85D-0E68-4222-AEEB-48E49D056A53}" srcOrd="0" destOrd="0" presId="urn:microsoft.com/office/officeart/2005/8/layout/vList5"/>
    <dgm:cxn modelId="{46AE1F0A-FBD1-4039-88E4-6F899DF290F8}" type="presParOf" srcId="{B4BEC7A0-9E64-4199-837B-809D7199792F}" destId="{F7DBD6DB-55CC-4486-B2E4-7CF2270415B2}" srcOrd="11" destOrd="0" presId="urn:microsoft.com/office/officeart/2005/8/layout/vList5"/>
    <dgm:cxn modelId="{5532B704-85A0-419E-BC1F-A291CE24EF0D}" type="presParOf" srcId="{B4BEC7A0-9E64-4199-837B-809D7199792F}" destId="{9AA435AD-8430-4091-9CB7-2BAAC7AE54AE}" srcOrd="12" destOrd="0" presId="urn:microsoft.com/office/officeart/2005/8/layout/vList5"/>
    <dgm:cxn modelId="{63C42B02-CBF1-417D-BB66-1B60C4D04A22}" type="presParOf" srcId="{9AA435AD-8430-4091-9CB7-2BAAC7AE54AE}" destId="{3E6EC38D-38C5-4DA2-A8ED-9DE9F8291239}" srcOrd="0" destOrd="0" presId="urn:microsoft.com/office/officeart/2005/8/layout/vList5"/>
    <dgm:cxn modelId="{CFDF8B66-F05C-4656-988E-2098AD67C700}" type="presParOf" srcId="{B4BEC7A0-9E64-4199-837B-809D7199792F}" destId="{07795F39-A187-4ACF-A630-E1BD03201210}" srcOrd="13" destOrd="0" presId="urn:microsoft.com/office/officeart/2005/8/layout/vList5"/>
    <dgm:cxn modelId="{258C88A4-7715-41B5-B66C-6B49E3078211}" type="presParOf" srcId="{B4BEC7A0-9E64-4199-837B-809D7199792F}" destId="{10C9460C-ECFE-437C-AB66-24D210E5F8E4}" srcOrd="14" destOrd="0" presId="urn:microsoft.com/office/officeart/2005/8/layout/vList5"/>
    <dgm:cxn modelId="{FAB4317A-F709-47C7-8EA1-B6546CDC9D03}" type="presParOf" srcId="{10C9460C-ECFE-437C-AB66-24D210E5F8E4}" destId="{C41F8BBA-C5EE-4004-A10D-4200C822659E}" srcOrd="0" destOrd="0" presId="urn:microsoft.com/office/officeart/2005/8/layout/vList5"/>
    <dgm:cxn modelId="{27BE8E16-A496-4533-9C49-26D84EBD9956}" type="presParOf" srcId="{B4BEC7A0-9E64-4199-837B-809D7199792F}" destId="{76128B30-BF4F-4180-B85A-29383007077B}" srcOrd="15" destOrd="0" presId="urn:microsoft.com/office/officeart/2005/8/layout/vList5"/>
    <dgm:cxn modelId="{D0CA67F8-F170-4F20-992A-D1EC3CCC6375}" type="presParOf" srcId="{B4BEC7A0-9E64-4199-837B-809D7199792F}" destId="{8B19D9EC-6406-46C2-9596-B4ACC7B9516F}" srcOrd="16" destOrd="0" presId="urn:microsoft.com/office/officeart/2005/8/layout/vList5"/>
    <dgm:cxn modelId="{1E226C10-7957-4DFB-9FB2-AA4862D6A3E3}" type="presParOf" srcId="{8B19D9EC-6406-46C2-9596-B4ACC7B9516F}" destId="{4524FA2A-80B3-4C0C-9B1F-773DCAAADF1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C32CB3F-1D7F-4D60-8C1F-285ADC955E90}" type="doc">
      <dgm:prSet loTypeId="urn:microsoft.com/office/officeart/2005/8/layout/lProcess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4F068C-3B9B-44DE-9B50-782E378C5122}">
      <dgm:prSet/>
      <dgm:spPr/>
      <dgm:t>
        <a:bodyPr/>
        <a:lstStyle/>
        <a:p>
          <a:pPr rtl="0"/>
          <a:r>
            <a:rPr lang="ru-RU" dirty="0" smtClean="0"/>
            <a:t>завершение строительства и ввод в эксплуатацию ФОК</a:t>
          </a:r>
          <a:endParaRPr lang="ru-RU" dirty="0"/>
        </a:p>
      </dgm:t>
    </dgm:pt>
    <dgm:pt modelId="{A4547C30-299A-4D39-AFC9-6B4A4CB46630}" type="parTrans" cxnId="{F0ED6247-B372-4126-878B-4D040D6FD3AF}">
      <dgm:prSet/>
      <dgm:spPr/>
      <dgm:t>
        <a:bodyPr/>
        <a:lstStyle/>
        <a:p>
          <a:endParaRPr lang="ru-RU"/>
        </a:p>
      </dgm:t>
    </dgm:pt>
    <dgm:pt modelId="{99F5E1F4-39AD-45EA-BE60-25A7E8FD2F1A}" type="sibTrans" cxnId="{F0ED6247-B372-4126-878B-4D040D6FD3AF}">
      <dgm:prSet/>
      <dgm:spPr/>
      <dgm:t>
        <a:bodyPr/>
        <a:lstStyle/>
        <a:p>
          <a:endParaRPr lang="ru-RU"/>
        </a:p>
      </dgm:t>
    </dgm:pt>
    <dgm:pt modelId="{715B8E94-ED91-47C1-AAC9-EFB8F8ECF3D8}">
      <dgm:prSet/>
      <dgm:spPr/>
      <dgm:t>
        <a:bodyPr/>
        <a:lstStyle/>
        <a:p>
          <a:pPr rtl="0"/>
          <a:r>
            <a:rPr lang="ru-RU" dirty="0" smtClean="0"/>
            <a:t>ремонт муниципальных дорог в 2019 году</a:t>
          </a:r>
          <a:endParaRPr lang="ru-RU" dirty="0"/>
        </a:p>
      </dgm:t>
    </dgm:pt>
    <dgm:pt modelId="{CA2EF2C7-A1F0-419C-9884-79C6C7763D1B}" type="parTrans" cxnId="{BE8EF919-166E-49C7-80B8-E22CDCC7D0BA}">
      <dgm:prSet/>
      <dgm:spPr/>
      <dgm:t>
        <a:bodyPr/>
        <a:lstStyle/>
        <a:p>
          <a:endParaRPr lang="ru-RU"/>
        </a:p>
      </dgm:t>
    </dgm:pt>
    <dgm:pt modelId="{EEDAAD50-97D4-490C-83F2-44D2FC308D02}" type="sibTrans" cxnId="{BE8EF919-166E-49C7-80B8-E22CDCC7D0BA}">
      <dgm:prSet/>
      <dgm:spPr/>
      <dgm:t>
        <a:bodyPr/>
        <a:lstStyle/>
        <a:p>
          <a:endParaRPr lang="ru-RU"/>
        </a:p>
      </dgm:t>
    </dgm:pt>
    <dgm:pt modelId="{2EECE4A3-4A68-4E74-A8D0-87B413FC2901}">
      <dgm:prSet/>
      <dgm:spPr/>
      <dgm:t>
        <a:bodyPr/>
        <a:lstStyle/>
        <a:p>
          <a:pPr rtl="0"/>
          <a:r>
            <a:rPr lang="ru-RU" dirty="0" smtClean="0"/>
            <a:t>модернизация освещения города</a:t>
          </a:r>
          <a:endParaRPr lang="ru-RU" dirty="0"/>
        </a:p>
      </dgm:t>
    </dgm:pt>
    <dgm:pt modelId="{FB603A14-223E-4F04-B3FD-305BFA222210}" type="parTrans" cxnId="{46466285-4BF0-49EE-AB35-E83F286A9EC2}">
      <dgm:prSet/>
      <dgm:spPr/>
      <dgm:t>
        <a:bodyPr/>
        <a:lstStyle/>
        <a:p>
          <a:endParaRPr lang="ru-RU"/>
        </a:p>
      </dgm:t>
    </dgm:pt>
    <dgm:pt modelId="{DAD29B92-21AE-44C9-B1FA-37B3E8E06238}" type="sibTrans" cxnId="{46466285-4BF0-49EE-AB35-E83F286A9EC2}">
      <dgm:prSet/>
      <dgm:spPr/>
      <dgm:t>
        <a:bodyPr/>
        <a:lstStyle/>
        <a:p>
          <a:endParaRPr lang="ru-RU"/>
        </a:p>
      </dgm:t>
    </dgm:pt>
    <dgm:pt modelId="{634C8A40-F0BA-4C45-9751-710CF5C221AB}">
      <dgm:prSet/>
      <dgm:spPr/>
      <dgm:t>
        <a:bodyPr/>
        <a:lstStyle/>
        <a:p>
          <a:pPr rtl="0"/>
          <a:r>
            <a:rPr lang="ru-RU" dirty="0" smtClean="0"/>
            <a:t>развитие и благоустройство парка отдыха и здоровья «Наш парк»</a:t>
          </a:r>
          <a:endParaRPr lang="ru-RU" dirty="0"/>
        </a:p>
      </dgm:t>
    </dgm:pt>
    <dgm:pt modelId="{A34D598F-94A9-4CF7-B48D-449EFEF80AAD}" type="parTrans" cxnId="{738B8322-CE12-467A-92E9-9F9AF186850F}">
      <dgm:prSet/>
      <dgm:spPr/>
      <dgm:t>
        <a:bodyPr/>
        <a:lstStyle/>
        <a:p>
          <a:endParaRPr lang="ru-RU"/>
        </a:p>
      </dgm:t>
    </dgm:pt>
    <dgm:pt modelId="{08C9F1C2-3742-49F0-8147-3CCEF379D610}" type="sibTrans" cxnId="{738B8322-CE12-467A-92E9-9F9AF186850F}">
      <dgm:prSet/>
      <dgm:spPr/>
      <dgm:t>
        <a:bodyPr/>
        <a:lstStyle/>
        <a:p>
          <a:endParaRPr lang="ru-RU"/>
        </a:p>
      </dgm:t>
    </dgm:pt>
    <dgm:pt modelId="{1AEE547E-0ED9-4EF2-BA0F-3BD201BFE5CC}">
      <dgm:prSet/>
      <dgm:spPr/>
      <dgm:t>
        <a:bodyPr/>
        <a:lstStyle/>
        <a:p>
          <a:pPr rtl="0"/>
          <a:r>
            <a:rPr lang="ru-RU" dirty="0" smtClean="0"/>
            <a:t>электроснабжение 9-го микрорайона</a:t>
          </a:r>
          <a:endParaRPr lang="ru-RU" dirty="0"/>
        </a:p>
      </dgm:t>
    </dgm:pt>
    <dgm:pt modelId="{6B405FF4-9FF4-44DC-BBE4-9CA45923A912}" type="parTrans" cxnId="{D86087EC-DDC9-4924-A847-D6EB01A03ABB}">
      <dgm:prSet/>
      <dgm:spPr/>
      <dgm:t>
        <a:bodyPr/>
        <a:lstStyle/>
        <a:p>
          <a:endParaRPr lang="ru-RU"/>
        </a:p>
      </dgm:t>
    </dgm:pt>
    <dgm:pt modelId="{C7A81F87-0F1B-4DEF-866E-5260532B46CC}" type="sibTrans" cxnId="{D86087EC-DDC9-4924-A847-D6EB01A03ABB}">
      <dgm:prSet/>
      <dgm:spPr/>
      <dgm:t>
        <a:bodyPr/>
        <a:lstStyle/>
        <a:p>
          <a:endParaRPr lang="ru-RU"/>
        </a:p>
      </dgm:t>
    </dgm:pt>
    <dgm:pt modelId="{3B50BBDE-6C33-4C0D-999B-9ABDF0059570}">
      <dgm:prSet/>
      <dgm:spPr/>
      <dgm:t>
        <a:bodyPr/>
        <a:lstStyle/>
        <a:p>
          <a:pPr rtl="0"/>
          <a:r>
            <a:rPr lang="ru-RU" dirty="0" smtClean="0"/>
            <a:t>реализация программы капитального ремонта многоквартирных домов на территории муниципалитета</a:t>
          </a:r>
          <a:endParaRPr lang="ru-RU" dirty="0"/>
        </a:p>
      </dgm:t>
    </dgm:pt>
    <dgm:pt modelId="{6759CE12-C3E0-4CFD-89FF-B991D4AEB302}" type="parTrans" cxnId="{178CC72C-5819-4353-84CF-FD17AC85AC3D}">
      <dgm:prSet/>
      <dgm:spPr/>
      <dgm:t>
        <a:bodyPr/>
        <a:lstStyle/>
        <a:p>
          <a:endParaRPr lang="ru-RU"/>
        </a:p>
      </dgm:t>
    </dgm:pt>
    <dgm:pt modelId="{9DD02C26-E138-4C1E-A638-664ED6A04432}" type="sibTrans" cxnId="{178CC72C-5819-4353-84CF-FD17AC85AC3D}">
      <dgm:prSet/>
      <dgm:spPr/>
      <dgm:t>
        <a:bodyPr/>
        <a:lstStyle/>
        <a:p>
          <a:endParaRPr lang="ru-RU"/>
        </a:p>
      </dgm:t>
    </dgm:pt>
    <dgm:pt modelId="{C62CF049-5216-4904-8680-2D0C9C0FC413}">
      <dgm:prSet/>
      <dgm:spPr/>
      <dgm:t>
        <a:bodyPr/>
        <a:lstStyle/>
        <a:p>
          <a:pPr rtl="0"/>
          <a:r>
            <a:rPr lang="ru-RU" smtClean="0"/>
            <a:t>благоустройство бульвара «Северное сияние» на ул. Партизан Заполярья г. Полярные Зори</a:t>
          </a:r>
          <a:endParaRPr lang="ru-RU"/>
        </a:p>
      </dgm:t>
    </dgm:pt>
    <dgm:pt modelId="{F4F151B1-2876-43AD-A90A-878D8EF48294}" type="parTrans" cxnId="{77D46D54-E7BF-4D42-B673-F61F7B126119}">
      <dgm:prSet/>
      <dgm:spPr/>
      <dgm:t>
        <a:bodyPr/>
        <a:lstStyle/>
        <a:p>
          <a:endParaRPr lang="ru-RU"/>
        </a:p>
      </dgm:t>
    </dgm:pt>
    <dgm:pt modelId="{8ECB0164-3952-4203-A4D6-BC3A2997CA97}" type="sibTrans" cxnId="{77D46D54-E7BF-4D42-B673-F61F7B126119}">
      <dgm:prSet/>
      <dgm:spPr/>
      <dgm:t>
        <a:bodyPr/>
        <a:lstStyle/>
        <a:p>
          <a:endParaRPr lang="ru-RU"/>
        </a:p>
      </dgm:t>
    </dgm:pt>
    <dgm:pt modelId="{E36D60AD-05D7-4F90-B2B1-159B9051BAE0}">
      <dgm:prSet/>
      <dgm:spPr/>
      <dgm:t>
        <a:bodyPr/>
        <a:lstStyle/>
        <a:p>
          <a:pPr rtl="0"/>
          <a:r>
            <a:rPr lang="ru-RU" dirty="0" smtClean="0"/>
            <a:t>переселение из ветхого и аварийного жилья</a:t>
          </a:r>
          <a:endParaRPr lang="ru-RU" dirty="0"/>
        </a:p>
      </dgm:t>
    </dgm:pt>
    <dgm:pt modelId="{0F95B723-1297-4A7C-9306-65D4B8D79D26}" type="parTrans" cxnId="{E566D30C-DFE3-4822-8E0C-FA66E18F5695}">
      <dgm:prSet/>
      <dgm:spPr/>
      <dgm:t>
        <a:bodyPr/>
        <a:lstStyle/>
        <a:p>
          <a:endParaRPr lang="ru-RU"/>
        </a:p>
      </dgm:t>
    </dgm:pt>
    <dgm:pt modelId="{F4B328F9-8F5B-46D6-8293-569C2E0527C2}" type="sibTrans" cxnId="{E566D30C-DFE3-4822-8E0C-FA66E18F5695}">
      <dgm:prSet/>
      <dgm:spPr/>
      <dgm:t>
        <a:bodyPr/>
        <a:lstStyle/>
        <a:p>
          <a:endParaRPr lang="ru-RU"/>
        </a:p>
      </dgm:t>
    </dgm:pt>
    <dgm:pt modelId="{85319332-AD3C-4024-B92D-1DECAF9629F2}">
      <dgm:prSet/>
      <dgm:spPr/>
      <dgm:t>
        <a:bodyPr/>
        <a:lstStyle/>
        <a:p>
          <a:pPr rtl="0"/>
          <a:r>
            <a:rPr lang="ru-RU" smtClean="0"/>
            <a:t>реализация мероприятий по программе «Формирование комфортной городской среды»</a:t>
          </a:r>
          <a:endParaRPr lang="ru-RU" dirty="0"/>
        </a:p>
      </dgm:t>
    </dgm:pt>
    <dgm:pt modelId="{BE96A54B-08D7-4416-AD29-F5BA9C52FA64}" type="parTrans" cxnId="{DEC4E80F-6776-44B4-9CEE-12FBBA320773}">
      <dgm:prSet/>
      <dgm:spPr/>
    </dgm:pt>
    <dgm:pt modelId="{929A1B1C-81C6-4203-A3BA-FBFAAA2F2147}" type="sibTrans" cxnId="{DEC4E80F-6776-44B4-9CEE-12FBBA320773}">
      <dgm:prSet/>
      <dgm:spPr/>
    </dgm:pt>
    <dgm:pt modelId="{86F69D10-AD7E-48B7-A04F-822171DA7207}" type="pres">
      <dgm:prSet presAssocID="{1C32CB3F-1D7F-4D60-8C1F-285ADC955E9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D2F3539-C29F-4CC7-A593-E6AF50346C2D}" type="pres">
      <dgm:prSet presAssocID="{E74F068C-3B9B-44DE-9B50-782E378C5122}" presName="horFlow" presStyleCnt="0"/>
      <dgm:spPr/>
    </dgm:pt>
    <dgm:pt modelId="{7B90FFB2-B9D6-4B88-B64F-BE3815DE374E}" type="pres">
      <dgm:prSet presAssocID="{E74F068C-3B9B-44DE-9B50-782E378C5122}" presName="bigChev" presStyleLbl="node1" presStyleIdx="0" presStyleCnt="9" custScaleX="477001"/>
      <dgm:spPr/>
      <dgm:t>
        <a:bodyPr/>
        <a:lstStyle/>
        <a:p>
          <a:endParaRPr lang="ru-RU"/>
        </a:p>
      </dgm:t>
    </dgm:pt>
    <dgm:pt modelId="{2C46E527-880A-4862-89DA-7686D67F8048}" type="pres">
      <dgm:prSet presAssocID="{E74F068C-3B9B-44DE-9B50-782E378C5122}" presName="vSp" presStyleCnt="0"/>
      <dgm:spPr/>
    </dgm:pt>
    <dgm:pt modelId="{ABDE18CC-CB7F-40F1-9BBB-1549944A797A}" type="pres">
      <dgm:prSet presAssocID="{85319332-AD3C-4024-B92D-1DECAF9629F2}" presName="horFlow" presStyleCnt="0"/>
      <dgm:spPr/>
    </dgm:pt>
    <dgm:pt modelId="{4DDA3B70-2AA5-4F47-942A-E3142D4E01AF}" type="pres">
      <dgm:prSet presAssocID="{85319332-AD3C-4024-B92D-1DECAF9629F2}" presName="bigChev" presStyleLbl="node1" presStyleIdx="1" presStyleCnt="9" custScaleX="477389"/>
      <dgm:spPr/>
      <dgm:t>
        <a:bodyPr/>
        <a:lstStyle/>
        <a:p>
          <a:endParaRPr lang="ru-RU"/>
        </a:p>
      </dgm:t>
    </dgm:pt>
    <dgm:pt modelId="{D3472C7A-8715-4A7B-A25C-FBE4CD3E3143}" type="pres">
      <dgm:prSet presAssocID="{85319332-AD3C-4024-B92D-1DECAF9629F2}" presName="vSp" presStyleCnt="0"/>
      <dgm:spPr/>
    </dgm:pt>
    <dgm:pt modelId="{129CECDE-E7AD-4E63-8A59-17B9B2C77E1F}" type="pres">
      <dgm:prSet presAssocID="{715B8E94-ED91-47C1-AAC9-EFB8F8ECF3D8}" presName="horFlow" presStyleCnt="0"/>
      <dgm:spPr/>
    </dgm:pt>
    <dgm:pt modelId="{E226B558-F5E7-42BD-90FF-92851EC1C430}" type="pres">
      <dgm:prSet presAssocID="{715B8E94-ED91-47C1-AAC9-EFB8F8ECF3D8}" presName="bigChev" presStyleLbl="node1" presStyleIdx="2" presStyleCnt="9" custScaleX="477001"/>
      <dgm:spPr/>
      <dgm:t>
        <a:bodyPr/>
        <a:lstStyle/>
        <a:p>
          <a:endParaRPr lang="ru-RU"/>
        </a:p>
      </dgm:t>
    </dgm:pt>
    <dgm:pt modelId="{DCF3E3FF-FEED-471B-AC71-4FF3E05D69D4}" type="pres">
      <dgm:prSet presAssocID="{715B8E94-ED91-47C1-AAC9-EFB8F8ECF3D8}" presName="vSp" presStyleCnt="0"/>
      <dgm:spPr/>
    </dgm:pt>
    <dgm:pt modelId="{D640905D-4C6E-4FFA-84EE-57A29B7AA9D2}" type="pres">
      <dgm:prSet presAssocID="{2EECE4A3-4A68-4E74-A8D0-87B413FC2901}" presName="horFlow" presStyleCnt="0"/>
      <dgm:spPr/>
    </dgm:pt>
    <dgm:pt modelId="{4C0CCFB9-F5FE-4B10-93DF-4ABAC01F2C72}" type="pres">
      <dgm:prSet presAssocID="{2EECE4A3-4A68-4E74-A8D0-87B413FC2901}" presName="bigChev" presStyleLbl="node1" presStyleIdx="3" presStyleCnt="9" custScaleX="477001"/>
      <dgm:spPr/>
      <dgm:t>
        <a:bodyPr/>
        <a:lstStyle/>
        <a:p>
          <a:endParaRPr lang="ru-RU"/>
        </a:p>
      </dgm:t>
    </dgm:pt>
    <dgm:pt modelId="{57396C6D-103C-49FA-9752-787A17547EA1}" type="pres">
      <dgm:prSet presAssocID="{2EECE4A3-4A68-4E74-A8D0-87B413FC2901}" presName="vSp" presStyleCnt="0"/>
      <dgm:spPr/>
    </dgm:pt>
    <dgm:pt modelId="{2DF44CA2-8786-41EB-8AF2-397DB628C5E6}" type="pres">
      <dgm:prSet presAssocID="{634C8A40-F0BA-4C45-9751-710CF5C221AB}" presName="horFlow" presStyleCnt="0"/>
      <dgm:spPr/>
    </dgm:pt>
    <dgm:pt modelId="{1EC7439F-FAC9-4F3B-B8B3-737D4CC3570C}" type="pres">
      <dgm:prSet presAssocID="{634C8A40-F0BA-4C45-9751-710CF5C221AB}" presName="bigChev" presStyleLbl="node1" presStyleIdx="4" presStyleCnt="9" custScaleX="477001"/>
      <dgm:spPr/>
      <dgm:t>
        <a:bodyPr/>
        <a:lstStyle/>
        <a:p>
          <a:endParaRPr lang="ru-RU"/>
        </a:p>
      </dgm:t>
    </dgm:pt>
    <dgm:pt modelId="{85F20785-3BEA-4A35-8B7F-C47F064052B8}" type="pres">
      <dgm:prSet presAssocID="{634C8A40-F0BA-4C45-9751-710CF5C221AB}" presName="vSp" presStyleCnt="0"/>
      <dgm:spPr/>
    </dgm:pt>
    <dgm:pt modelId="{D39844E0-C81E-4732-BFCE-42CAA05A8D24}" type="pres">
      <dgm:prSet presAssocID="{1AEE547E-0ED9-4EF2-BA0F-3BD201BFE5CC}" presName="horFlow" presStyleCnt="0"/>
      <dgm:spPr/>
    </dgm:pt>
    <dgm:pt modelId="{7709C4E0-0684-47D6-8147-ECE4E6E943A9}" type="pres">
      <dgm:prSet presAssocID="{1AEE547E-0ED9-4EF2-BA0F-3BD201BFE5CC}" presName="bigChev" presStyleLbl="node1" presStyleIdx="5" presStyleCnt="9" custScaleX="477001"/>
      <dgm:spPr/>
      <dgm:t>
        <a:bodyPr/>
        <a:lstStyle/>
        <a:p>
          <a:endParaRPr lang="ru-RU"/>
        </a:p>
      </dgm:t>
    </dgm:pt>
    <dgm:pt modelId="{F7BBE1FB-B565-4EA8-BD0C-935D9D3FAD8D}" type="pres">
      <dgm:prSet presAssocID="{1AEE547E-0ED9-4EF2-BA0F-3BD201BFE5CC}" presName="vSp" presStyleCnt="0"/>
      <dgm:spPr/>
    </dgm:pt>
    <dgm:pt modelId="{3A48E4FE-09AC-49CB-919C-5DD1DEC55102}" type="pres">
      <dgm:prSet presAssocID="{3B50BBDE-6C33-4C0D-999B-9ABDF0059570}" presName="horFlow" presStyleCnt="0"/>
      <dgm:spPr/>
    </dgm:pt>
    <dgm:pt modelId="{C7B4E96B-1AF1-489C-8AE6-915E98D269CE}" type="pres">
      <dgm:prSet presAssocID="{3B50BBDE-6C33-4C0D-999B-9ABDF0059570}" presName="bigChev" presStyleLbl="node1" presStyleIdx="6" presStyleCnt="9" custScaleX="477001"/>
      <dgm:spPr/>
      <dgm:t>
        <a:bodyPr/>
        <a:lstStyle/>
        <a:p>
          <a:endParaRPr lang="ru-RU"/>
        </a:p>
      </dgm:t>
    </dgm:pt>
    <dgm:pt modelId="{0A9AEF7A-FD4C-4FAE-A619-28825E5CC7F9}" type="pres">
      <dgm:prSet presAssocID="{3B50BBDE-6C33-4C0D-999B-9ABDF0059570}" presName="vSp" presStyleCnt="0"/>
      <dgm:spPr/>
    </dgm:pt>
    <dgm:pt modelId="{E80D8DF9-21B8-44A7-849D-F23CC70CC8FD}" type="pres">
      <dgm:prSet presAssocID="{C62CF049-5216-4904-8680-2D0C9C0FC413}" presName="horFlow" presStyleCnt="0"/>
      <dgm:spPr/>
    </dgm:pt>
    <dgm:pt modelId="{84DF3B30-4D55-47A4-8C68-CE98F0866EE3}" type="pres">
      <dgm:prSet presAssocID="{C62CF049-5216-4904-8680-2D0C9C0FC413}" presName="bigChev" presStyleLbl="node1" presStyleIdx="7" presStyleCnt="9" custScaleX="477001"/>
      <dgm:spPr/>
      <dgm:t>
        <a:bodyPr/>
        <a:lstStyle/>
        <a:p>
          <a:endParaRPr lang="ru-RU"/>
        </a:p>
      </dgm:t>
    </dgm:pt>
    <dgm:pt modelId="{0FDDAD23-CFB8-4E0F-80D3-6B38AD1F56E2}" type="pres">
      <dgm:prSet presAssocID="{C62CF049-5216-4904-8680-2D0C9C0FC413}" presName="vSp" presStyleCnt="0"/>
      <dgm:spPr/>
    </dgm:pt>
    <dgm:pt modelId="{23328F98-AD98-471F-B143-1FCA644E3E43}" type="pres">
      <dgm:prSet presAssocID="{E36D60AD-05D7-4F90-B2B1-159B9051BAE0}" presName="horFlow" presStyleCnt="0"/>
      <dgm:spPr/>
    </dgm:pt>
    <dgm:pt modelId="{0FD962BD-7FB6-4E93-AFE2-E3E2D4D8A51E}" type="pres">
      <dgm:prSet presAssocID="{E36D60AD-05D7-4F90-B2B1-159B9051BAE0}" presName="bigChev" presStyleLbl="node1" presStyleIdx="8" presStyleCnt="9" custScaleX="477001"/>
      <dgm:spPr/>
      <dgm:t>
        <a:bodyPr/>
        <a:lstStyle/>
        <a:p>
          <a:endParaRPr lang="ru-RU"/>
        </a:p>
      </dgm:t>
    </dgm:pt>
  </dgm:ptLst>
  <dgm:cxnLst>
    <dgm:cxn modelId="{178CC72C-5819-4353-84CF-FD17AC85AC3D}" srcId="{1C32CB3F-1D7F-4D60-8C1F-285ADC955E90}" destId="{3B50BBDE-6C33-4C0D-999B-9ABDF0059570}" srcOrd="6" destOrd="0" parTransId="{6759CE12-C3E0-4CFD-89FF-B991D4AEB302}" sibTransId="{9DD02C26-E138-4C1E-A638-664ED6A04432}"/>
    <dgm:cxn modelId="{D86087EC-DDC9-4924-A847-D6EB01A03ABB}" srcId="{1C32CB3F-1D7F-4D60-8C1F-285ADC955E90}" destId="{1AEE547E-0ED9-4EF2-BA0F-3BD201BFE5CC}" srcOrd="5" destOrd="0" parTransId="{6B405FF4-9FF4-44DC-BBE4-9CA45923A912}" sibTransId="{C7A81F87-0F1B-4DEF-866E-5260532B46CC}"/>
    <dgm:cxn modelId="{1D376C37-2B03-4C26-B02F-1F7581F73102}" type="presOf" srcId="{C62CF049-5216-4904-8680-2D0C9C0FC413}" destId="{84DF3B30-4D55-47A4-8C68-CE98F0866EE3}" srcOrd="0" destOrd="0" presId="urn:microsoft.com/office/officeart/2005/8/layout/lProcess3"/>
    <dgm:cxn modelId="{77D46D54-E7BF-4D42-B673-F61F7B126119}" srcId="{1C32CB3F-1D7F-4D60-8C1F-285ADC955E90}" destId="{C62CF049-5216-4904-8680-2D0C9C0FC413}" srcOrd="7" destOrd="0" parTransId="{F4F151B1-2876-43AD-A90A-878D8EF48294}" sibTransId="{8ECB0164-3952-4203-A4D6-BC3A2997CA97}"/>
    <dgm:cxn modelId="{277B91BD-8C51-4790-A06E-52BDE84673AA}" type="presOf" srcId="{2EECE4A3-4A68-4E74-A8D0-87B413FC2901}" destId="{4C0CCFB9-F5FE-4B10-93DF-4ABAC01F2C72}" srcOrd="0" destOrd="0" presId="urn:microsoft.com/office/officeart/2005/8/layout/lProcess3"/>
    <dgm:cxn modelId="{46466285-4BF0-49EE-AB35-E83F286A9EC2}" srcId="{1C32CB3F-1D7F-4D60-8C1F-285ADC955E90}" destId="{2EECE4A3-4A68-4E74-A8D0-87B413FC2901}" srcOrd="3" destOrd="0" parTransId="{FB603A14-223E-4F04-B3FD-305BFA222210}" sibTransId="{DAD29B92-21AE-44C9-B1FA-37B3E8E06238}"/>
    <dgm:cxn modelId="{C2367B4E-DCD1-446A-996E-99AC75B616F6}" type="presOf" srcId="{85319332-AD3C-4024-B92D-1DECAF9629F2}" destId="{4DDA3B70-2AA5-4F47-942A-E3142D4E01AF}" srcOrd="0" destOrd="0" presId="urn:microsoft.com/office/officeart/2005/8/layout/lProcess3"/>
    <dgm:cxn modelId="{F0ED6247-B372-4126-878B-4D040D6FD3AF}" srcId="{1C32CB3F-1D7F-4D60-8C1F-285ADC955E90}" destId="{E74F068C-3B9B-44DE-9B50-782E378C5122}" srcOrd="0" destOrd="0" parTransId="{A4547C30-299A-4D39-AFC9-6B4A4CB46630}" sibTransId="{99F5E1F4-39AD-45EA-BE60-25A7E8FD2F1A}"/>
    <dgm:cxn modelId="{B13F5525-17CF-479D-BA71-C6BFEA1E23B7}" type="presOf" srcId="{1C32CB3F-1D7F-4D60-8C1F-285ADC955E90}" destId="{86F69D10-AD7E-48B7-A04F-822171DA7207}" srcOrd="0" destOrd="0" presId="urn:microsoft.com/office/officeart/2005/8/layout/lProcess3"/>
    <dgm:cxn modelId="{EE73B4FB-E880-4253-B705-49DF7F8B589B}" type="presOf" srcId="{E36D60AD-05D7-4F90-B2B1-159B9051BAE0}" destId="{0FD962BD-7FB6-4E93-AFE2-E3E2D4D8A51E}" srcOrd="0" destOrd="0" presId="urn:microsoft.com/office/officeart/2005/8/layout/lProcess3"/>
    <dgm:cxn modelId="{B4CA4216-F732-46DB-935B-C21A72FD0149}" type="presOf" srcId="{715B8E94-ED91-47C1-AAC9-EFB8F8ECF3D8}" destId="{E226B558-F5E7-42BD-90FF-92851EC1C430}" srcOrd="0" destOrd="0" presId="urn:microsoft.com/office/officeart/2005/8/layout/lProcess3"/>
    <dgm:cxn modelId="{DEC4E80F-6776-44B4-9CEE-12FBBA320773}" srcId="{1C32CB3F-1D7F-4D60-8C1F-285ADC955E90}" destId="{85319332-AD3C-4024-B92D-1DECAF9629F2}" srcOrd="1" destOrd="0" parTransId="{BE96A54B-08D7-4416-AD29-F5BA9C52FA64}" sibTransId="{929A1B1C-81C6-4203-A3BA-FBFAAA2F2147}"/>
    <dgm:cxn modelId="{738B8322-CE12-467A-92E9-9F9AF186850F}" srcId="{1C32CB3F-1D7F-4D60-8C1F-285ADC955E90}" destId="{634C8A40-F0BA-4C45-9751-710CF5C221AB}" srcOrd="4" destOrd="0" parTransId="{A34D598F-94A9-4CF7-B48D-449EFEF80AAD}" sibTransId="{08C9F1C2-3742-49F0-8147-3CCEF379D610}"/>
    <dgm:cxn modelId="{6581824F-A8F3-415D-B174-A9DFB3F03E4B}" type="presOf" srcId="{1AEE547E-0ED9-4EF2-BA0F-3BD201BFE5CC}" destId="{7709C4E0-0684-47D6-8147-ECE4E6E943A9}" srcOrd="0" destOrd="0" presId="urn:microsoft.com/office/officeart/2005/8/layout/lProcess3"/>
    <dgm:cxn modelId="{F20F330A-F215-40CD-9FFA-F34AE3E6668C}" type="presOf" srcId="{E74F068C-3B9B-44DE-9B50-782E378C5122}" destId="{7B90FFB2-B9D6-4B88-B64F-BE3815DE374E}" srcOrd="0" destOrd="0" presId="urn:microsoft.com/office/officeart/2005/8/layout/lProcess3"/>
    <dgm:cxn modelId="{005A0AC5-7B09-49D2-85F4-8E81D944CA72}" type="presOf" srcId="{634C8A40-F0BA-4C45-9751-710CF5C221AB}" destId="{1EC7439F-FAC9-4F3B-B8B3-737D4CC3570C}" srcOrd="0" destOrd="0" presId="urn:microsoft.com/office/officeart/2005/8/layout/lProcess3"/>
    <dgm:cxn modelId="{BE8EF919-166E-49C7-80B8-E22CDCC7D0BA}" srcId="{1C32CB3F-1D7F-4D60-8C1F-285ADC955E90}" destId="{715B8E94-ED91-47C1-AAC9-EFB8F8ECF3D8}" srcOrd="2" destOrd="0" parTransId="{CA2EF2C7-A1F0-419C-9884-79C6C7763D1B}" sibTransId="{EEDAAD50-97D4-490C-83F2-44D2FC308D02}"/>
    <dgm:cxn modelId="{E566D30C-DFE3-4822-8E0C-FA66E18F5695}" srcId="{1C32CB3F-1D7F-4D60-8C1F-285ADC955E90}" destId="{E36D60AD-05D7-4F90-B2B1-159B9051BAE0}" srcOrd="8" destOrd="0" parTransId="{0F95B723-1297-4A7C-9306-65D4B8D79D26}" sibTransId="{F4B328F9-8F5B-46D6-8293-569C2E0527C2}"/>
    <dgm:cxn modelId="{16C103C8-3342-490B-894E-400D762E79B8}" type="presOf" srcId="{3B50BBDE-6C33-4C0D-999B-9ABDF0059570}" destId="{C7B4E96B-1AF1-489C-8AE6-915E98D269CE}" srcOrd="0" destOrd="0" presId="urn:microsoft.com/office/officeart/2005/8/layout/lProcess3"/>
    <dgm:cxn modelId="{351C98E7-C096-4489-84DD-6563A2B8E4A1}" type="presParOf" srcId="{86F69D10-AD7E-48B7-A04F-822171DA7207}" destId="{2D2F3539-C29F-4CC7-A593-E6AF50346C2D}" srcOrd="0" destOrd="0" presId="urn:microsoft.com/office/officeart/2005/8/layout/lProcess3"/>
    <dgm:cxn modelId="{4F2C7C9D-9D30-492F-8CBC-4910DF5C2B5F}" type="presParOf" srcId="{2D2F3539-C29F-4CC7-A593-E6AF50346C2D}" destId="{7B90FFB2-B9D6-4B88-B64F-BE3815DE374E}" srcOrd="0" destOrd="0" presId="urn:microsoft.com/office/officeart/2005/8/layout/lProcess3"/>
    <dgm:cxn modelId="{D26C2EA3-79A7-46E7-AE76-E24A95CEF490}" type="presParOf" srcId="{86F69D10-AD7E-48B7-A04F-822171DA7207}" destId="{2C46E527-880A-4862-89DA-7686D67F8048}" srcOrd="1" destOrd="0" presId="urn:microsoft.com/office/officeart/2005/8/layout/lProcess3"/>
    <dgm:cxn modelId="{6A219FA4-86C4-43CE-B03C-DEBFEB449487}" type="presParOf" srcId="{86F69D10-AD7E-48B7-A04F-822171DA7207}" destId="{ABDE18CC-CB7F-40F1-9BBB-1549944A797A}" srcOrd="2" destOrd="0" presId="urn:microsoft.com/office/officeart/2005/8/layout/lProcess3"/>
    <dgm:cxn modelId="{120D0791-48C9-442E-90D9-9F2C5843DE01}" type="presParOf" srcId="{ABDE18CC-CB7F-40F1-9BBB-1549944A797A}" destId="{4DDA3B70-2AA5-4F47-942A-E3142D4E01AF}" srcOrd="0" destOrd="0" presId="urn:microsoft.com/office/officeart/2005/8/layout/lProcess3"/>
    <dgm:cxn modelId="{B2A6A7B4-8BCA-4D53-B772-19FF5799D331}" type="presParOf" srcId="{86F69D10-AD7E-48B7-A04F-822171DA7207}" destId="{D3472C7A-8715-4A7B-A25C-FBE4CD3E3143}" srcOrd="3" destOrd="0" presId="urn:microsoft.com/office/officeart/2005/8/layout/lProcess3"/>
    <dgm:cxn modelId="{E7F8F7BB-34FA-41C1-B6AB-EDB592D0E628}" type="presParOf" srcId="{86F69D10-AD7E-48B7-A04F-822171DA7207}" destId="{129CECDE-E7AD-4E63-8A59-17B9B2C77E1F}" srcOrd="4" destOrd="0" presId="urn:microsoft.com/office/officeart/2005/8/layout/lProcess3"/>
    <dgm:cxn modelId="{4D9137F2-9BB2-458D-B42A-622AD4E9167B}" type="presParOf" srcId="{129CECDE-E7AD-4E63-8A59-17B9B2C77E1F}" destId="{E226B558-F5E7-42BD-90FF-92851EC1C430}" srcOrd="0" destOrd="0" presId="urn:microsoft.com/office/officeart/2005/8/layout/lProcess3"/>
    <dgm:cxn modelId="{271DD628-D86D-4629-B1C7-591AEA2B6F27}" type="presParOf" srcId="{86F69D10-AD7E-48B7-A04F-822171DA7207}" destId="{DCF3E3FF-FEED-471B-AC71-4FF3E05D69D4}" srcOrd="5" destOrd="0" presId="urn:microsoft.com/office/officeart/2005/8/layout/lProcess3"/>
    <dgm:cxn modelId="{D8804533-5DB9-417E-9744-1FE29138ED19}" type="presParOf" srcId="{86F69D10-AD7E-48B7-A04F-822171DA7207}" destId="{D640905D-4C6E-4FFA-84EE-57A29B7AA9D2}" srcOrd="6" destOrd="0" presId="urn:microsoft.com/office/officeart/2005/8/layout/lProcess3"/>
    <dgm:cxn modelId="{B78749EE-820C-4DB2-8590-04C9E4C39C33}" type="presParOf" srcId="{D640905D-4C6E-4FFA-84EE-57A29B7AA9D2}" destId="{4C0CCFB9-F5FE-4B10-93DF-4ABAC01F2C72}" srcOrd="0" destOrd="0" presId="urn:microsoft.com/office/officeart/2005/8/layout/lProcess3"/>
    <dgm:cxn modelId="{FBFECD8D-22F7-4804-BA08-5E4AEB0C8DE9}" type="presParOf" srcId="{86F69D10-AD7E-48B7-A04F-822171DA7207}" destId="{57396C6D-103C-49FA-9752-787A17547EA1}" srcOrd="7" destOrd="0" presId="urn:microsoft.com/office/officeart/2005/8/layout/lProcess3"/>
    <dgm:cxn modelId="{5A477FAD-D0C5-4552-A0F6-EE5212E0A667}" type="presParOf" srcId="{86F69D10-AD7E-48B7-A04F-822171DA7207}" destId="{2DF44CA2-8786-41EB-8AF2-397DB628C5E6}" srcOrd="8" destOrd="0" presId="urn:microsoft.com/office/officeart/2005/8/layout/lProcess3"/>
    <dgm:cxn modelId="{C86F8A36-30D2-40BA-A831-0CC37BAEB4E9}" type="presParOf" srcId="{2DF44CA2-8786-41EB-8AF2-397DB628C5E6}" destId="{1EC7439F-FAC9-4F3B-B8B3-737D4CC3570C}" srcOrd="0" destOrd="0" presId="urn:microsoft.com/office/officeart/2005/8/layout/lProcess3"/>
    <dgm:cxn modelId="{2BD675A2-AE04-4A83-B595-8550C61865B4}" type="presParOf" srcId="{86F69D10-AD7E-48B7-A04F-822171DA7207}" destId="{85F20785-3BEA-4A35-8B7F-C47F064052B8}" srcOrd="9" destOrd="0" presId="urn:microsoft.com/office/officeart/2005/8/layout/lProcess3"/>
    <dgm:cxn modelId="{74E40A4C-5F5E-4DB6-BBB2-1F1214C96B02}" type="presParOf" srcId="{86F69D10-AD7E-48B7-A04F-822171DA7207}" destId="{D39844E0-C81E-4732-BFCE-42CAA05A8D24}" srcOrd="10" destOrd="0" presId="urn:microsoft.com/office/officeart/2005/8/layout/lProcess3"/>
    <dgm:cxn modelId="{784B2DA6-7159-4AEE-AF4D-90394C9D98DE}" type="presParOf" srcId="{D39844E0-C81E-4732-BFCE-42CAA05A8D24}" destId="{7709C4E0-0684-47D6-8147-ECE4E6E943A9}" srcOrd="0" destOrd="0" presId="urn:microsoft.com/office/officeart/2005/8/layout/lProcess3"/>
    <dgm:cxn modelId="{DF6FFB35-3837-48AA-9827-1C2AFED70FD0}" type="presParOf" srcId="{86F69D10-AD7E-48B7-A04F-822171DA7207}" destId="{F7BBE1FB-B565-4EA8-BD0C-935D9D3FAD8D}" srcOrd="11" destOrd="0" presId="urn:microsoft.com/office/officeart/2005/8/layout/lProcess3"/>
    <dgm:cxn modelId="{B2344BEF-F436-4E77-8CDB-ACFF05031544}" type="presParOf" srcId="{86F69D10-AD7E-48B7-A04F-822171DA7207}" destId="{3A48E4FE-09AC-49CB-919C-5DD1DEC55102}" srcOrd="12" destOrd="0" presId="urn:microsoft.com/office/officeart/2005/8/layout/lProcess3"/>
    <dgm:cxn modelId="{D6BCE2AE-B47F-4513-A917-A5CEB322A62F}" type="presParOf" srcId="{3A48E4FE-09AC-49CB-919C-5DD1DEC55102}" destId="{C7B4E96B-1AF1-489C-8AE6-915E98D269CE}" srcOrd="0" destOrd="0" presId="urn:microsoft.com/office/officeart/2005/8/layout/lProcess3"/>
    <dgm:cxn modelId="{97FD9542-07A5-416B-8C96-399DE8E24C4B}" type="presParOf" srcId="{86F69D10-AD7E-48B7-A04F-822171DA7207}" destId="{0A9AEF7A-FD4C-4FAE-A619-28825E5CC7F9}" srcOrd="13" destOrd="0" presId="urn:microsoft.com/office/officeart/2005/8/layout/lProcess3"/>
    <dgm:cxn modelId="{DD3047D0-FC09-43E3-9692-EE1B9B08758F}" type="presParOf" srcId="{86F69D10-AD7E-48B7-A04F-822171DA7207}" destId="{E80D8DF9-21B8-44A7-849D-F23CC70CC8FD}" srcOrd="14" destOrd="0" presId="urn:microsoft.com/office/officeart/2005/8/layout/lProcess3"/>
    <dgm:cxn modelId="{972F340D-4A6E-4B73-B88B-0470105FA4F4}" type="presParOf" srcId="{E80D8DF9-21B8-44A7-849D-F23CC70CC8FD}" destId="{84DF3B30-4D55-47A4-8C68-CE98F0866EE3}" srcOrd="0" destOrd="0" presId="urn:microsoft.com/office/officeart/2005/8/layout/lProcess3"/>
    <dgm:cxn modelId="{B95DB058-6DE3-4701-AF80-35DB66A3C1C5}" type="presParOf" srcId="{86F69D10-AD7E-48B7-A04F-822171DA7207}" destId="{0FDDAD23-CFB8-4E0F-80D3-6B38AD1F56E2}" srcOrd="15" destOrd="0" presId="urn:microsoft.com/office/officeart/2005/8/layout/lProcess3"/>
    <dgm:cxn modelId="{7B045706-6654-4D16-A218-58C3D4ADDAA3}" type="presParOf" srcId="{86F69D10-AD7E-48B7-A04F-822171DA7207}" destId="{23328F98-AD98-471F-B143-1FCA644E3E43}" srcOrd="16" destOrd="0" presId="urn:microsoft.com/office/officeart/2005/8/layout/lProcess3"/>
    <dgm:cxn modelId="{2EA92E24-0854-42D9-8330-B69BC34969E1}" type="presParOf" srcId="{23328F98-AD98-471F-B143-1FCA644E3E43}" destId="{0FD962BD-7FB6-4E93-AFE2-E3E2D4D8A51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700E9B-94CF-422C-AB5D-62267EB1D75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7D94E5-74F7-48B5-9B96-17B5573E4F6A}">
      <dgm:prSet/>
      <dgm:spPr/>
      <dgm:t>
        <a:bodyPr/>
        <a:lstStyle/>
        <a:p>
          <a:pPr rtl="0"/>
          <a:r>
            <a:rPr lang="ru-RU" b="1" dirty="0" smtClean="0"/>
            <a:t>Затраты на модернизацию, реконструкцию и ремонт объектов коммунального хозяйства в течение 2013-2018 гг.</a:t>
          </a:r>
          <a:endParaRPr lang="ru-RU" b="1" dirty="0"/>
        </a:p>
      </dgm:t>
    </dgm:pt>
    <dgm:pt modelId="{2F0F81FD-EEB7-4D47-BC92-B7A92BD00472}" type="parTrans" cxnId="{65A74084-3D9D-489C-A60A-14C78D0B8C07}">
      <dgm:prSet/>
      <dgm:spPr/>
      <dgm:t>
        <a:bodyPr/>
        <a:lstStyle/>
        <a:p>
          <a:endParaRPr lang="ru-RU"/>
        </a:p>
      </dgm:t>
    </dgm:pt>
    <dgm:pt modelId="{747D511F-F356-433F-A8D0-C3CFD1A748F2}" type="sibTrans" cxnId="{65A74084-3D9D-489C-A60A-14C78D0B8C07}">
      <dgm:prSet/>
      <dgm:spPr/>
      <dgm:t>
        <a:bodyPr/>
        <a:lstStyle/>
        <a:p>
          <a:endParaRPr lang="ru-RU"/>
        </a:p>
      </dgm:t>
    </dgm:pt>
    <dgm:pt modelId="{B212153C-2EAA-406C-93CD-94958C05C951}">
      <dgm:prSet/>
      <dgm:spPr/>
      <dgm:t>
        <a:bodyPr/>
        <a:lstStyle/>
        <a:p>
          <a:pPr rtl="0"/>
          <a:r>
            <a:rPr lang="ru-RU" b="1" dirty="0" smtClean="0"/>
            <a:t>413,527 млн. рублей </a:t>
          </a:r>
          <a:endParaRPr lang="ru-RU" b="1" dirty="0"/>
        </a:p>
      </dgm:t>
    </dgm:pt>
    <dgm:pt modelId="{17FA79B4-59BD-4A1D-ABC0-8824DAB312E3}" type="parTrans" cxnId="{0BBB2C12-6A62-4273-87B7-0C6409EDB57F}">
      <dgm:prSet/>
      <dgm:spPr/>
      <dgm:t>
        <a:bodyPr/>
        <a:lstStyle/>
        <a:p>
          <a:endParaRPr lang="ru-RU"/>
        </a:p>
      </dgm:t>
    </dgm:pt>
    <dgm:pt modelId="{F9DE3488-1AE9-47DC-B6C0-C98EC63781C3}" type="sibTrans" cxnId="{0BBB2C12-6A62-4273-87B7-0C6409EDB57F}">
      <dgm:prSet/>
      <dgm:spPr/>
      <dgm:t>
        <a:bodyPr/>
        <a:lstStyle/>
        <a:p>
          <a:endParaRPr lang="ru-RU"/>
        </a:p>
      </dgm:t>
    </dgm:pt>
    <dgm:pt modelId="{E616ECBE-D637-4345-9CB8-2B9F84479882}" type="pres">
      <dgm:prSet presAssocID="{65700E9B-94CF-422C-AB5D-62267EB1D75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EAA027-9E82-47AB-A312-80D32843349A}" type="pres">
      <dgm:prSet presAssocID="{D07D94E5-74F7-48B5-9B96-17B5573E4F6A}" presName="horFlow" presStyleCnt="0"/>
      <dgm:spPr/>
    </dgm:pt>
    <dgm:pt modelId="{87D2668A-8764-489B-9F36-E51FEFFE2902}" type="pres">
      <dgm:prSet presAssocID="{D07D94E5-74F7-48B5-9B96-17B5573E4F6A}" presName="bigChev" presStyleLbl="node1" presStyleIdx="0" presStyleCnt="1" custScaleX="137009" custScaleY="151857" custLinFactNeighborX="89986"/>
      <dgm:spPr/>
      <dgm:t>
        <a:bodyPr/>
        <a:lstStyle/>
        <a:p>
          <a:endParaRPr lang="ru-RU"/>
        </a:p>
      </dgm:t>
    </dgm:pt>
    <dgm:pt modelId="{E1818DC7-13F3-4148-8DBF-F608EB1302AA}" type="pres">
      <dgm:prSet presAssocID="{17FA79B4-59BD-4A1D-ABC0-8824DAB312E3}" presName="parTrans" presStyleCnt="0"/>
      <dgm:spPr/>
    </dgm:pt>
    <dgm:pt modelId="{E32BCAB8-6F24-46B5-8449-BFB3F5E854E3}" type="pres">
      <dgm:prSet presAssocID="{B212153C-2EAA-406C-93CD-94958C05C951}" presName="node" presStyleLbl="alignAccFollowNode1" presStyleIdx="0" presStyleCnt="1" custLinFactNeighborX="-43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51F98D-D6E6-496D-9406-65768F5CEB7F}" type="presOf" srcId="{D07D94E5-74F7-48B5-9B96-17B5573E4F6A}" destId="{87D2668A-8764-489B-9F36-E51FEFFE2902}" srcOrd="0" destOrd="0" presId="urn:microsoft.com/office/officeart/2005/8/layout/lProcess3"/>
    <dgm:cxn modelId="{65A74084-3D9D-489C-A60A-14C78D0B8C07}" srcId="{65700E9B-94CF-422C-AB5D-62267EB1D754}" destId="{D07D94E5-74F7-48B5-9B96-17B5573E4F6A}" srcOrd="0" destOrd="0" parTransId="{2F0F81FD-EEB7-4D47-BC92-B7A92BD00472}" sibTransId="{747D511F-F356-433F-A8D0-C3CFD1A748F2}"/>
    <dgm:cxn modelId="{3E6D9526-8555-40D8-ACC0-6A0BC1CCEE7D}" type="presOf" srcId="{B212153C-2EAA-406C-93CD-94958C05C951}" destId="{E32BCAB8-6F24-46B5-8449-BFB3F5E854E3}" srcOrd="0" destOrd="0" presId="urn:microsoft.com/office/officeart/2005/8/layout/lProcess3"/>
    <dgm:cxn modelId="{0BBB2C12-6A62-4273-87B7-0C6409EDB57F}" srcId="{D07D94E5-74F7-48B5-9B96-17B5573E4F6A}" destId="{B212153C-2EAA-406C-93CD-94958C05C951}" srcOrd="0" destOrd="0" parTransId="{17FA79B4-59BD-4A1D-ABC0-8824DAB312E3}" sibTransId="{F9DE3488-1AE9-47DC-B6C0-C98EC63781C3}"/>
    <dgm:cxn modelId="{789DB66E-4B14-4687-A429-F2BA766C4CB5}" type="presOf" srcId="{65700E9B-94CF-422C-AB5D-62267EB1D754}" destId="{E616ECBE-D637-4345-9CB8-2B9F84479882}" srcOrd="0" destOrd="0" presId="urn:microsoft.com/office/officeart/2005/8/layout/lProcess3"/>
    <dgm:cxn modelId="{3B60C06D-45F9-4743-9728-AC592E8A27D7}" type="presParOf" srcId="{E616ECBE-D637-4345-9CB8-2B9F84479882}" destId="{B3EAA027-9E82-47AB-A312-80D32843349A}" srcOrd="0" destOrd="0" presId="urn:microsoft.com/office/officeart/2005/8/layout/lProcess3"/>
    <dgm:cxn modelId="{0E115608-3942-420C-9DD2-C83FB85452C9}" type="presParOf" srcId="{B3EAA027-9E82-47AB-A312-80D32843349A}" destId="{87D2668A-8764-489B-9F36-E51FEFFE2902}" srcOrd="0" destOrd="0" presId="urn:microsoft.com/office/officeart/2005/8/layout/lProcess3"/>
    <dgm:cxn modelId="{A3951D66-C9E7-45BC-BFC3-A3E508F56E2D}" type="presParOf" srcId="{B3EAA027-9E82-47AB-A312-80D32843349A}" destId="{E1818DC7-13F3-4148-8DBF-F608EB1302AA}" srcOrd="1" destOrd="0" presId="urn:microsoft.com/office/officeart/2005/8/layout/lProcess3"/>
    <dgm:cxn modelId="{B4DC68F4-6922-4B41-A32D-A3C704A3DA3B}" type="presParOf" srcId="{B3EAA027-9E82-47AB-A312-80D32843349A}" destId="{E32BCAB8-6F24-46B5-8449-BFB3F5E854E3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2F2CC5-5840-4BC9-AE23-D56B70F460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700CCD-C600-4B05-A373-576429F70ABB}">
      <dgm:prSet custT="1"/>
      <dgm:spPr/>
      <dgm:t>
        <a:bodyPr/>
        <a:lstStyle/>
        <a:p>
          <a:pPr rtl="0"/>
          <a:r>
            <a:rPr lang="ru-RU" sz="1400" dirty="0" smtClean="0"/>
            <a:t>«Атом-остров»</a:t>
          </a:r>
          <a:endParaRPr lang="ru-RU" sz="1400" dirty="0"/>
        </a:p>
      </dgm:t>
    </dgm:pt>
    <dgm:pt modelId="{F5402B7A-BB93-42A4-9633-833905EB56EB}" type="parTrans" cxnId="{C524962F-E209-4850-A821-BB9870137CFD}">
      <dgm:prSet/>
      <dgm:spPr/>
      <dgm:t>
        <a:bodyPr/>
        <a:lstStyle/>
        <a:p>
          <a:endParaRPr lang="ru-RU" sz="1400"/>
        </a:p>
      </dgm:t>
    </dgm:pt>
    <dgm:pt modelId="{F04004C4-7F81-48AC-840D-AF2D505B85A0}" type="sibTrans" cxnId="{C524962F-E209-4850-A821-BB9870137CFD}">
      <dgm:prSet/>
      <dgm:spPr/>
      <dgm:t>
        <a:bodyPr/>
        <a:lstStyle/>
        <a:p>
          <a:endParaRPr lang="ru-RU" sz="1400"/>
        </a:p>
      </dgm:t>
    </dgm:pt>
    <dgm:pt modelId="{78CDC8E5-300C-4BC6-81B5-1D517770F42B}">
      <dgm:prSet custT="1"/>
      <dgm:spPr/>
      <dgm:t>
        <a:bodyPr/>
        <a:lstStyle/>
        <a:p>
          <a:pPr rtl="0"/>
          <a:r>
            <a:rPr lang="ru-RU" sz="1400" dirty="0" smtClean="0"/>
            <a:t>«Спорт-остров» </a:t>
          </a:r>
          <a:endParaRPr lang="ru-RU" sz="1400" dirty="0"/>
        </a:p>
      </dgm:t>
    </dgm:pt>
    <dgm:pt modelId="{0E536445-7C1E-4CB5-8A3A-D1214707DD7B}" type="parTrans" cxnId="{F71367C2-626F-429F-8821-2E22825A7CC8}">
      <dgm:prSet/>
      <dgm:spPr/>
      <dgm:t>
        <a:bodyPr/>
        <a:lstStyle/>
        <a:p>
          <a:endParaRPr lang="ru-RU" sz="1400"/>
        </a:p>
      </dgm:t>
    </dgm:pt>
    <dgm:pt modelId="{7F495C6D-38BD-439F-B677-67444AEA3D9F}" type="sibTrans" cxnId="{F71367C2-626F-429F-8821-2E22825A7CC8}">
      <dgm:prSet/>
      <dgm:spPr/>
      <dgm:t>
        <a:bodyPr/>
        <a:lstStyle/>
        <a:p>
          <a:endParaRPr lang="ru-RU" sz="1400"/>
        </a:p>
      </dgm:t>
    </dgm:pt>
    <dgm:pt modelId="{3EC86A88-C1D9-42FE-B455-F8C6D1C3081D}">
      <dgm:prSet custT="1"/>
      <dgm:spPr/>
      <dgm:t>
        <a:bodyPr/>
        <a:lstStyle/>
        <a:p>
          <a:pPr rtl="0"/>
          <a:r>
            <a:rPr lang="ru-RU" sz="1400" dirty="0" smtClean="0"/>
            <a:t>устройство переходного трапа в Нашем парке</a:t>
          </a:r>
          <a:endParaRPr lang="ru-RU" sz="1400" dirty="0"/>
        </a:p>
      </dgm:t>
    </dgm:pt>
    <dgm:pt modelId="{864C6CC0-1447-4E14-9247-F8FB0D528D55}" type="parTrans" cxnId="{298F6CFE-E5A3-4747-86AF-E9BE88C907F8}">
      <dgm:prSet/>
      <dgm:spPr/>
      <dgm:t>
        <a:bodyPr/>
        <a:lstStyle/>
        <a:p>
          <a:endParaRPr lang="ru-RU" sz="1400"/>
        </a:p>
      </dgm:t>
    </dgm:pt>
    <dgm:pt modelId="{48E1D4D1-27D4-4245-9808-17B3E7C3B2E7}" type="sibTrans" cxnId="{298F6CFE-E5A3-4747-86AF-E9BE88C907F8}">
      <dgm:prSet/>
      <dgm:spPr/>
      <dgm:t>
        <a:bodyPr/>
        <a:lstStyle/>
        <a:p>
          <a:endParaRPr lang="ru-RU" sz="1400"/>
        </a:p>
      </dgm:t>
    </dgm:pt>
    <dgm:pt modelId="{EA332531-5D55-42E6-B322-79DCB8BDFB58}" type="pres">
      <dgm:prSet presAssocID="{472F2CC5-5840-4BC9-AE23-D56B70F460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566719-BA9C-44C4-BCCE-FB4847A4C03E}" type="pres">
      <dgm:prSet presAssocID="{76700CCD-C600-4B05-A373-576429F70AB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C674B-F56D-4234-AC17-160A549D41A6}" type="pres">
      <dgm:prSet presAssocID="{F04004C4-7F81-48AC-840D-AF2D505B85A0}" presName="spacer" presStyleCnt="0"/>
      <dgm:spPr/>
    </dgm:pt>
    <dgm:pt modelId="{85D281FF-13F0-482D-952F-5A0F69EC16C3}" type="pres">
      <dgm:prSet presAssocID="{78CDC8E5-300C-4BC6-81B5-1D517770F42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94A5D-38F3-45E3-A5D6-AE098DACCDA4}" type="pres">
      <dgm:prSet presAssocID="{7F495C6D-38BD-439F-B677-67444AEA3D9F}" presName="spacer" presStyleCnt="0"/>
      <dgm:spPr/>
    </dgm:pt>
    <dgm:pt modelId="{FA298DDD-1121-4564-AE7A-A47D77B07010}" type="pres">
      <dgm:prSet presAssocID="{3EC86A88-C1D9-42FE-B455-F8C6D1C3081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8F6CFE-E5A3-4747-86AF-E9BE88C907F8}" srcId="{472F2CC5-5840-4BC9-AE23-D56B70F46027}" destId="{3EC86A88-C1D9-42FE-B455-F8C6D1C3081D}" srcOrd="2" destOrd="0" parTransId="{864C6CC0-1447-4E14-9247-F8FB0D528D55}" sibTransId="{48E1D4D1-27D4-4245-9808-17B3E7C3B2E7}"/>
    <dgm:cxn modelId="{F71367C2-626F-429F-8821-2E22825A7CC8}" srcId="{472F2CC5-5840-4BC9-AE23-D56B70F46027}" destId="{78CDC8E5-300C-4BC6-81B5-1D517770F42B}" srcOrd="1" destOrd="0" parTransId="{0E536445-7C1E-4CB5-8A3A-D1214707DD7B}" sibTransId="{7F495C6D-38BD-439F-B677-67444AEA3D9F}"/>
    <dgm:cxn modelId="{801F1533-5A6B-489B-B19E-4444F4EBA279}" type="presOf" srcId="{3EC86A88-C1D9-42FE-B455-F8C6D1C3081D}" destId="{FA298DDD-1121-4564-AE7A-A47D77B07010}" srcOrd="0" destOrd="0" presId="urn:microsoft.com/office/officeart/2005/8/layout/vList2"/>
    <dgm:cxn modelId="{0B274354-8B36-44BD-A266-48D54658222C}" type="presOf" srcId="{78CDC8E5-300C-4BC6-81B5-1D517770F42B}" destId="{85D281FF-13F0-482D-952F-5A0F69EC16C3}" srcOrd="0" destOrd="0" presId="urn:microsoft.com/office/officeart/2005/8/layout/vList2"/>
    <dgm:cxn modelId="{1B34A34C-561B-4F0A-8D1F-FAEC7B295348}" type="presOf" srcId="{472F2CC5-5840-4BC9-AE23-D56B70F46027}" destId="{EA332531-5D55-42E6-B322-79DCB8BDFB58}" srcOrd="0" destOrd="0" presId="urn:microsoft.com/office/officeart/2005/8/layout/vList2"/>
    <dgm:cxn modelId="{9247F42B-8993-4B36-A6E1-6C78C6D266D4}" type="presOf" srcId="{76700CCD-C600-4B05-A373-576429F70ABB}" destId="{FC566719-BA9C-44C4-BCCE-FB4847A4C03E}" srcOrd="0" destOrd="0" presId="urn:microsoft.com/office/officeart/2005/8/layout/vList2"/>
    <dgm:cxn modelId="{C524962F-E209-4850-A821-BB9870137CFD}" srcId="{472F2CC5-5840-4BC9-AE23-D56B70F46027}" destId="{76700CCD-C600-4B05-A373-576429F70ABB}" srcOrd="0" destOrd="0" parTransId="{F5402B7A-BB93-42A4-9633-833905EB56EB}" sibTransId="{F04004C4-7F81-48AC-840D-AF2D505B85A0}"/>
    <dgm:cxn modelId="{A62B0DF2-BFB5-481C-837C-F6A08E8A1CD5}" type="presParOf" srcId="{EA332531-5D55-42E6-B322-79DCB8BDFB58}" destId="{FC566719-BA9C-44C4-BCCE-FB4847A4C03E}" srcOrd="0" destOrd="0" presId="urn:microsoft.com/office/officeart/2005/8/layout/vList2"/>
    <dgm:cxn modelId="{61C8D9AD-E3A9-4315-954A-6CC5031F75BA}" type="presParOf" srcId="{EA332531-5D55-42E6-B322-79DCB8BDFB58}" destId="{CF4C674B-F56D-4234-AC17-160A549D41A6}" srcOrd="1" destOrd="0" presId="urn:microsoft.com/office/officeart/2005/8/layout/vList2"/>
    <dgm:cxn modelId="{205F7D91-3D92-4E24-B770-13162AE057EC}" type="presParOf" srcId="{EA332531-5D55-42E6-B322-79DCB8BDFB58}" destId="{85D281FF-13F0-482D-952F-5A0F69EC16C3}" srcOrd="2" destOrd="0" presId="urn:microsoft.com/office/officeart/2005/8/layout/vList2"/>
    <dgm:cxn modelId="{A7F61812-4342-462D-991F-E32AA6400F9D}" type="presParOf" srcId="{EA332531-5D55-42E6-B322-79DCB8BDFB58}" destId="{90B94A5D-38F3-45E3-A5D6-AE098DACCDA4}" srcOrd="3" destOrd="0" presId="urn:microsoft.com/office/officeart/2005/8/layout/vList2"/>
    <dgm:cxn modelId="{C6A29D80-F968-4943-AE8D-06E11EA76CB9}" type="presParOf" srcId="{EA332531-5D55-42E6-B322-79DCB8BDFB58}" destId="{FA298DDD-1121-4564-AE7A-A47D77B0701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B8CC1A-9DC6-4805-A0B7-5A468D1F362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0F6DAA-D202-40A2-BFDF-19B1DE8CEC42}">
      <dgm:prSet/>
      <dgm:spPr/>
      <dgm:t>
        <a:bodyPr/>
        <a:lstStyle/>
        <a:p>
          <a:pPr rtl="0"/>
          <a:r>
            <a:rPr lang="ru-RU" dirty="0" smtClean="0"/>
            <a:t>1 млн.163 тыс. руб.</a:t>
          </a:r>
          <a:endParaRPr lang="ru-RU" dirty="0"/>
        </a:p>
      </dgm:t>
    </dgm:pt>
    <dgm:pt modelId="{CB67A5E4-D3E5-46C7-A8AA-9726CD759FCE}" type="parTrans" cxnId="{5B2B8B44-3D9C-4B77-866F-BA66CC72528A}">
      <dgm:prSet/>
      <dgm:spPr/>
      <dgm:t>
        <a:bodyPr/>
        <a:lstStyle/>
        <a:p>
          <a:endParaRPr lang="ru-RU"/>
        </a:p>
      </dgm:t>
    </dgm:pt>
    <dgm:pt modelId="{562929F5-DCB0-4800-90AC-40F08A423D48}" type="sibTrans" cxnId="{5B2B8B44-3D9C-4B77-866F-BA66CC72528A}">
      <dgm:prSet/>
      <dgm:spPr/>
      <dgm:t>
        <a:bodyPr/>
        <a:lstStyle/>
        <a:p>
          <a:endParaRPr lang="ru-RU"/>
        </a:p>
      </dgm:t>
    </dgm:pt>
    <dgm:pt modelId="{B859C01C-9F1A-4AB8-99DA-4F1077392077}">
      <dgm:prSet/>
      <dgm:spPr/>
      <dgm:t>
        <a:bodyPr/>
        <a:lstStyle/>
        <a:p>
          <a:pPr rtl="0"/>
          <a:r>
            <a:rPr lang="ru-RU" dirty="0" smtClean="0"/>
            <a:t>2 млн. 450 тыс. руб.</a:t>
          </a:r>
          <a:endParaRPr lang="ru-RU" dirty="0"/>
        </a:p>
      </dgm:t>
    </dgm:pt>
    <dgm:pt modelId="{41C28402-984C-43CA-A0EA-4FA9231B5479}" type="parTrans" cxnId="{34A36CC6-3370-4F18-A373-5CF9A28757DC}">
      <dgm:prSet/>
      <dgm:spPr/>
      <dgm:t>
        <a:bodyPr/>
        <a:lstStyle/>
        <a:p>
          <a:endParaRPr lang="ru-RU"/>
        </a:p>
      </dgm:t>
    </dgm:pt>
    <dgm:pt modelId="{FBDC8C7C-A806-444A-84CC-99C9AAB8EA5F}" type="sibTrans" cxnId="{34A36CC6-3370-4F18-A373-5CF9A28757DC}">
      <dgm:prSet/>
      <dgm:spPr/>
      <dgm:t>
        <a:bodyPr/>
        <a:lstStyle/>
        <a:p>
          <a:endParaRPr lang="ru-RU"/>
        </a:p>
      </dgm:t>
    </dgm:pt>
    <dgm:pt modelId="{D2AF53A8-C22B-463E-97B3-6F0AECA39393}">
      <dgm:prSet custT="1"/>
      <dgm:spPr/>
      <dgm:t>
        <a:bodyPr/>
        <a:lstStyle/>
        <a:p>
          <a:pPr rtl="0"/>
          <a:r>
            <a:rPr lang="ru-RU" sz="1600" dirty="0" smtClean="0"/>
            <a:t> Устройство наружного освещения между школой № 3 и кинотеатром «Восход» с обустройством тротуарной дорожки</a:t>
          </a:r>
          <a:endParaRPr lang="ru-RU" sz="1600" dirty="0"/>
        </a:p>
      </dgm:t>
    </dgm:pt>
    <dgm:pt modelId="{83FB0647-6D05-40F3-8483-57DBED136ACF}" type="parTrans" cxnId="{02972406-EB05-4AC7-BD15-F153C3D2CFCB}">
      <dgm:prSet/>
      <dgm:spPr/>
      <dgm:t>
        <a:bodyPr/>
        <a:lstStyle/>
        <a:p>
          <a:endParaRPr lang="ru-RU"/>
        </a:p>
      </dgm:t>
    </dgm:pt>
    <dgm:pt modelId="{52667861-4303-4B79-8A99-A06A0AF98C0A}" type="sibTrans" cxnId="{02972406-EB05-4AC7-BD15-F153C3D2CFCB}">
      <dgm:prSet/>
      <dgm:spPr/>
      <dgm:t>
        <a:bodyPr/>
        <a:lstStyle/>
        <a:p>
          <a:endParaRPr lang="ru-RU"/>
        </a:p>
      </dgm:t>
    </dgm:pt>
    <dgm:pt modelId="{77489422-5028-4119-8B77-B8674AAA17D0}">
      <dgm:prSet custT="1"/>
      <dgm:spPr/>
      <dgm:t>
        <a:bodyPr/>
        <a:lstStyle/>
        <a:p>
          <a:pPr rtl="0"/>
          <a:r>
            <a:rPr lang="ru-RU" sz="1600" dirty="0" smtClean="0"/>
            <a:t>Приобретение автобуса для перевозки спортивных команд и творческих коллективов</a:t>
          </a:r>
          <a:endParaRPr lang="ru-RU" sz="1600" dirty="0"/>
        </a:p>
      </dgm:t>
    </dgm:pt>
    <dgm:pt modelId="{71BF1F17-0220-4394-A1A7-5DC71F1F7121}" type="parTrans" cxnId="{3AFCB9D7-C933-49C2-BCE8-BE6A8800E6E3}">
      <dgm:prSet/>
      <dgm:spPr/>
      <dgm:t>
        <a:bodyPr/>
        <a:lstStyle/>
        <a:p>
          <a:endParaRPr lang="ru-RU"/>
        </a:p>
      </dgm:t>
    </dgm:pt>
    <dgm:pt modelId="{E77F1D8F-E5C7-4804-9118-ECDCD9EDBBF2}" type="sibTrans" cxnId="{3AFCB9D7-C933-49C2-BCE8-BE6A8800E6E3}">
      <dgm:prSet/>
      <dgm:spPr/>
      <dgm:t>
        <a:bodyPr/>
        <a:lstStyle/>
        <a:p>
          <a:endParaRPr lang="ru-RU"/>
        </a:p>
      </dgm:t>
    </dgm:pt>
    <dgm:pt modelId="{2A102BDE-54B7-4D7C-8CB8-E75009E5D0FF}" type="pres">
      <dgm:prSet presAssocID="{B6B8CC1A-9DC6-4805-A0B7-5A468D1F362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20F5BC-5FA0-4A94-8D74-5E41EC337D9B}" type="pres">
      <dgm:prSet presAssocID="{AA0F6DAA-D202-40A2-BFDF-19B1DE8CEC42}" presName="composite" presStyleCnt="0"/>
      <dgm:spPr/>
    </dgm:pt>
    <dgm:pt modelId="{5E2672EF-B5FB-418C-B8B3-009DB2A74848}" type="pres">
      <dgm:prSet presAssocID="{AA0F6DAA-D202-40A2-BFDF-19B1DE8CEC42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8FB3A-CC39-469B-BB06-48A11D9EB5E8}" type="pres">
      <dgm:prSet presAssocID="{AA0F6DAA-D202-40A2-BFDF-19B1DE8CEC42}" presName="descendantText" presStyleLbl="alignAcc1" presStyleIdx="0" presStyleCnt="2" custScaleY="117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38141-F273-4392-AFA9-23E3F9E40F74}" type="pres">
      <dgm:prSet presAssocID="{562929F5-DCB0-4800-90AC-40F08A423D48}" presName="sp" presStyleCnt="0"/>
      <dgm:spPr/>
    </dgm:pt>
    <dgm:pt modelId="{79CFBD9A-86F8-47CF-A561-9FD789A9539B}" type="pres">
      <dgm:prSet presAssocID="{B859C01C-9F1A-4AB8-99DA-4F1077392077}" presName="composite" presStyleCnt="0"/>
      <dgm:spPr/>
    </dgm:pt>
    <dgm:pt modelId="{FDC6629C-13E4-41F6-80B0-54383804D419}" type="pres">
      <dgm:prSet presAssocID="{B859C01C-9F1A-4AB8-99DA-4F107739207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5A1B1-9DCB-4227-88D9-28D365141B1E}" type="pres">
      <dgm:prSet presAssocID="{B859C01C-9F1A-4AB8-99DA-4F1077392077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0CF07D-531B-4438-91B3-211360EB6E2B}" type="presOf" srcId="{D2AF53A8-C22B-463E-97B3-6F0AECA39393}" destId="{33B8FB3A-CC39-469B-BB06-48A11D9EB5E8}" srcOrd="0" destOrd="0" presId="urn:microsoft.com/office/officeart/2005/8/layout/chevron2"/>
    <dgm:cxn modelId="{3AFCB9D7-C933-49C2-BCE8-BE6A8800E6E3}" srcId="{B859C01C-9F1A-4AB8-99DA-4F1077392077}" destId="{77489422-5028-4119-8B77-B8674AAA17D0}" srcOrd="0" destOrd="0" parTransId="{71BF1F17-0220-4394-A1A7-5DC71F1F7121}" sibTransId="{E77F1D8F-E5C7-4804-9118-ECDCD9EDBBF2}"/>
    <dgm:cxn modelId="{02972406-EB05-4AC7-BD15-F153C3D2CFCB}" srcId="{AA0F6DAA-D202-40A2-BFDF-19B1DE8CEC42}" destId="{D2AF53A8-C22B-463E-97B3-6F0AECA39393}" srcOrd="0" destOrd="0" parTransId="{83FB0647-6D05-40F3-8483-57DBED136ACF}" sibTransId="{52667861-4303-4B79-8A99-A06A0AF98C0A}"/>
    <dgm:cxn modelId="{DEEEFD84-B745-4058-8805-E41F2D8B2FC4}" type="presOf" srcId="{77489422-5028-4119-8B77-B8674AAA17D0}" destId="{4C25A1B1-9DCB-4227-88D9-28D365141B1E}" srcOrd="0" destOrd="0" presId="urn:microsoft.com/office/officeart/2005/8/layout/chevron2"/>
    <dgm:cxn modelId="{3C1215A7-FFB3-46B4-A3D1-AB523EB3F9A0}" type="presOf" srcId="{B6B8CC1A-9DC6-4805-A0B7-5A468D1F3621}" destId="{2A102BDE-54B7-4D7C-8CB8-E75009E5D0FF}" srcOrd="0" destOrd="0" presId="urn:microsoft.com/office/officeart/2005/8/layout/chevron2"/>
    <dgm:cxn modelId="{34A36CC6-3370-4F18-A373-5CF9A28757DC}" srcId="{B6B8CC1A-9DC6-4805-A0B7-5A468D1F3621}" destId="{B859C01C-9F1A-4AB8-99DA-4F1077392077}" srcOrd="1" destOrd="0" parTransId="{41C28402-984C-43CA-A0EA-4FA9231B5479}" sibTransId="{FBDC8C7C-A806-444A-84CC-99C9AAB8EA5F}"/>
    <dgm:cxn modelId="{7912E2FD-6019-43D4-B5B4-4CA2F90EF3E1}" type="presOf" srcId="{B859C01C-9F1A-4AB8-99DA-4F1077392077}" destId="{FDC6629C-13E4-41F6-80B0-54383804D419}" srcOrd="0" destOrd="0" presId="urn:microsoft.com/office/officeart/2005/8/layout/chevron2"/>
    <dgm:cxn modelId="{5B2B8B44-3D9C-4B77-866F-BA66CC72528A}" srcId="{B6B8CC1A-9DC6-4805-A0B7-5A468D1F3621}" destId="{AA0F6DAA-D202-40A2-BFDF-19B1DE8CEC42}" srcOrd="0" destOrd="0" parTransId="{CB67A5E4-D3E5-46C7-A8AA-9726CD759FCE}" sibTransId="{562929F5-DCB0-4800-90AC-40F08A423D48}"/>
    <dgm:cxn modelId="{1C906FA7-144C-438D-9330-9085361DB400}" type="presOf" srcId="{AA0F6DAA-D202-40A2-BFDF-19B1DE8CEC42}" destId="{5E2672EF-B5FB-418C-B8B3-009DB2A74848}" srcOrd="0" destOrd="0" presId="urn:microsoft.com/office/officeart/2005/8/layout/chevron2"/>
    <dgm:cxn modelId="{656BEABC-83F0-4115-BFF1-41C941BE46E1}" type="presParOf" srcId="{2A102BDE-54B7-4D7C-8CB8-E75009E5D0FF}" destId="{3820F5BC-5FA0-4A94-8D74-5E41EC337D9B}" srcOrd="0" destOrd="0" presId="urn:microsoft.com/office/officeart/2005/8/layout/chevron2"/>
    <dgm:cxn modelId="{A8DA4E4B-2250-4AEE-ACDF-531200243E27}" type="presParOf" srcId="{3820F5BC-5FA0-4A94-8D74-5E41EC337D9B}" destId="{5E2672EF-B5FB-418C-B8B3-009DB2A74848}" srcOrd="0" destOrd="0" presId="urn:microsoft.com/office/officeart/2005/8/layout/chevron2"/>
    <dgm:cxn modelId="{A1D72C87-4493-4ACE-9D68-12BE5AA53ABF}" type="presParOf" srcId="{3820F5BC-5FA0-4A94-8D74-5E41EC337D9B}" destId="{33B8FB3A-CC39-469B-BB06-48A11D9EB5E8}" srcOrd="1" destOrd="0" presId="urn:microsoft.com/office/officeart/2005/8/layout/chevron2"/>
    <dgm:cxn modelId="{A1C92E8E-E026-4990-BD94-44682F931004}" type="presParOf" srcId="{2A102BDE-54B7-4D7C-8CB8-E75009E5D0FF}" destId="{BE338141-F273-4392-AFA9-23E3F9E40F74}" srcOrd="1" destOrd="0" presId="urn:microsoft.com/office/officeart/2005/8/layout/chevron2"/>
    <dgm:cxn modelId="{94006825-9C3D-4227-B44E-4CE312DD4DCE}" type="presParOf" srcId="{2A102BDE-54B7-4D7C-8CB8-E75009E5D0FF}" destId="{79CFBD9A-86F8-47CF-A561-9FD789A9539B}" srcOrd="2" destOrd="0" presId="urn:microsoft.com/office/officeart/2005/8/layout/chevron2"/>
    <dgm:cxn modelId="{4ED2BF64-B7AD-4FD7-9614-4CA57EFF5067}" type="presParOf" srcId="{79CFBD9A-86F8-47CF-A561-9FD789A9539B}" destId="{FDC6629C-13E4-41F6-80B0-54383804D419}" srcOrd="0" destOrd="0" presId="urn:microsoft.com/office/officeart/2005/8/layout/chevron2"/>
    <dgm:cxn modelId="{6458FC9F-49B7-4052-9C93-5CE941EB1CF4}" type="presParOf" srcId="{79CFBD9A-86F8-47CF-A561-9FD789A9539B}" destId="{4C25A1B1-9DCB-4227-88D9-28D365141B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926C66-3C2A-489F-A387-5FA1CE81778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0BE6F6-9BF3-40B6-8498-2CCB92A6E098}">
      <dgm:prSet custT="1"/>
      <dgm:spPr/>
      <dgm:t>
        <a:bodyPr/>
        <a:lstStyle/>
        <a:p>
          <a:pPr rtl="0"/>
          <a:r>
            <a:rPr lang="ru-RU" sz="1600" b="1" dirty="0" smtClean="0"/>
            <a:t>Бульвар «Северное сияние»</a:t>
          </a:r>
          <a:endParaRPr lang="ru-RU" sz="1000" b="1" dirty="0"/>
        </a:p>
      </dgm:t>
    </dgm:pt>
    <dgm:pt modelId="{F444813D-256E-4D39-9E18-C924115582FB}" type="parTrans" cxnId="{7DBAEAFA-DB3B-4121-8978-0ECF509E7B27}">
      <dgm:prSet/>
      <dgm:spPr/>
      <dgm:t>
        <a:bodyPr/>
        <a:lstStyle/>
        <a:p>
          <a:endParaRPr lang="ru-RU"/>
        </a:p>
      </dgm:t>
    </dgm:pt>
    <dgm:pt modelId="{5AEA1D3C-B9F1-44FA-A89A-2C1C181237EC}" type="sibTrans" cxnId="{7DBAEAFA-DB3B-4121-8978-0ECF509E7B27}">
      <dgm:prSet/>
      <dgm:spPr/>
      <dgm:t>
        <a:bodyPr/>
        <a:lstStyle/>
        <a:p>
          <a:endParaRPr lang="ru-RU"/>
        </a:p>
      </dgm:t>
    </dgm:pt>
    <dgm:pt modelId="{6FAD36B4-C9C9-418C-8623-9863FAE28E23}">
      <dgm:prSet custT="1"/>
      <dgm:spPr/>
      <dgm:t>
        <a:bodyPr/>
        <a:lstStyle/>
        <a:p>
          <a:pPr rtl="0"/>
          <a:r>
            <a:rPr lang="ru-RU" sz="1200" b="1" dirty="0" smtClean="0"/>
            <a:t>СООРУЖЕНИЕ ЛИНИЙ ЭЛЕКТРОСНАБЖЕНИЯ В 9-М МИКРОРАЙОНЕ</a:t>
          </a:r>
          <a:endParaRPr lang="ru-RU" sz="1000" b="1" dirty="0"/>
        </a:p>
      </dgm:t>
    </dgm:pt>
    <dgm:pt modelId="{9AD804CD-F2FE-4FE1-A4D1-4416AA8086F6}" type="parTrans" cxnId="{C76E475E-5A0D-4920-9366-5B45B414378F}">
      <dgm:prSet/>
      <dgm:spPr/>
      <dgm:t>
        <a:bodyPr/>
        <a:lstStyle/>
        <a:p>
          <a:endParaRPr lang="ru-RU"/>
        </a:p>
      </dgm:t>
    </dgm:pt>
    <dgm:pt modelId="{5F31AC16-6F03-4C44-93E1-0B735FCD5FC3}" type="sibTrans" cxnId="{C76E475E-5A0D-4920-9366-5B45B414378F}">
      <dgm:prSet/>
      <dgm:spPr/>
      <dgm:t>
        <a:bodyPr/>
        <a:lstStyle/>
        <a:p>
          <a:endParaRPr lang="ru-RU"/>
        </a:p>
      </dgm:t>
    </dgm:pt>
    <dgm:pt modelId="{8429AB91-34B2-454D-A305-11B692879E58}">
      <dgm:prSet custT="1"/>
      <dgm:spPr/>
      <dgm:t>
        <a:bodyPr/>
        <a:lstStyle/>
        <a:p>
          <a:pPr rtl="0"/>
          <a:r>
            <a:rPr lang="ru-RU" sz="1200" dirty="0" smtClean="0"/>
            <a:t>Сумма контракта с ОАО «РЖД»  </a:t>
          </a:r>
        </a:p>
        <a:p>
          <a:pPr rtl="0"/>
          <a:r>
            <a:rPr lang="ru-RU" sz="1600" b="1" dirty="0" smtClean="0"/>
            <a:t>5 403 192,86 руб.</a:t>
          </a:r>
          <a:endParaRPr lang="ru-RU" sz="1600" b="1" dirty="0"/>
        </a:p>
      </dgm:t>
    </dgm:pt>
    <dgm:pt modelId="{DD9330A9-3769-4ED1-9866-5E76EFDF004D}" type="parTrans" cxnId="{4EC6F6E8-1487-4450-B2F8-B03122EBEE2D}">
      <dgm:prSet/>
      <dgm:spPr/>
      <dgm:t>
        <a:bodyPr/>
        <a:lstStyle/>
        <a:p>
          <a:endParaRPr lang="ru-RU"/>
        </a:p>
      </dgm:t>
    </dgm:pt>
    <dgm:pt modelId="{D7E48282-49B2-41CE-A49E-F57AD6C18D60}" type="sibTrans" cxnId="{4EC6F6E8-1487-4450-B2F8-B03122EBEE2D}">
      <dgm:prSet/>
      <dgm:spPr/>
      <dgm:t>
        <a:bodyPr/>
        <a:lstStyle/>
        <a:p>
          <a:endParaRPr lang="ru-RU"/>
        </a:p>
      </dgm:t>
    </dgm:pt>
    <dgm:pt modelId="{ACB0D7A4-0E17-4012-9D76-57A55CF59BC7}">
      <dgm:prSet custT="1"/>
      <dgm:spPr/>
      <dgm:t>
        <a:bodyPr/>
        <a:lstStyle/>
        <a:p>
          <a:pPr rtl="0"/>
          <a:r>
            <a:rPr lang="ru-RU" sz="1100" dirty="0" smtClean="0"/>
            <a:t>в 2019 году планируется проведение проектно-изыскательных работ</a:t>
          </a:r>
        </a:p>
        <a:p>
          <a:pPr rtl="0"/>
          <a:r>
            <a:rPr lang="ru-RU" sz="1100" dirty="0" smtClean="0"/>
            <a:t>в 2020 году монтаж линий электропередачи</a:t>
          </a:r>
        </a:p>
      </dgm:t>
    </dgm:pt>
    <dgm:pt modelId="{C4E1C900-56DF-4927-A04B-FB4217D580C0}" type="parTrans" cxnId="{13C735E9-A723-4F97-8D92-FC5071A30683}">
      <dgm:prSet/>
      <dgm:spPr/>
      <dgm:t>
        <a:bodyPr/>
        <a:lstStyle/>
        <a:p>
          <a:endParaRPr lang="ru-RU"/>
        </a:p>
      </dgm:t>
    </dgm:pt>
    <dgm:pt modelId="{CAFDD414-7BD2-4741-9476-18248124ADB1}" type="sibTrans" cxnId="{13C735E9-A723-4F97-8D92-FC5071A30683}">
      <dgm:prSet/>
      <dgm:spPr/>
      <dgm:t>
        <a:bodyPr/>
        <a:lstStyle/>
        <a:p>
          <a:endParaRPr lang="ru-RU"/>
        </a:p>
      </dgm:t>
    </dgm:pt>
    <dgm:pt modelId="{B85B4000-08CB-402B-9DC4-3D47D12E40F0}">
      <dgm:prSet custT="1"/>
      <dgm:spPr/>
      <dgm:t>
        <a:bodyPr/>
        <a:lstStyle/>
        <a:p>
          <a:pPr rtl="0"/>
          <a:r>
            <a:rPr lang="ru-RU" sz="900" dirty="0" smtClean="0"/>
            <a:t>Проект будет реализован в 2019 г. </a:t>
          </a:r>
          <a:r>
            <a:rPr lang="ru-RU" sz="1600" b="1" dirty="0" smtClean="0"/>
            <a:t>74,8 млн. руб.</a:t>
          </a:r>
          <a:r>
            <a:rPr lang="ru-RU" sz="1600" b="0" dirty="0" smtClean="0"/>
            <a:t>:</a:t>
          </a:r>
          <a:endParaRPr lang="ru-RU" sz="900" b="0" dirty="0" smtClean="0"/>
        </a:p>
        <a:p>
          <a:pPr rtl="0"/>
          <a:r>
            <a:rPr lang="ru-RU" sz="900" dirty="0" smtClean="0"/>
            <a:t>федеральный бюджет -  55 млн. областной бюджет – 10,5 млн. местный бюджет – 1,5 млн. </a:t>
          </a:r>
          <a:r>
            <a:rPr lang="ru-RU" sz="900" dirty="0" err="1" smtClean="0"/>
            <a:t>внебюджет</a:t>
          </a:r>
          <a:r>
            <a:rPr lang="ru-RU" sz="900" dirty="0" smtClean="0"/>
            <a:t>. источники – 7,8 млн. </a:t>
          </a:r>
          <a:endParaRPr lang="ru-RU" sz="900" dirty="0"/>
        </a:p>
      </dgm:t>
    </dgm:pt>
    <dgm:pt modelId="{D81AF7B7-5EB1-4049-BDA6-369EE6A94831}" type="parTrans" cxnId="{02BABE1B-96F9-4F02-BF70-CFD07343A0EA}">
      <dgm:prSet/>
      <dgm:spPr/>
      <dgm:t>
        <a:bodyPr/>
        <a:lstStyle/>
        <a:p>
          <a:endParaRPr lang="ru-RU"/>
        </a:p>
      </dgm:t>
    </dgm:pt>
    <dgm:pt modelId="{9A1F2BEE-07CD-43E6-8E80-3D3EA646B0DC}" type="sibTrans" cxnId="{02BABE1B-96F9-4F02-BF70-CFD07343A0EA}">
      <dgm:prSet/>
      <dgm:spPr/>
      <dgm:t>
        <a:bodyPr/>
        <a:lstStyle/>
        <a:p>
          <a:endParaRPr lang="ru-RU"/>
        </a:p>
      </dgm:t>
    </dgm:pt>
    <dgm:pt modelId="{79559800-7D88-45B5-B589-E2EC3DD446B1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1"/>
              </a:solidFill>
            </a:rPr>
            <a:t>РЕМОНТ АВТОМОБИЛЬНЫХ ДОРОГ</a:t>
          </a:r>
        </a:p>
        <a:p>
          <a:pPr rtl="0"/>
          <a:r>
            <a:rPr lang="ru-RU" sz="1100" b="1" dirty="0" smtClean="0">
              <a:solidFill>
                <a:schemeClr val="bg1"/>
              </a:solidFill>
            </a:rPr>
            <a:t> </a:t>
          </a:r>
          <a:r>
            <a:rPr lang="ru-RU" sz="1100" dirty="0" smtClean="0">
              <a:solidFill>
                <a:schemeClr val="bg1"/>
              </a:solidFill>
            </a:rPr>
            <a:t>общего пользования местного значения</a:t>
          </a:r>
          <a:endParaRPr lang="ru-RU" sz="1400" b="1" dirty="0">
            <a:solidFill>
              <a:schemeClr val="bg1"/>
            </a:solidFill>
          </a:endParaRPr>
        </a:p>
      </dgm:t>
    </dgm:pt>
    <dgm:pt modelId="{6F97D9EE-84D3-429E-80E0-690795CB2525}" type="parTrans" cxnId="{846A4750-CC5B-4CD4-8461-4B3F65812723}">
      <dgm:prSet/>
      <dgm:spPr/>
      <dgm:t>
        <a:bodyPr/>
        <a:lstStyle/>
        <a:p>
          <a:endParaRPr lang="ru-RU"/>
        </a:p>
      </dgm:t>
    </dgm:pt>
    <dgm:pt modelId="{6ABC3459-19C9-4BB4-9ED0-B0505A54D8D7}" type="sibTrans" cxnId="{846A4750-CC5B-4CD4-8461-4B3F65812723}">
      <dgm:prSet/>
      <dgm:spPr/>
      <dgm:t>
        <a:bodyPr/>
        <a:lstStyle/>
        <a:p>
          <a:endParaRPr lang="ru-RU"/>
        </a:p>
      </dgm:t>
    </dgm:pt>
    <dgm:pt modelId="{7B86D928-9C1A-4BD3-B9A4-7853F5FF9FF4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</a:rPr>
            <a:t>27 млн. 215 тыс. руб.</a:t>
          </a:r>
        </a:p>
        <a:p>
          <a:pPr rtl="0"/>
          <a:r>
            <a:rPr lang="ru-RU" sz="1000" dirty="0" smtClean="0">
              <a:solidFill>
                <a:schemeClr val="tx1"/>
              </a:solidFill>
            </a:rPr>
            <a:t>областной бюджет –  15 млн. </a:t>
          </a:r>
        </a:p>
        <a:p>
          <a:pPr rtl="0"/>
          <a:r>
            <a:rPr lang="ru-RU" sz="1000" dirty="0" smtClean="0">
              <a:solidFill>
                <a:schemeClr val="tx1"/>
              </a:solidFill>
            </a:rPr>
            <a:t>местный бюджет – 12,2 млн. </a:t>
          </a:r>
          <a:r>
            <a:rPr lang="ru-RU" sz="1000" b="1" dirty="0" smtClean="0">
              <a:solidFill>
                <a:schemeClr val="tx1"/>
              </a:solidFill>
            </a:rPr>
            <a:t> </a:t>
          </a:r>
        </a:p>
        <a:p>
          <a:pPr rtl="0"/>
          <a:r>
            <a:rPr lang="ru-RU" sz="1400" b="1" dirty="0" smtClean="0">
              <a:solidFill>
                <a:schemeClr val="tx1"/>
              </a:solidFill>
            </a:rPr>
            <a:t> 19566 кв.метров</a:t>
          </a:r>
          <a:endParaRPr lang="ru-RU" sz="1400" b="1" dirty="0">
            <a:solidFill>
              <a:schemeClr val="tx1"/>
            </a:solidFill>
          </a:endParaRPr>
        </a:p>
      </dgm:t>
    </dgm:pt>
    <dgm:pt modelId="{195C4BCD-3CD7-450C-93C3-67D4438AE085}" type="parTrans" cxnId="{9A91B1D3-A78E-4D3E-8B1B-2C4159C14965}">
      <dgm:prSet/>
      <dgm:spPr/>
      <dgm:t>
        <a:bodyPr/>
        <a:lstStyle/>
        <a:p>
          <a:endParaRPr lang="ru-RU"/>
        </a:p>
      </dgm:t>
    </dgm:pt>
    <dgm:pt modelId="{5F3E341B-A8D2-43CA-B9FE-9D0F5FA6D8C1}" type="sibTrans" cxnId="{9A91B1D3-A78E-4D3E-8B1B-2C4159C14965}">
      <dgm:prSet/>
      <dgm:spPr/>
      <dgm:t>
        <a:bodyPr/>
        <a:lstStyle/>
        <a:p>
          <a:endParaRPr lang="ru-RU"/>
        </a:p>
      </dgm:t>
    </dgm:pt>
    <dgm:pt modelId="{D3B3893F-3BD3-4C8E-A9D1-45838DEEBF98}" type="pres">
      <dgm:prSet presAssocID="{60926C66-3C2A-489F-A387-5FA1CE81778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171575-A7E1-4168-B6B2-55080B6A22F3}" type="pres">
      <dgm:prSet presAssocID="{79559800-7D88-45B5-B589-E2EC3DD446B1}" presName="horFlow" presStyleCnt="0"/>
      <dgm:spPr/>
    </dgm:pt>
    <dgm:pt modelId="{11FEACF2-BC51-449B-82A4-4AE8381A614C}" type="pres">
      <dgm:prSet presAssocID="{79559800-7D88-45B5-B589-E2EC3DD446B1}" presName="bigChev" presStyleLbl="node1" presStyleIdx="0" presStyleCnt="3"/>
      <dgm:spPr/>
      <dgm:t>
        <a:bodyPr/>
        <a:lstStyle/>
        <a:p>
          <a:endParaRPr lang="ru-RU"/>
        </a:p>
      </dgm:t>
    </dgm:pt>
    <dgm:pt modelId="{A226AC4D-A7E4-429F-A299-9B26B723AF02}" type="pres">
      <dgm:prSet presAssocID="{195C4BCD-3CD7-450C-93C3-67D4438AE085}" presName="parTrans" presStyleCnt="0"/>
      <dgm:spPr/>
    </dgm:pt>
    <dgm:pt modelId="{5C31C2D0-B2D8-44D7-9344-D0B4111BFDD9}" type="pres">
      <dgm:prSet presAssocID="{7B86D928-9C1A-4BD3-B9A4-7853F5FF9FF4}" presName="node" presStyleLbl="alignAccFollowNode1" presStyleIdx="0" presStyleCnt="4" custLinFactNeighborX="-11619" custLinFactNeighborY="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BD732-549A-47F8-8002-096751ACD225}" type="pres">
      <dgm:prSet presAssocID="{79559800-7D88-45B5-B589-E2EC3DD446B1}" presName="vSp" presStyleCnt="0"/>
      <dgm:spPr/>
    </dgm:pt>
    <dgm:pt modelId="{BBBEA5CD-AB92-4FD6-85B9-4D6C8B9E50D1}" type="pres">
      <dgm:prSet presAssocID="{C60BE6F6-9BF3-40B6-8498-2CCB92A6E098}" presName="horFlow" presStyleCnt="0"/>
      <dgm:spPr/>
    </dgm:pt>
    <dgm:pt modelId="{D6D78541-CDA6-4797-85AC-4C7A852BA242}" type="pres">
      <dgm:prSet presAssocID="{C60BE6F6-9BF3-40B6-8498-2CCB92A6E098}" presName="bigChev" presStyleLbl="node1" presStyleIdx="1" presStyleCnt="3"/>
      <dgm:spPr/>
      <dgm:t>
        <a:bodyPr/>
        <a:lstStyle/>
        <a:p>
          <a:endParaRPr lang="ru-RU"/>
        </a:p>
      </dgm:t>
    </dgm:pt>
    <dgm:pt modelId="{10029513-A587-4AB1-B320-C227CE32B568}" type="pres">
      <dgm:prSet presAssocID="{D81AF7B7-5EB1-4049-BDA6-369EE6A94831}" presName="parTrans" presStyleCnt="0"/>
      <dgm:spPr/>
    </dgm:pt>
    <dgm:pt modelId="{39B3B059-F2DE-41AF-AAD5-152ACCAD2740}" type="pres">
      <dgm:prSet presAssocID="{B85B4000-08CB-402B-9DC4-3D47D12E40F0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AD46C-31FF-43A7-B58E-6712ED9DA9D9}" type="pres">
      <dgm:prSet presAssocID="{C60BE6F6-9BF3-40B6-8498-2CCB92A6E098}" presName="vSp" presStyleCnt="0"/>
      <dgm:spPr/>
    </dgm:pt>
    <dgm:pt modelId="{7CF39FA0-A656-4150-8958-FA90A6115B86}" type="pres">
      <dgm:prSet presAssocID="{6FAD36B4-C9C9-418C-8623-9863FAE28E23}" presName="horFlow" presStyleCnt="0"/>
      <dgm:spPr/>
    </dgm:pt>
    <dgm:pt modelId="{B9A09789-028B-4473-AB2D-9F62E535C877}" type="pres">
      <dgm:prSet presAssocID="{6FAD36B4-C9C9-418C-8623-9863FAE28E23}" presName="bigChev" presStyleLbl="node1" presStyleIdx="2" presStyleCnt="3"/>
      <dgm:spPr/>
      <dgm:t>
        <a:bodyPr/>
        <a:lstStyle/>
        <a:p>
          <a:endParaRPr lang="ru-RU"/>
        </a:p>
      </dgm:t>
    </dgm:pt>
    <dgm:pt modelId="{252F853C-E074-4945-A397-BD33761C3040}" type="pres">
      <dgm:prSet presAssocID="{DD9330A9-3769-4ED1-9866-5E76EFDF004D}" presName="parTrans" presStyleCnt="0"/>
      <dgm:spPr/>
    </dgm:pt>
    <dgm:pt modelId="{6C0B2C6E-2046-4C43-8E33-79FC23E29A7B}" type="pres">
      <dgm:prSet presAssocID="{8429AB91-34B2-454D-A305-11B692879E58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5B7DD-E5A1-4D14-A6C8-F0F05704B75D}" type="pres">
      <dgm:prSet presAssocID="{D7E48282-49B2-41CE-A49E-F57AD6C18D60}" presName="sibTrans" presStyleCnt="0"/>
      <dgm:spPr/>
    </dgm:pt>
    <dgm:pt modelId="{015D7C5A-C55D-40F8-9B34-A0C22DA3F5A8}" type="pres">
      <dgm:prSet presAssocID="{ACB0D7A4-0E17-4012-9D76-57A55CF59BC7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C6F6E8-1487-4450-B2F8-B03122EBEE2D}" srcId="{6FAD36B4-C9C9-418C-8623-9863FAE28E23}" destId="{8429AB91-34B2-454D-A305-11B692879E58}" srcOrd="0" destOrd="0" parTransId="{DD9330A9-3769-4ED1-9866-5E76EFDF004D}" sibTransId="{D7E48282-49B2-41CE-A49E-F57AD6C18D60}"/>
    <dgm:cxn modelId="{9A91B1D3-A78E-4D3E-8B1B-2C4159C14965}" srcId="{79559800-7D88-45B5-B589-E2EC3DD446B1}" destId="{7B86D928-9C1A-4BD3-B9A4-7853F5FF9FF4}" srcOrd="0" destOrd="0" parTransId="{195C4BCD-3CD7-450C-93C3-67D4438AE085}" sibTransId="{5F3E341B-A8D2-43CA-B9FE-9D0F5FA6D8C1}"/>
    <dgm:cxn modelId="{ED65AB6A-AC69-4FD7-8EA4-BCE110280DF5}" type="presOf" srcId="{79559800-7D88-45B5-B589-E2EC3DD446B1}" destId="{11FEACF2-BC51-449B-82A4-4AE8381A614C}" srcOrd="0" destOrd="0" presId="urn:microsoft.com/office/officeart/2005/8/layout/lProcess3"/>
    <dgm:cxn modelId="{B80343E9-1B5E-4050-8E96-C06109449B9C}" type="presOf" srcId="{6FAD36B4-C9C9-418C-8623-9863FAE28E23}" destId="{B9A09789-028B-4473-AB2D-9F62E535C877}" srcOrd="0" destOrd="0" presId="urn:microsoft.com/office/officeart/2005/8/layout/lProcess3"/>
    <dgm:cxn modelId="{420045BE-A0A0-4235-835C-2D6F23F7D798}" type="presOf" srcId="{7B86D928-9C1A-4BD3-B9A4-7853F5FF9FF4}" destId="{5C31C2D0-B2D8-44D7-9344-D0B4111BFDD9}" srcOrd="0" destOrd="0" presId="urn:microsoft.com/office/officeart/2005/8/layout/lProcess3"/>
    <dgm:cxn modelId="{CDF94CB6-C9B6-4106-92CB-57323CC338B3}" type="presOf" srcId="{60926C66-3C2A-489F-A387-5FA1CE81778F}" destId="{D3B3893F-3BD3-4C8E-A9D1-45838DEEBF98}" srcOrd="0" destOrd="0" presId="urn:microsoft.com/office/officeart/2005/8/layout/lProcess3"/>
    <dgm:cxn modelId="{846A4750-CC5B-4CD4-8461-4B3F65812723}" srcId="{60926C66-3C2A-489F-A387-5FA1CE81778F}" destId="{79559800-7D88-45B5-B589-E2EC3DD446B1}" srcOrd="0" destOrd="0" parTransId="{6F97D9EE-84D3-429E-80E0-690795CB2525}" sibTransId="{6ABC3459-19C9-4BB4-9ED0-B0505A54D8D7}"/>
    <dgm:cxn modelId="{13C735E9-A723-4F97-8D92-FC5071A30683}" srcId="{6FAD36B4-C9C9-418C-8623-9863FAE28E23}" destId="{ACB0D7A4-0E17-4012-9D76-57A55CF59BC7}" srcOrd="1" destOrd="0" parTransId="{C4E1C900-56DF-4927-A04B-FB4217D580C0}" sibTransId="{CAFDD414-7BD2-4741-9476-18248124ADB1}"/>
    <dgm:cxn modelId="{02BABE1B-96F9-4F02-BF70-CFD07343A0EA}" srcId="{C60BE6F6-9BF3-40B6-8498-2CCB92A6E098}" destId="{B85B4000-08CB-402B-9DC4-3D47D12E40F0}" srcOrd="0" destOrd="0" parTransId="{D81AF7B7-5EB1-4049-BDA6-369EE6A94831}" sibTransId="{9A1F2BEE-07CD-43E6-8E80-3D3EA646B0DC}"/>
    <dgm:cxn modelId="{C76E475E-5A0D-4920-9366-5B45B414378F}" srcId="{60926C66-3C2A-489F-A387-5FA1CE81778F}" destId="{6FAD36B4-C9C9-418C-8623-9863FAE28E23}" srcOrd="2" destOrd="0" parTransId="{9AD804CD-F2FE-4FE1-A4D1-4416AA8086F6}" sibTransId="{5F31AC16-6F03-4C44-93E1-0B735FCD5FC3}"/>
    <dgm:cxn modelId="{8675230F-A929-4659-A135-E73FFDCD47EA}" type="presOf" srcId="{ACB0D7A4-0E17-4012-9D76-57A55CF59BC7}" destId="{015D7C5A-C55D-40F8-9B34-A0C22DA3F5A8}" srcOrd="0" destOrd="0" presId="urn:microsoft.com/office/officeart/2005/8/layout/lProcess3"/>
    <dgm:cxn modelId="{3C212543-C6B2-45B1-A6C0-7A6F5B935A67}" type="presOf" srcId="{C60BE6F6-9BF3-40B6-8498-2CCB92A6E098}" destId="{D6D78541-CDA6-4797-85AC-4C7A852BA242}" srcOrd="0" destOrd="0" presId="urn:microsoft.com/office/officeart/2005/8/layout/lProcess3"/>
    <dgm:cxn modelId="{7DBAEAFA-DB3B-4121-8978-0ECF509E7B27}" srcId="{60926C66-3C2A-489F-A387-5FA1CE81778F}" destId="{C60BE6F6-9BF3-40B6-8498-2CCB92A6E098}" srcOrd="1" destOrd="0" parTransId="{F444813D-256E-4D39-9E18-C924115582FB}" sibTransId="{5AEA1D3C-B9F1-44FA-A89A-2C1C181237EC}"/>
    <dgm:cxn modelId="{EB5BD52B-0629-4127-B3EB-04477F933C50}" type="presOf" srcId="{8429AB91-34B2-454D-A305-11B692879E58}" destId="{6C0B2C6E-2046-4C43-8E33-79FC23E29A7B}" srcOrd="0" destOrd="0" presId="urn:microsoft.com/office/officeart/2005/8/layout/lProcess3"/>
    <dgm:cxn modelId="{1D0F9D3E-788A-4B8E-BA73-ABC1E9C5DBB6}" type="presOf" srcId="{B85B4000-08CB-402B-9DC4-3D47D12E40F0}" destId="{39B3B059-F2DE-41AF-AAD5-152ACCAD2740}" srcOrd="0" destOrd="0" presId="urn:microsoft.com/office/officeart/2005/8/layout/lProcess3"/>
    <dgm:cxn modelId="{4BFA68BD-FAE6-44BC-A9F6-E8F949BE6C34}" type="presParOf" srcId="{D3B3893F-3BD3-4C8E-A9D1-45838DEEBF98}" destId="{E5171575-A7E1-4168-B6B2-55080B6A22F3}" srcOrd="0" destOrd="0" presId="urn:microsoft.com/office/officeart/2005/8/layout/lProcess3"/>
    <dgm:cxn modelId="{AEA469A0-8598-44F8-94BF-2CE3DD93CF11}" type="presParOf" srcId="{E5171575-A7E1-4168-B6B2-55080B6A22F3}" destId="{11FEACF2-BC51-449B-82A4-4AE8381A614C}" srcOrd="0" destOrd="0" presId="urn:microsoft.com/office/officeart/2005/8/layout/lProcess3"/>
    <dgm:cxn modelId="{0AE64F01-C452-4216-9825-8EDC8B74DB49}" type="presParOf" srcId="{E5171575-A7E1-4168-B6B2-55080B6A22F3}" destId="{A226AC4D-A7E4-429F-A299-9B26B723AF02}" srcOrd="1" destOrd="0" presId="urn:microsoft.com/office/officeart/2005/8/layout/lProcess3"/>
    <dgm:cxn modelId="{82743B3F-BA62-4461-8C29-946D16013952}" type="presParOf" srcId="{E5171575-A7E1-4168-B6B2-55080B6A22F3}" destId="{5C31C2D0-B2D8-44D7-9344-D0B4111BFDD9}" srcOrd="2" destOrd="0" presId="urn:microsoft.com/office/officeart/2005/8/layout/lProcess3"/>
    <dgm:cxn modelId="{5672868B-869E-48BF-B180-A5193C4EE270}" type="presParOf" srcId="{D3B3893F-3BD3-4C8E-A9D1-45838DEEBF98}" destId="{77FBD732-549A-47F8-8002-096751ACD225}" srcOrd="1" destOrd="0" presId="urn:microsoft.com/office/officeart/2005/8/layout/lProcess3"/>
    <dgm:cxn modelId="{F67D3D11-869B-4D0E-9568-461AAA8C584F}" type="presParOf" srcId="{D3B3893F-3BD3-4C8E-A9D1-45838DEEBF98}" destId="{BBBEA5CD-AB92-4FD6-85B9-4D6C8B9E50D1}" srcOrd="2" destOrd="0" presId="urn:microsoft.com/office/officeart/2005/8/layout/lProcess3"/>
    <dgm:cxn modelId="{E7456345-80AD-421E-B606-98D564145521}" type="presParOf" srcId="{BBBEA5CD-AB92-4FD6-85B9-4D6C8B9E50D1}" destId="{D6D78541-CDA6-4797-85AC-4C7A852BA242}" srcOrd="0" destOrd="0" presId="urn:microsoft.com/office/officeart/2005/8/layout/lProcess3"/>
    <dgm:cxn modelId="{06DE986D-8BD0-4F0D-A220-15326619141E}" type="presParOf" srcId="{BBBEA5CD-AB92-4FD6-85B9-4D6C8B9E50D1}" destId="{10029513-A587-4AB1-B320-C227CE32B568}" srcOrd="1" destOrd="0" presId="urn:microsoft.com/office/officeart/2005/8/layout/lProcess3"/>
    <dgm:cxn modelId="{38C6700E-7268-47BA-8BD3-4F29928FCC34}" type="presParOf" srcId="{BBBEA5CD-AB92-4FD6-85B9-4D6C8B9E50D1}" destId="{39B3B059-F2DE-41AF-AAD5-152ACCAD2740}" srcOrd="2" destOrd="0" presId="urn:microsoft.com/office/officeart/2005/8/layout/lProcess3"/>
    <dgm:cxn modelId="{35F98D74-FB6B-4096-ABF3-29848C1ECF37}" type="presParOf" srcId="{D3B3893F-3BD3-4C8E-A9D1-45838DEEBF98}" destId="{494AD46C-31FF-43A7-B58E-6712ED9DA9D9}" srcOrd="3" destOrd="0" presId="urn:microsoft.com/office/officeart/2005/8/layout/lProcess3"/>
    <dgm:cxn modelId="{B64A06E2-5517-4125-9852-2822240CB602}" type="presParOf" srcId="{D3B3893F-3BD3-4C8E-A9D1-45838DEEBF98}" destId="{7CF39FA0-A656-4150-8958-FA90A6115B86}" srcOrd="4" destOrd="0" presId="urn:microsoft.com/office/officeart/2005/8/layout/lProcess3"/>
    <dgm:cxn modelId="{7C595990-3040-4189-BA3C-424928177F14}" type="presParOf" srcId="{7CF39FA0-A656-4150-8958-FA90A6115B86}" destId="{B9A09789-028B-4473-AB2D-9F62E535C877}" srcOrd="0" destOrd="0" presId="urn:microsoft.com/office/officeart/2005/8/layout/lProcess3"/>
    <dgm:cxn modelId="{7869E1B7-6AEE-4A59-94CF-0C9D0AAAB88A}" type="presParOf" srcId="{7CF39FA0-A656-4150-8958-FA90A6115B86}" destId="{252F853C-E074-4945-A397-BD33761C3040}" srcOrd="1" destOrd="0" presId="urn:microsoft.com/office/officeart/2005/8/layout/lProcess3"/>
    <dgm:cxn modelId="{D63BCF81-048E-4E45-AEA0-CC53E51FFB65}" type="presParOf" srcId="{7CF39FA0-A656-4150-8958-FA90A6115B86}" destId="{6C0B2C6E-2046-4C43-8E33-79FC23E29A7B}" srcOrd="2" destOrd="0" presId="urn:microsoft.com/office/officeart/2005/8/layout/lProcess3"/>
    <dgm:cxn modelId="{5420E92A-6950-487F-9E53-F0D1219534B0}" type="presParOf" srcId="{7CF39FA0-A656-4150-8958-FA90A6115B86}" destId="{1685B7DD-E5A1-4D14-A6C8-F0F05704B75D}" srcOrd="3" destOrd="0" presId="urn:microsoft.com/office/officeart/2005/8/layout/lProcess3"/>
    <dgm:cxn modelId="{914E17F8-AE79-40C0-A9C4-BBCDA4FABF86}" type="presParOf" srcId="{7CF39FA0-A656-4150-8958-FA90A6115B86}" destId="{015D7C5A-C55D-40F8-9B34-A0C22DA3F5A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E73340-25A5-4345-9C01-198967ABCA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AC788E-1AB5-43CD-AA65-903B24C95D77}">
      <dgm:prSet custT="1"/>
      <dgm:spPr/>
      <dgm:t>
        <a:bodyPr/>
        <a:lstStyle/>
        <a:p>
          <a:pPr rtl="0"/>
          <a:r>
            <a:rPr lang="x-none" sz="1400" b="1" smtClean="0"/>
            <a:t>В муниципальном образовании действует несколько схем поддержки малого и среднего предпринимательства:</a:t>
          </a:r>
          <a:endParaRPr lang="ru-RU" sz="1400" b="1" dirty="0"/>
        </a:p>
      </dgm:t>
    </dgm:pt>
    <dgm:pt modelId="{6DDD8E73-113B-45D1-B17B-B1DB3CFDD2D4}" type="parTrans" cxnId="{1B0F55A4-65B0-408B-A818-5C5F401C7291}">
      <dgm:prSet/>
      <dgm:spPr/>
      <dgm:t>
        <a:bodyPr/>
        <a:lstStyle/>
        <a:p>
          <a:endParaRPr lang="ru-RU" sz="1600"/>
        </a:p>
      </dgm:t>
    </dgm:pt>
    <dgm:pt modelId="{1ABD7110-E143-4146-8456-FD95DC77D9CA}" type="sibTrans" cxnId="{1B0F55A4-65B0-408B-A818-5C5F401C7291}">
      <dgm:prSet/>
      <dgm:spPr/>
      <dgm:t>
        <a:bodyPr/>
        <a:lstStyle/>
        <a:p>
          <a:endParaRPr lang="ru-RU" sz="1600"/>
        </a:p>
      </dgm:t>
    </dgm:pt>
    <dgm:pt modelId="{4FC88828-C106-4AB4-986B-7F3039CB81D4}">
      <dgm:prSet custT="1"/>
      <dgm:spPr/>
      <dgm:t>
        <a:bodyPr/>
        <a:lstStyle/>
        <a:p>
          <a:pPr rtl="0"/>
          <a:r>
            <a:rPr lang="ru-RU" sz="1400" dirty="0" smtClean="0"/>
            <a:t>И</a:t>
          </a:r>
          <a:r>
            <a:rPr lang="x-none" sz="1400" smtClean="0"/>
            <a:t>мущественная</a:t>
          </a:r>
          <a:endParaRPr lang="ru-RU" sz="1400" dirty="0"/>
        </a:p>
      </dgm:t>
    </dgm:pt>
    <dgm:pt modelId="{ABE9230D-CADF-4CB7-AC30-4D5B05C1E554}" type="parTrans" cxnId="{ADCCA709-1F3C-4CC6-8E64-53D14B0E5075}">
      <dgm:prSet/>
      <dgm:spPr/>
      <dgm:t>
        <a:bodyPr/>
        <a:lstStyle/>
        <a:p>
          <a:endParaRPr lang="ru-RU" sz="1600"/>
        </a:p>
      </dgm:t>
    </dgm:pt>
    <dgm:pt modelId="{D826C65D-00B2-4B23-A16F-8C1D5175BCD9}" type="sibTrans" cxnId="{ADCCA709-1F3C-4CC6-8E64-53D14B0E5075}">
      <dgm:prSet/>
      <dgm:spPr/>
      <dgm:t>
        <a:bodyPr/>
        <a:lstStyle/>
        <a:p>
          <a:endParaRPr lang="ru-RU" sz="1600"/>
        </a:p>
      </dgm:t>
    </dgm:pt>
    <dgm:pt modelId="{9E1BEA6E-145A-4814-BEDE-69766D231CF1}">
      <dgm:prSet custT="1"/>
      <dgm:spPr/>
      <dgm:t>
        <a:bodyPr/>
        <a:lstStyle/>
        <a:p>
          <a:pPr rtl="0"/>
          <a:r>
            <a:rPr lang="ru-RU" sz="1400" dirty="0" smtClean="0"/>
            <a:t>Ф</a:t>
          </a:r>
          <a:r>
            <a:rPr lang="x-none" sz="1400" smtClean="0"/>
            <a:t>инансовая</a:t>
          </a:r>
          <a:endParaRPr lang="ru-RU" sz="1400" dirty="0"/>
        </a:p>
      </dgm:t>
    </dgm:pt>
    <dgm:pt modelId="{F2C97DEB-65A5-447C-A2E7-D1E16F8C1B50}" type="parTrans" cxnId="{46B252E7-B768-4BCB-986A-6317B82CFE63}">
      <dgm:prSet/>
      <dgm:spPr/>
      <dgm:t>
        <a:bodyPr/>
        <a:lstStyle/>
        <a:p>
          <a:endParaRPr lang="ru-RU" sz="1600"/>
        </a:p>
      </dgm:t>
    </dgm:pt>
    <dgm:pt modelId="{E90740E9-39B2-4384-A2A3-85C08D843805}" type="sibTrans" cxnId="{46B252E7-B768-4BCB-986A-6317B82CFE63}">
      <dgm:prSet/>
      <dgm:spPr/>
      <dgm:t>
        <a:bodyPr/>
        <a:lstStyle/>
        <a:p>
          <a:endParaRPr lang="ru-RU" sz="1600"/>
        </a:p>
      </dgm:t>
    </dgm:pt>
    <dgm:pt modelId="{7C720883-DCA1-4EE6-B7CC-3C7F54394D9D}">
      <dgm:prSet custT="1"/>
      <dgm:spPr/>
      <dgm:t>
        <a:bodyPr/>
        <a:lstStyle/>
        <a:p>
          <a:pPr rtl="0"/>
          <a:r>
            <a:rPr lang="x-none" sz="1400" smtClean="0"/>
            <a:t>информационная</a:t>
          </a:r>
          <a:endParaRPr lang="ru-RU" sz="1400" dirty="0"/>
        </a:p>
      </dgm:t>
    </dgm:pt>
    <dgm:pt modelId="{C5E4F94D-0340-4E54-964D-073A7DD8364A}" type="parTrans" cxnId="{E0FA6142-F09E-4EBD-9B1E-2630FB632CDB}">
      <dgm:prSet/>
      <dgm:spPr/>
      <dgm:t>
        <a:bodyPr/>
        <a:lstStyle/>
        <a:p>
          <a:endParaRPr lang="ru-RU" sz="1600"/>
        </a:p>
      </dgm:t>
    </dgm:pt>
    <dgm:pt modelId="{51D1BBC6-A59B-478B-B489-BBFC81E102D6}" type="sibTrans" cxnId="{E0FA6142-F09E-4EBD-9B1E-2630FB632CDB}">
      <dgm:prSet/>
      <dgm:spPr/>
      <dgm:t>
        <a:bodyPr/>
        <a:lstStyle/>
        <a:p>
          <a:endParaRPr lang="ru-RU" sz="1600"/>
        </a:p>
      </dgm:t>
    </dgm:pt>
    <dgm:pt modelId="{3001C1D6-F48E-4DD3-A66C-4D636DAF5384}" type="pres">
      <dgm:prSet presAssocID="{DDE73340-25A5-4345-9C01-198967ABCA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87EDFE-B588-4483-A3D7-6D69D30BE89C}" type="pres">
      <dgm:prSet presAssocID="{49AC788E-1AB5-43CD-AA65-903B24C95D7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43A49-E5C9-4AE0-B2CD-976E15DEEDA6}" type="pres">
      <dgm:prSet presAssocID="{49AC788E-1AB5-43CD-AA65-903B24C95D7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CCA709-1F3C-4CC6-8E64-53D14B0E5075}" srcId="{49AC788E-1AB5-43CD-AA65-903B24C95D77}" destId="{4FC88828-C106-4AB4-986B-7F3039CB81D4}" srcOrd="0" destOrd="0" parTransId="{ABE9230D-CADF-4CB7-AC30-4D5B05C1E554}" sibTransId="{D826C65D-00B2-4B23-A16F-8C1D5175BCD9}"/>
    <dgm:cxn modelId="{E0FA6142-F09E-4EBD-9B1E-2630FB632CDB}" srcId="{49AC788E-1AB5-43CD-AA65-903B24C95D77}" destId="{7C720883-DCA1-4EE6-B7CC-3C7F54394D9D}" srcOrd="2" destOrd="0" parTransId="{C5E4F94D-0340-4E54-964D-073A7DD8364A}" sibTransId="{51D1BBC6-A59B-478B-B489-BBFC81E102D6}"/>
    <dgm:cxn modelId="{81236E9D-911C-4E16-AAC9-170F0E2C1DE8}" type="presOf" srcId="{49AC788E-1AB5-43CD-AA65-903B24C95D77}" destId="{D987EDFE-B588-4483-A3D7-6D69D30BE89C}" srcOrd="0" destOrd="0" presId="urn:microsoft.com/office/officeart/2005/8/layout/vList2"/>
    <dgm:cxn modelId="{227A591B-0F76-42B7-AB9F-5CD981E1C60A}" type="presOf" srcId="{7C720883-DCA1-4EE6-B7CC-3C7F54394D9D}" destId="{6E443A49-E5C9-4AE0-B2CD-976E15DEEDA6}" srcOrd="0" destOrd="2" presId="urn:microsoft.com/office/officeart/2005/8/layout/vList2"/>
    <dgm:cxn modelId="{46B252E7-B768-4BCB-986A-6317B82CFE63}" srcId="{49AC788E-1AB5-43CD-AA65-903B24C95D77}" destId="{9E1BEA6E-145A-4814-BEDE-69766D231CF1}" srcOrd="1" destOrd="0" parTransId="{F2C97DEB-65A5-447C-A2E7-D1E16F8C1B50}" sibTransId="{E90740E9-39B2-4384-A2A3-85C08D843805}"/>
    <dgm:cxn modelId="{F1EF22E0-FAE3-42AF-8FA2-5C32C213475E}" type="presOf" srcId="{9E1BEA6E-145A-4814-BEDE-69766D231CF1}" destId="{6E443A49-E5C9-4AE0-B2CD-976E15DEEDA6}" srcOrd="0" destOrd="1" presId="urn:microsoft.com/office/officeart/2005/8/layout/vList2"/>
    <dgm:cxn modelId="{6A2709B3-CDE3-4B6D-95C8-0CAE0AB5E82B}" type="presOf" srcId="{DDE73340-25A5-4345-9C01-198967ABCA9E}" destId="{3001C1D6-F48E-4DD3-A66C-4D636DAF5384}" srcOrd="0" destOrd="0" presId="urn:microsoft.com/office/officeart/2005/8/layout/vList2"/>
    <dgm:cxn modelId="{1B0F55A4-65B0-408B-A818-5C5F401C7291}" srcId="{DDE73340-25A5-4345-9C01-198967ABCA9E}" destId="{49AC788E-1AB5-43CD-AA65-903B24C95D77}" srcOrd="0" destOrd="0" parTransId="{6DDD8E73-113B-45D1-B17B-B1DB3CFDD2D4}" sibTransId="{1ABD7110-E143-4146-8456-FD95DC77D9CA}"/>
    <dgm:cxn modelId="{955789A3-0D34-424A-B0D0-EEBDDC707297}" type="presOf" srcId="{4FC88828-C106-4AB4-986B-7F3039CB81D4}" destId="{6E443A49-E5C9-4AE0-B2CD-976E15DEEDA6}" srcOrd="0" destOrd="0" presId="urn:microsoft.com/office/officeart/2005/8/layout/vList2"/>
    <dgm:cxn modelId="{13C28177-8D92-4708-9ECA-473AB2D50045}" type="presParOf" srcId="{3001C1D6-F48E-4DD3-A66C-4D636DAF5384}" destId="{D987EDFE-B588-4483-A3D7-6D69D30BE89C}" srcOrd="0" destOrd="0" presId="urn:microsoft.com/office/officeart/2005/8/layout/vList2"/>
    <dgm:cxn modelId="{356B06F8-0145-4246-AF99-CFEF92F75159}" type="presParOf" srcId="{3001C1D6-F48E-4DD3-A66C-4D636DAF5384}" destId="{6E443A49-E5C9-4AE0-B2CD-976E15DEEDA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C01579-B82F-4B69-93AA-9E6D5A7A842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84860B9-DE6B-435E-8486-D10A34D0D9E1}">
      <dgm:prSet custT="1"/>
      <dgm:spPr/>
      <dgm:t>
        <a:bodyPr/>
        <a:lstStyle/>
        <a:p>
          <a:pPr rtl="0"/>
          <a:r>
            <a:rPr lang="ru-RU" sz="1000" dirty="0" smtClean="0"/>
            <a:t>Удовлетворённость потребности населения в услугах дошкольного образования сохраняется на уровне 100%. </a:t>
          </a:r>
          <a:endParaRPr lang="ru-RU" sz="1000" dirty="0"/>
        </a:p>
      </dgm:t>
    </dgm:pt>
    <dgm:pt modelId="{E2A585A5-6EEB-4609-B1CB-1AEE8239CEB9}" type="parTrans" cxnId="{8CDC789F-65E6-4BD6-B167-88EE77CD4C54}">
      <dgm:prSet/>
      <dgm:spPr/>
      <dgm:t>
        <a:bodyPr/>
        <a:lstStyle/>
        <a:p>
          <a:endParaRPr lang="ru-RU" sz="1000"/>
        </a:p>
      </dgm:t>
    </dgm:pt>
    <dgm:pt modelId="{13154A0A-EDBA-4E7A-A118-42232E11F72A}" type="sibTrans" cxnId="{8CDC789F-65E6-4BD6-B167-88EE77CD4C54}">
      <dgm:prSet/>
      <dgm:spPr/>
      <dgm:t>
        <a:bodyPr/>
        <a:lstStyle/>
        <a:p>
          <a:endParaRPr lang="ru-RU" sz="1000"/>
        </a:p>
      </dgm:t>
    </dgm:pt>
    <dgm:pt modelId="{5C3DC12D-A958-46AB-9B33-72C63A16F6A2}">
      <dgm:prSet custT="1"/>
      <dgm:spPr/>
      <dgm:t>
        <a:bodyPr/>
        <a:lstStyle/>
        <a:p>
          <a:pPr rtl="0"/>
          <a:r>
            <a:rPr lang="ru-RU" sz="1000" smtClean="0"/>
            <a:t>Очередность на предоставление мест в детских садах отсутствует.</a:t>
          </a:r>
          <a:endParaRPr lang="ru-RU" sz="1000"/>
        </a:p>
      </dgm:t>
    </dgm:pt>
    <dgm:pt modelId="{53B20880-37DC-485E-A1A7-F1640E1C1DE7}" type="parTrans" cxnId="{A1F5C9AE-DE13-4A7F-9D6B-DA8BF6B59ECE}">
      <dgm:prSet/>
      <dgm:spPr/>
      <dgm:t>
        <a:bodyPr/>
        <a:lstStyle/>
        <a:p>
          <a:endParaRPr lang="ru-RU" sz="1000"/>
        </a:p>
      </dgm:t>
    </dgm:pt>
    <dgm:pt modelId="{F72519D9-D9DA-484D-AFB0-B7CB6B7C2D1C}" type="sibTrans" cxnId="{A1F5C9AE-DE13-4A7F-9D6B-DA8BF6B59ECE}">
      <dgm:prSet/>
      <dgm:spPr/>
      <dgm:t>
        <a:bodyPr/>
        <a:lstStyle/>
        <a:p>
          <a:endParaRPr lang="ru-RU" sz="1000"/>
        </a:p>
      </dgm:t>
    </dgm:pt>
    <dgm:pt modelId="{6CE71B73-7970-4806-8255-447E404E1939}">
      <dgm:prSet custT="1"/>
      <dgm:spPr/>
      <dgm:t>
        <a:bodyPr/>
        <a:lstStyle/>
        <a:p>
          <a:pPr rtl="0"/>
          <a:r>
            <a:rPr lang="ru-RU" sz="1000" smtClean="0"/>
            <a:t>В муниципальной системе образования функционируют 4 общеобразовательные школы. </a:t>
          </a:r>
          <a:endParaRPr lang="ru-RU" sz="1000"/>
        </a:p>
      </dgm:t>
    </dgm:pt>
    <dgm:pt modelId="{584F4496-981C-4125-8273-EC9F994DD397}" type="parTrans" cxnId="{5AD077B6-D5E1-472F-83E6-3B24A85C9B2C}">
      <dgm:prSet/>
      <dgm:spPr/>
      <dgm:t>
        <a:bodyPr/>
        <a:lstStyle/>
        <a:p>
          <a:endParaRPr lang="ru-RU" sz="1000"/>
        </a:p>
      </dgm:t>
    </dgm:pt>
    <dgm:pt modelId="{4F9DE77F-1F50-44C6-A9F7-0DDD35491B9D}" type="sibTrans" cxnId="{5AD077B6-D5E1-472F-83E6-3B24A85C9B2C}">
      <dgm:prSet/>
      <dgm:spPr/>
      <dgm:t>
        <a:bodyPr/>
        <a:lstStyle/>
        <a:p>
          <a:endParaRPr lang="ru-RU" sz="1000"/>
        </a:p>
      </dgm:t>
    </dgm:pt>
    <dgm:pt modelId="{045872DD-FCAB-4D48-91A8-2A7223876948}">
      <dgm:prSet custT="1"/>
      <dgm:spPr/>
      <dgm:t>
        <a:bodyPr/>
        <a:lstStyle/>
        <a:p>
          <a:pPr rtl="0"/>
          <a:r>
            <a:rPr lang="ru-RU" sz="1000" dirty="0" smtClean="0"/>
            <a:t>Количество обучающихся в учреждениях общего образования выросло и составляет на 01.01.2019 года 1992 человека (на конец декабря 2017 года – 1968 человек).</a:t>
          </a:r>
          <a:endParaRPr lang="ru-RU" sz="1000" dirty="0"/>
        </a:p>
      </dgm:t>
    </dgm:pt>
    <dgm:pt modelId="{21ECA47B-327C-4136-83B2-432CB61E0207}" type="parTrans" cxnId="{690F2F1C-375F-4E26-90FB-9AD4883B29A6}">
      <dgm:prSet/>
      <dgm:spPr/>
      <dgm:t>
        <a:bodyPr/>
        <a:lstStyle/>
        <a:p>
          <a:endParaRPr lang="ru-RU" sz="1000"/>
        </a:p>
      </dgm:t>
    </dgm:pt>
    <dgm:pt modelId="{2BCF8BAA-B22C-4BDC-9AD8-E542002DF1CB}" type="sibTrans" cxnId="{690F2F1C-375F-4E26-90FB-9AD4883B29A6}">
      <dgm:prSet/>
      <dgm:spPr/>
      <dgm:t>
        <a:bodyPr/>
        <a:lstStyle/>
        <a:p>
          <a:endParaRPr lang="ru-RU" sz="1000"/>
        </a:p>
      </dgm:t>
    </dgm:pt>
    <dgm:pt modelId="{1DD3C755-CF5B-46BF-B7F9-8D764CDD4C07}" type="pres">
      <dgm:prSet presAssocID="{6CC01579-B82F-4B69-93AA-9E6D5A7A84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D153AF-B0BF-4421-8167-0AA4F0FEF890}" type="pres">
      <dgm:prSet presAssocID="{984860B9-DE6B-435E-8486-D10A34D0D9E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A0DAE-1868-4C1E-B970-7AB3E740A880}" type="pres">
      <dgm:prSet presAssocID="{13154A0A-EDBA-4E7A-A118-42232E11F72A}" presName="spacer" presStyleCnt="0"/>
      <dgm:spPr/>
    </dgm:pt>
    <dgm:pt modelId="{8432ED41-D8EB-4896-8EAA-7DEFE7B18B6D}" type="pres">
      <dgm:prSet presAssocID="{5C3DC12D-A958-46AB-9B33-72C63A16F6A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788DF-D536-45A1-8A64-85F145004860}" type="pres">
      <dgm:prSet presAssocID="{F72519D9-D9DA-484D-AFB0-B7CB6B7C2D1C}" presName="spacer" presStyleCnt="0"/>
      <dgm:spPr/>
    </dgm:pt>
    <dgm:pt modelId="{D81310F0-52D3-469A-A838-219DF99B4D70}" type="pres">
      <dgm:prSet presAssocID="{6CE71B73-7970-4806-8255-447E404E193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4FFCA-E9D7-41AA-BC2E-7F0AEAED7829}" type="pres">
      <dgm:prSet presAssocID="{4F9DE77F-1F50-44C6-A9F7-0DDD35491B9D}" presName="spacer" presStyleCnt="0"/>
      <dgm:spPr/>
    </dgm:pt>
    <dgm:pt modelId="{C0E97DF4-AE2E-4841-B009-2D77F5ACC577}" type="pres">
      <dgm:prSet presAssocID="{045872DD-FCAB-4D48-91A8-2A722387694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DC789F-65E6-4BD6-B167-88EE77CD4C54}" srcId="{6CC01579-B82F-4B69-93AA-9E6D5A7A8422}" destId="{984860B9-DE6B-435E-8486-D10A34D0D9E1}" srcOrd="0" destOrd="0" parTransId="{E2A585A5-6EEB-4609-B1CB-1AEE8239CEB9}" sibTransId="{13154A0A-EDBA-4E7A-A118-42232E11F72A}"/>
    <dgm:cxn modelId="{A161E715-1049-4E53-A091-1C1F3D201E23}" type="presOf" srcId="{045872DD-FCAB-4D48-91A8-2A7223876948}" destId="{C0E97DF4-AE2E-4841-B009-2D77F5ACC577}" srcOrd="0" destOrd="0" presId="urn:microsoft.com/office/officeart/2005/8/layout/vList2"/>
    <dgm:cxn modelId="{690F2F1C-375F-4E26-90FB-9AD4883B29A6}" srcId="{6CC01579-B82F-4B69-93AA-9E6D5A7A8422}" destId="{045872DD-FCAB-4D48-91A8-2A7223876948}" srcOrd="3" destOrd="0" parTransId="{21ECA47B-327C-4136-83B2-432CB61E0207}" sibTransId="{2BCF8BAA-B22C-4BDC-9AD8-E542002DF1CB}"/>
    <dgm:cxn modelId="{B6B4F71B-92CA-4FBC-A007-0A25F9F37D0C}" type="presOf" srcId="{984860B9-DE6B-435E-8486-D10A34D0D9E1}" destId="{B4D153AF-B0BF-4421-8167-0AA4F0FEF890}" srcOrd="0" destOrd="0" presId="urn:microsoft.com/office/officeart/2005/8/layout/vList2"/>
    <dgm:cxn modelId="{5AD077B6-D5E1-472F-83E6-3B24A85C9B2C}" srcId="{6CC01579-B82F-4B69-93AA-9E6D5A7A8422}" destId="{6CE71B73-7970-4806-8255-447E404E1939}" srcOrd="2" destOrd="0" parTransId="{584F4496-981C-4125-8273-EC9F994DD397}" sibTransId="{4F9DE77F-1F50-44C6-A9F7-0DDD35491B9D}"/>
    <dgm:cxn modelId="{A2C48B81-E24B-4E9E-BEC0-2F25846FCFED}" type="presOf" srcId="{6CC01579-B82F-4B69-93AA-9E6D5A7A8422}" destId="{1DD3C755-CF5B-46BF-B7F9-8D764CDD4C07}" srcOrd="0" destOrd="0" presId="urn:microsoft.com/office/officeart/2005/8/layout/vList2"/>
    <dgm:cxn modelId="{F46D7BF1-2B70-4EBC-9226-C3A93F18C0FB}" type="presOf" srcId="{6CE71B73-7970-4806-8255-447E404E1939}" destId="{D81310F0-52D3-469A-A838-219DF99B4D70}" srcOrd="0" destOrd="0" presId="urn:microsoft.com/office/officeart/2005/8/layout/vList2"/>
    <dgm:cxn modelId="{A1F5C9AE-DE13-4A7F-9D6B-DA8BF6B59ECE}" srcId="{6CC01579-B82F-4B69-93AA-9E6D5A7A8422}" destId="{5C3DC12D-A958-46AB-9B33-72C63A16F6A2}" srcOrd="1" destOrd="0" parTransId="{53B20880-37DC-485E-A1A7-F1640E1C1DE7}" sibTransId="{F72519D9-D9DA-484D-AFB0-B7CB6B7C2D1C}"/>
    <dgm:cxn modelId="{03093AEA-1082-4BB8-8BE4-F4C0FBFB287C}" type="presOf" srcId="{5C3DC12D-A958-46AB-9B33-72C63A16F6A2}" destId="{8432ED41-D8EB-4896-8EAA-7DEFE7B18B6D}" srcOrd="0" destOrd="0" presId="urn:microsoft.com/office/officeart/2005/8/layout/vList2"/>
    <dgm:cxn modelId="{2E89DE0A-9F92-45FB-B643-1376A2428B88}" type="presParOf" srcId="{1DD3C755-CF5B-46BF-B7F9-8D764CDD4C07}" destId="{B4D153AF-B0BF-4421-8167-0AA4F0FEF890}" srcOrd="0" destOrd="0" presId="urn:microsoft.com/office/officeart/2005/8/layout/vList2"/>
    <dgm:cxn modelId="{35DB2E8C-16AF-4D53-893B-5D4EFA6EF4C8}" type="presParOf" srcId="{1DD3C755-CF5B-46BF-B7F9-8D764CDD4C07}" destId="{4D9A0DAE-1868-4C1E-B970-7AB3E740A880}" srcOrd="1" destOrd="0" presId="urn:microsoft.com/office/officeart/2005/8/layout/vList2"/>
    <dgm:cxn modelId="{B851F0F6-CF00-4116-B5EC-786657D570A6}" type="presParOf" srcId="{1DD3C755-CF5B-46BF-B7F9-8D764CDD4C07}" destId="{8432ED41-D8EB-4896-8EAA-7DEFE7B18B6D}" srcOrd="2" destOrd="0" presId="urn:microsoft.com/office/officeart/2005/8/layout/vList2"/>
    <dgm:cxn modelId="{6849B704-24CB-4227-8CF2-689CD8586378}" type="presParOf" srcId="{1DD3C755-CF5B-46BF-B7F9-8D764CDD4C07}" destId="{434788DF-D536-45A1-8A64-85F145004860}" srcOrd="3" destOrd="0" presId="urn:microsoft.com/office/officeart/2005/8/layout/vList2"/>
    <dgm:cxn modelId="{88AB3E7A-2F0A-4D7F-ADC4-D3BF2CB18616}" type="presParOf" srcId="{1DD3C755-CF5B-46BF-B7F9-8D764CDD4C07}" destId="{D81310F0-52D3-469A-A838-219DF99B4D70}" srcOrd="4" destOrd="0" presId="urn:microsoft.com/office/officeart/2005/8/layout/vList2"/>
    <dgm:cxn modelId="{EA0E425F-4470-4825-B71C-3F1C16F90D7F}" type="presParOf" srcId="{1DD3C755-CF5B-46BF-B7F9-8D764CDD4C07}" destId="{C724FFCA-E9D7-41AA-BC2E-7F0AEAED7829}" srcOrd="5" destOrd="0" presId="urn:microsoft.com/office/officeart/2005/8/layout/vList2"/>
    <dgm:cxn modelId="{29D9DDD6-A863-4F73-B99A-B8497D8250B4}" type="presParOf" srcId="{1DD3C755-CF5B-46BF-B7F9-8D764CDD4C07}" destId="{C0E97DF4-AE2E-4841-B009-2D77F5ACC57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370FCF-EDF3-4E72-9499-ECBAF3C447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85310A-18CC-4501-8077-E4549C620403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600" b="1" dirty="0" smtClean="0"/>
            <a:t>РЕГУЛЯРНО ЗАНИМАЕТСЯ ФИЗКУЛЬТУРОЙ И СПОРТОМ </a:t>
          </a:r>
          <a:r>
            <a:rPr lang="ru-RU" sz="2400" b="1" dirty="0" smtClean="0"/>
            <a:t>36,2% </a:t>
          </a:r>
          <a:r>
            <a:rPr lang="ru-RU" sz="1600" b="1" dirty="0" smtClean="0"/>
            <a:t>НАСЕЛЕНИЯ </a:t>
          </a:r>
          <a:r>
            <a:rPr lang="en-US" sz="1600" b="1" dirty="0" smtClean="0"/>
            <a:t>(</a:t>
          </a:r>
          <a:r>
            <a:rPr lang="ru-RU" sz="1600" b="1" dirty="0" smtClean="0"/>
            <a:t>6051 человек</a:t>
          </a:r>
          <a:r>
            <a:rPr lang="en-US" sz="1600" b="1" dirty="0" smtClean="0"/>
            <a:t>) </a:t>
          </a:r>
          <a:r>
            <a:rPr lang="ru-RU" sz="1100" b="1" dirty="0" smtClean="0"/>
            <a:t>В </a:t>
          </a:r>
          <a:r>
            <a:rPr lang="en-US" sz="1100" b="1" dirty="0" smtClean="0"/>
            <a:t>2017 </a:t>
          </a:r>
          <a:r>
            <a:rPr lang="ru-RU" sz="1100" b="1" dirty="0" smtClean="0"/>
            <a:t>г. = 34,2%, или 5799 человек.</a:t>
          </a:r>
          <a:endParaRPr lang="ru-RU" sz="1100" b="1" dirty="0"/>
        </a:p>
      </dgm:t>
    </dgm:pt>
    <dgm:pt modelId="{F33888E1-B28F-40D7-B3A0-D01AE8A3DC7E}" type="parTrans" cxnId="{2FEED93D-A29D-4E51-8F98-FD8B0B46B92A}">
      <dgm:prSet/>
      <dgm:spPr/>
      <dgm:t>
        <a:bodyPr/>
        <a:lstStyle/>
        <a:p>
          <a:endParaRPr lang="ru-RU" sz="2000"/>
        </a:p>
      </dgm:t>
    </dgm:pt>
    <dgm:pt modelId="{01B3A22D-5216-4773-87F4-39DEA5F2E7B6}" type="sibTrans" cxnId="{2FEED93D-A29D-4E51-8F98-FD8B0B46B92A}">
      <dgm:prSet/>
      <dgm:spPr/>
      <dgm:t>
        <a:bodyPr/>
        <a:lstStyle/>
        <a:p>
          <a:endParaRPr lang="ru-RU" sz="2000"/>
        </a:p>
      </dgm:t>
    </dgm:pt>
    <dgm:pt modelId="{01601588-62E0-4BD3-B310-0D8C9ED6DAFF}">
      <dgm:prSet custT="1"/>
      <dgm:spPr/>
      <dgm:t>
        <a:bodyPr/>
        <a:lstStyle/>
        <a:p>
          <a:pPr algn="ctr" rtl="0"/>
          <a:r>
            <a:rPr lang="ru-RU" sz="2000" b="1" dirty="0" smtClean="0"/>
            <a:t>СПОРТИВНЫЕ ОБЪЕКТЫ: </a:t>
          </a:r>
          <a:endParaRPr lang="ru-RU" sz="2000" b="1" dirty="0"/>
        </a:p>
      </dgm:t>
    </dgm:pt>
    <dgm:pt modelId="{4C82ABA3-BCC2-4660-AB7D-8A1F90498F8C}" type="parTrans" cxnId="{4C37309E-E2C3-4F13-96F0-E022C78C13E4}">
      <dgm:prSet/>
      <dgm:spPr/>
      <dgm:t>
        <a:bodyPr/>
        <a:lstStyle/>
        <a:p>
          <a:endParaRPr lang="ru-RU" sz="2000"/>
        </a:p>
      </dgm:t>
    </dgm:pt>
    <dgm:pt modelId="{3F1E5534-D442-4C8B-BBC7-84606D5C305D}" type="sibTrans" cxnId="{4C37309E-E2C3-4F13-96F0-E022C78C13E4}">
      <dgm:prSet/>
      <dgm:spPr/>
      <dgm:t>
        <a:bodyPr/>
        <a:lstStyle/>
        <a:p>
          <a:endParaRPr lang="ru-RU" sz="2000"/>
        </a:p>
      </dgm:t>
    </dgm:pt>
    <dgm:pt modelId="{8C498DE7-18FE-4696-ADEF-A55872F9B02D}">
      <dgm:prSet custT="1"/>
      <dgm:spPr/>
      <dgm:t>
        <a:bodyPr/>
        <a:lstStyle/>
        <a:p>
          <a:pPr rtl="0"/>
          <a:r>
            <a:rPr lang="ru-RU" sz="1400" dirty="0" smtClean="0"/>
            <a:t>горнолыжный комплекс "Салма", </a:t>
          </a:r>
          <a:endParaRPr lang="ru-RU" sz="1400" dirty="0"/>
        </a:p>
      </dgm:t>
    </dgm:pt>
    <dgm:pt modelId="{D33EC752-C317-4FF3-AABA-E050F5AEFAFC}" type="parTrans" cxnId="{1FD1EC27-E580-40AD-9D0E-AEBE447CC84B}">
      <dgm:prSet/>
      <dgm:spPr/>
      <dgm:t>
        <a:bodyPr/>
        <a:lstStyle/>
        <a:p>
          <a:endParaRPr lang="ru-RU" sz="2000"/>
        </a:p>
      </dgm:t>
    </dgm:pt>
    <dgm:pt modelId="{B9C2D1DF-EAC9-41C5-99ED-D0DFE3D86DD9}" type="sibTrans" cxnId="{1FD1EC27-E580-40AD-9D0E-AEBE447CC84B}">
      <dgm:prSet/>
      <dgm:spPr/>
      <dgm:t>
        <a:bodyPr/>
        <a:lstStyle/>
        <a:p>
          <a:endParaRPr lang="ru-RU" sz="2000"/>
        </a:p>
      </dgm:t>
    </dgm:pt>
    <dgm:pt modelId="{9C7743E1-7318-481F-A7D2-F1DC77455D62}">
      <dgm:prSet custT="1"/>
      <dgm:spPr/>
      <dgm:t>
        <a:bodyPr/>
        <a:lstStyle/>
        <a:p>
          <a:pPr rtl="0"/>
          <a:r>
            <a:rPr lang="ru-RU" sz="1400" dirty="0" smtClean="0"/>
            <a:t>крытый ледовый каток имени С.Г. Лимонова, </a:t>
          </a:r>
          <a:endParaRPr lang="ru-RU" sz="1400" dirty="0"/>
        </a:p>
      </dgm:t>
    </dgm:pt>
    <dgm:pt modelId="{6DDE50EE-20CC-4665-85D0-83AF76748952}" type="parTrans" cxnId="{131941A4-44CA-460C-B673-8BE1E757CF9E}">
      <dgm:prSet/>
      <dgm:spPr/>
      <dgm:t>
        <a:bodyPr/>
        <a:lstStyle/>
        <a:p>
          <a:endParaRPr lang="ru-RU" sz="2000"/>
        </a:p>
      </dgm:t>
    </dgm:pt>
    <dgm:pt modelId="{E777EFF3-9758-4FFC-8538-A540B1E64BAB}" type="sibTrans" cxnId="{131941A4-44CA-460C-B673-8BE1E757CF9E}">
      <dgm:prSet/>
      <dgm:spPr/>
      <dgm:t>
        <a:bodyPr/>
        <a:lstStyle/>
        <a:p>
          <a:endParaRPr lang="ru-RU" sz="2000"/>
        </a:p>
      </dgm:t>
    </dgm:pt>
    <dgm:pt modelId="{4FAC732E-EE6E-444E-A33A-12BB79417B85}">
      <dgm:prSet custT="1"/>
      <dgm:spPr/>
      <dgm:t>
        <a:bodyPr/>
        <a:lstStyle/>
        <a:p>
          <a:pPr rtl="0"/>
          <a:r>
            <a:rPr lang="ru-RU" sz="1400" dirty="0" smtClean="0"/>
            <a:t>плавательный бассейн, </a:t>
          </a:r>
          <a:endParaRPr lang="ru-RU" sz="1400" dirty="0"/>
        </a:p>
      </dgm:t>
    </dgm:pt>
    <dgm:pt modelId="{0F0B8969-0DAE-4D34-A1AB-8D5C85AC658E}" type="parTrans" cxnId="{8EEE6D62-6DE8-4C79-915A-E360D272ED37}">
      <dgm:prSet/>
      <dgm:spPr/>
      <dgm:t>
        <a:bodyPr/>
        <a:lstStyle/>
        <a:p>
          <a:endParaRPr lang="ru-RU" sz="2000"/>
        </a:p>
      </dgm:t>
    </dgm:pt>
    <dgm:pt modelId="{2AD62856-AB49-43F7-BBA1-E250F12EE02F}" type="sibTrans" cxnId="{8EEE6D62-6DE8-4C79-915A-E360D272ED37}">
      <dgm:prSet/>
      <dgm:spPr/>
      <dgm:t>
        <a:bodyPr/>
        <a:lstStyle/>
        <a:p>
          <a:endParaRPr lang="ru-RU" sz="2000"/>
        </a:p>
      </dgm:t>
    </dgm:pt>
    <dgm:pt modelId="{5075AD7E-062F-40F4-ADFB-9AD89D674A03}">
      <dgm:prSet custT="1"/>
      <dgm:spPr/>
      <dgm:t>
        <a:bodyPr/>
        <a:lstStyle/>
        <a:p>
          <a:pPr rtl="0"/>
          <a:r>
            <a:rPr lang="ru-RU" sz="1400" dirty="0" smtClean="0"/>
            <a:t>стадион с искусственным футбольным полем и беговыми дорожками, </a:t>
          </a:r>
          <a:endParaRPr lang="ru-RU" sz="1400" dirty="0"/>
        </a:p>
      </dgm:t>
    </dgm:pt>
    <dgm:pt modelId="{418AC8F0-05C3-47A2-B614-CD243E48F045}" type="parTrans" cxnId="{8DFFF0BB-5FBF-4601-B0A2-93ECF1CED505}">
      <dgm:prSet/>
      <dgm:spPr/>
      <dgm:t>
        <a:bodyPr/>
        <a:lstStyle/>
        <a:p>
          <a:endParaRPr lang="ru-RU" sz="2000"/>
        </a:p>
      </dgm:t>
    </dgm:pt>
    <dgm:pt modelId="{B9C414F7-9D4D-402F-9249-A9134AFDAA32}" type="sibTrans" cxnId="{8DFFF0BB-5FBF-4601-B0A2-93ECF1CED505}">
      <dgm:prSet/>
      <dgm:spPr/>
      <dgm:t>
        <a:bodyPr/>
        <a:lstStyle/>
        <a:p>
          <a:endParaRPr lang="ru-RU" sz="2000"/>
        </a:p>
      </dgm:t>
    </dgm:pt>
    <dgm:pt modelId="{1B59AC02-17F4-4B7E-B2A0-2A39F5B7E31F}">
      <dgm:prSet custT="1"/>
      <dgm:spPr/>
      <dgm:t>
        <a:bodyPr/>
        <a:lstStyle/>
        <a:p>
          <a:pPr rtl="0"/>
          <a:r>
            <a:rPr lang="ru-RU" sz="1400" dirty="0" smtClean="0"/>
            <a:t>открытый хоккейный корт, </a:t>
          </a:r>
          <a:endParaRPr lang="ru-RU" sz="1400" dirty="0"/>
        </a:p>
      </dgm:t>
    </dgm:pt>
    <dgm:pt modelId="{D4E37950-CE3D-4B9A-AB45-AEAC81E19BB3}" type="parTrans" cxnId="{2E6B08AA-BB1C-4B6F-804D-36540E636A9A}">
      <dgm:prSet/>
      <dgm:spPr/>
      <dgm:t>
        <a:bodyPr/>
        <a:lstStyle/>
        <a:p>
          <a:endParaRPr lang="ru-RU" sz="2000"/>
        </a:p>
      </dgm:t>
    </dgm:pt>
    <dgm:pt modelId="{562DC5B7-3033-4804-A300-50A03FA4B33D}" type="sibTrans" cxnId="{2E6B08AA-BB1C-4B6F-804D-36540E636A9A}">
      <dgm:prSet/>
      <dgm:spPr/>
      <dgm:t>
        <a:bodyPr/>
        <a:lstStyle/>
        <a:p>
          <a:endParaRPr lang="ru-RU" sz="2000"/>
        </a:p>
      </dgm:t>
    </dgm:pt>
    <dgm:pt modelId="{7E66E6BA-4F57-4CCB-A4AA-0D0104F1E0AB}">
      <dgm:prSet custT="1"/>
      <dgm:spPr/>
      <dgm:t>
        <a:bodyPr/>
        <a:lstStyle/>
        <a:p>
          <a:pPr rtl="0"/>
          <a:r>
            <a:rPr lang="ru-RU" sz="1400" dirty="0" smtClean="0"/>
            <a:t>спортивный зал ГДК, </a:t>
          </a:r>
          <a:endParaRPr lang="ru-RU" sz="1400" dirty="0"/>
        </a:p>
      </dgm:t>
    </dgm:pt>
    <dgm:pt modelId="{B4D234D3-7504-4CFC-992B-33B2729957B6}" type="parTrans" cxnId="{D29BB22C-1FAE-4FF2-A277-871AFBB52933}">
      <dgm:prSet/>
      <dgm:spPr/>
      <dgm:t>
        <a:bodyPr/>
        <a:lstStyle/>
        <a:p>
          <a:endParaRPr lang="ru-RU" sz="2000"/>
        </a:p>
      </dgm:t>
    </dgm:pt>
    <dgm:pt modelId="{6F0FA384-EF98-4C55-8A0B-01A2593415E8}" type="sibTrans" cxnId="{D29BB22C-1FAE-4FF2-A277-871AFBB52933}">
      <dgm:prSet/>
      <dgm:spPr/>
      <dgm:t>
        <a:bodyPr/>
        <a:lstStyle/>
        <a:p>
          <a:endParaRPr lang="ru-RU" sz="2000"/>
        </a:p>
      </dgm:t>
    </dgm:pt>
    <dgm:pt modelId="{371A7A44-1A91-4BD5-93F3-F2F1DA8024C2}">
      <dgm:prSet custT="1"/>
      <dgm:spPr/>
      <dgm:t>
        <a:bodyPr/>
        <a:lstStyle/>
        <a:p>
          <a:pPr rtl="0"/>
          <a:r>
            <a:rPr lang="ru-RU" sz="1400" dirty="0" smtClean="0"/>
            <a:t>лыжный комплекс с освещенной трассой, </a:t>
          </a:r>
          <a:endParaRPr lang="ru-RU" sz="1400" dirty="0"/>
        </a:p>
      </dgm:t>
    </dgm:pt>
    <dgm:pt modelId="{160E9167-F6B2-4C70-8FE2-37E7D12F8716}" type="parTrans" cxnId="{D5B76843-B537-4E53-89F6-78E2347A1672}">
      <dgm:prSet/>
      <dgm:spPr/>
      <dgm:t>
        <a:bodyPr/>
        <a:lstStyle/>
        <a:p>
          <a:endParaRPr lang="ru-RU" sz="2000"/>
        </a:p>
      </dgm:t>
    </dgm:pt>
    <dgm:pt modelId="{8A43F0A6-207F-476C-B081-23BF5984ED4B}" type="sibTrans" cxnId="{D5B76843-B537-4E53-89F6-78E2347A1672}">
      <dgm:prSet/>
      <dgm:spPr/>
      <dgm:t>
        <a:bodyPr/>
        <a:lstStyle/>
        <a:p>
          <a:endParaRPr lang="ru-RU" sz="2000"/>
        </a:p>
      </dgm:t>
    </dgm:pt>
    <dgm:pt modelId="{91939FE1-B0F7-4C39-8CDE-2066B3F264FC}">
      <dgm:prSet custT="1"/>
      <dgm:spPr/>
      <dgm:t>
        <a:bodyPr/>
        <a:lstStyle/>
        <a:p>
          <a:pPr rtl="0"/>
          <a:r>
            <a:rPr lang="ru-RU" sz="1400" dirty="0" smtClean="0"/>
            <a:t>спортивный зал УТП КАЭС</a:t>
          </a:r>
          <a:endParaRPr lang="ru-RU" sz="1400" dirty="0"/>
        </a:p>
      </dgm:t>
    </dgm:pt>
    <dgm:pt modelId="{12A5B9F0-D72F-4CA4-9AAC-CDD7D092F8E7}" type="parTrans" cxnId="{F2E9E84F-5972-43D9-A77F-3D894B6695BD}">
      <dgm:prSet/>
      <dgm:spPr/>
      <dgm:t>
        <a:bodyPr/>
        <a:lstStyle/>
        <a:p>
          <a:endParaRPr lang="ru-RU" sz="2000"/>
        </a:p>
      </dgm:t>
    </dgm:pt>
    <dgm:pt modelId="{0B8003FA-7AD5-4F1F-9890-CC4772BA2E5F}" type="sibTrans" cxnId="{F2E9E84F-5972-43D9-A77F-3D894B6695BD}">
      <dgm:prSet/>
      <dgm:spPr/>
      <dgm:t>
        <a:bodyPr/>
        <a:lstStyle/>
        <a:p>
          <a:endParaRPr lang="ru-RU" sz="2000"/>
        </a:p>
      </dgm:t>
    </dgm:pt>
    <dgm:pt modelId="{DFA0094E-83B3-43CD-85F8-B6DB63657F41}">
      <dgm:prSet custT="1"/>
      <dgm:spPr/>
      <dgm:t>
        <a:bodyPr/>
        <a:lstStyle/>
        <a:p>
          <a:pPr rtl="0"/>
          <a:r>
            <a:rPr lang="ru-RU" sz="1400" dirty="0" smtClean="0"/>
            <a:t>открытая игровая площадка.</a:t>
          </a:r>
          <a:endParaRPr lang="ru-RU" sz="1400" dirty="0"/>
        </a:p>
      </dgm:t>
    </dgm:pt>
    <dgm:pt modelId="{7E4E1047-DD5E-4952-A8A8-2A39A94A9D5B}" type="parTrans" cxnId="{192084F1-7750-4A34-805C-BA04B4D73934}">
      <dgm:prSet/>
      <dgm:spPr/>
      <dgm:t>
        <a:bodyPr/>
        <a:lstStyle/>
        <a:p>
          <a:endParaRPr lang="ru-RU" sz="2000"/>
        </a:p>
      </dgm:t>
    </dgm:pt>
    <dgm:pt modelId="{DD0684BF-F237-4836-9554-E12C4000C9EC}" type="sibTrans" cxnId="{192084F1-7750-4A34-805C-BA04B4D73934}">
      <dgm:prSet/>
      <dgm:spPr/>
      <dgm:t>
        <a:bodyPr/>
        <a:lstStyle/>
        <a:p>
          <a:endParaRPr lang="ru-RU" sz="2000"/>
        </a:p>
      </dgm:t>
    </dgm:pt>
    <dgm:pt modelId="{D872534C-BE8D-4F4E-A822-6DA42E50975F}" type="pres">
      <dgm:prSet presAssocID="{DA370FCF-EDF3-4E72-9499-ECBAF3C447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BB6528-C9C3-464A-8A98-D0460528A46F}" type="pres">
      <dgm:prSet presAssocID="{0885310A-18CC-4501-8077-E4549C62040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251CC-3ED3-432F-838E-72D1FEF27EE7}" type="pres">
      <dgm:prSet presAssocID="{01B3A22D-5216-4773-87F4-39DEA5F2E7B6}" presName="spacer" presStyleCnt="0"/>
      <dgm:spPr/>
    </dgm:pt>
    <dgm:pt modelId="{D3B81B55-370C-4E91-8711-AEC6195B32F2}" type="pres">
      <dgm:prSet presAssocID="{01601588-62E0-4BD3-B310-0D8C9ED6DAFF}" presName="parentText" presStyleLbl="node1" presStyleIdx="1" presStyleCnt="2" custScaleY="548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8D4CD-8B2A-4893-A21C-A2B4506FA171}" type="pres">
      <dgm:prSet presAssocID="{01601588-62E0-4BD3-B310-0D8C9ED6DAFF}" presName="childText" presStyleLbl="revTx" presStyleIdx="0" presStyleCnt="1" custScaleX="100000" custScaleY="111808" custLinFactNeighborX="-22353" custLinFactNeighborY="-2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0C9A75-597B-4C24-A805-5419BD23F42F}" type="presOf" srcId="{8C498DE7-18FE-4696-ADEF-A55872F9B02D}" destId="{9E68D4CD-8B2A-4893-A21C-A2B4506FA171}" srcOrd="0" destOrd="0" presId="urn:microsoft.com/office/officeart/2005/8/layout/vList2"/>
    <dgm:cxn modelId="{2E6B08AA-BB1C-4B6F-804D-36540E636A9A}" srcId="{01601588-62E0-4BD3-B310-0D8C9ED6DAFF}" destId="{1B59AC02-17F4-4B7E-B2A0-2A39F5B7E31F}" srcOrd="4" destOrd="0" parTransId="{D4E37950-CE3D-4B9A-AB45-AEAC81E19BB3}" sibTransId="{562DC5B7-3033-4804-A300-50A03FA4B33D}"/>
    <dgm:cxn modelId="{8DFFF0BB-5FBF-4601-B0A2-93ECF1CED505}" srcId="{01601588-62E0-4BD3-B310-0D8C9ED6DAFF}" destId="{5075AD7E-062F-40F4-ADFB-9AD89D674A03}" srcOrd="3" destOrd="0" parTransId="{418AC8F0-05C3-47A2-B614-CD243E48F045}" sibTransId="{B9C414F7-9D4D-402F-9249-A9134AFDAA32}"/>
    <dgm:cxn modelId="{C97377A9-033B-4439-904B-F13A9B868632}" type="presOf" srcId="{01601588-62E0-4BD3-B310-0D8C9ED6DAFF}" destId="{D3B81B55-370C-4E91-8711-AEC6195B32F2}" srcOrd="0" destOrd="0" presId="urn:microsoft.com/office/officeart/2005/8/layout/vList2"/>
    <dgm:cxn modelId="{58D29323-0FC1-47D4-8B2F-CC225DE8875E}" type="presOf" srcId="{4FAC732E-EE6E-444E-A33A-12BB79417B85}" destId="{9E68D4CD-8B2A-4893-A21C-A2B4506FA171}" srcOrd="0" destOrd="2" presId="urn:microsoft.com/office/officeart/2005/8/layout/vList2"/>
    <dgm:cxn modelId="{F2E9E84F-5972-43D9-A77F-3D894B6695BD}" srcId="{01601588-62E0-4BD3-B310-0D8C9ED6DAFF}" destId="{91939FE1-B0F7-4C39-8CDE-2066B3F264FC}" srcOrd="7" destOrd="0" parTransId="{12A5B9F0-D72F-4CA4-9AAC-CDD7D092F8E7}" sibTransId="{0B8003FA-7AD5-4F1F-9890-CC4772BA2E5F}"/>
    <dgm:cxn modelId="{131941A4-44CA-460C-B673-8BE1E757CF9E}" srcId="{01601588-62E0-4BD3-B310-0D8C9ED6DAFF}" destId="{9C7743E1-7318-481F-A7D2-F1DC77455D62}" srcOrd="1" destOrd="0" parTransId="{6DDE50EE-20CC-4665-85D0-83AF76748952}" sibTransId="{E777EFF3-9758-4FFC-8538-A540B1E64BAB}"/>
    <dgm:cxn modelId="{2FEED93D-A29D-4E51-8F98-FD8B0B46B92A}" srcId="{DA370FCF-EDF3-4E72-9499-ECBAF3C44737}" destId="{0885310A-18CC-4501-8077-E4549C620403}" srcOrd="0" destOrd="0" parTransId="{F33888E1-B28F-40D7-B3A0-D01AE8A3DC7E}" sibTransId="{01B3A22D-5216-4773-87F4-39DEA5F2E7B6}"/>
    <dgm:cxn modelId="{59B57A62-8231-4125-B1EF-FDD9AC1C8494}" type="presOf" srcId="{DFA0094E-83B3-43CD-85F8-B6DB63657F41}" destId="{9E68D4CD-8B2A-4893-A21C-A2B4506FA171}" srcOrd="0" destOrd="8" presId="urn:microsoft.com/office/officeart/2005/8/layout/vList2"/>
    <dgm:cxn modelId="{1FD1EC27-E580-40AD-9D0E-AEBE447CC84B}" srcId="{01601588-62E0-4BD3-B310-0D8C9ED6DAFF}" destId="{8C498DE7-18FE-4696-ADEF-A55872F9B02D}" srcOrd="0" destOrd="0" parTransId="{D33EC752-C317-4FF3-AABA-E050F5AEFAFC}" sibTransId="{B9C2D1DF-EAC9-41C5-99ED-D0DFE3D86DD9}"/>
    <dgm:cxn modelId="{4C37309E-E2C3-4F13-96F0-E022C78C13E4}" srcId="{DA370FCF-EDF3-4E72-9499-ECBAF3C44737}" destId="{01601588-62E0-4BD3-B310-0D8C9ED6DAFF}" srcOrd="1" destOrd="0" parTransId="{4C82ABA3-BCC2-4660-AB7D-8A1F90498F8C}" sibTransId="{3F1E5534-D442-4C8B-BBC7-84606D5C305D}"/>
    <dgm:cxn modelId="{93F48990-9FD1-4F84-A65D-79BFE41B628C}" type="presOf" srcId="{9C7743E1-7318-481F-A7D2-F1DC77455D62}" destId="{9E68D4CD-8B2A-4893-A21C-A2B4506FA171}" srcOrd="0" destOrd="1" presId="urn:microsoft.com/office/officeart/2005/8/layout/vList2"/>
    <dgm:cxn modelId="{D5B76843-B537-4E53-89F6-78E2347A1672}" srcId="{01601588-62E0-4BD3-B310-0D8C9ED6DAFF}" destId="{371A7A44-1A91-4BD5-93F3-F2F1DA8024C2}" srcOrd="6" destOrd="0" parTransId="{160E9167-F6B2-4C70-8FE2-37E7D12F8716}" sibTransId="{8A43F0A6-207F-476C-B081-23BF5984ED4B}"/>
    <dgm:cxn modelId="{D29BB22C-1FAE-4FF2-A277-871AFBB52933}" srcId="{01601588-62E0-4BD3-B310-0D8C9ED6DAFF}" destId="{7E66E6BA-4F57-4CCB-A4AA-0D0104F1E0AB}" srcOrd="5" destOrd="0" parTransId="{B4D234D3-7504-4CFC-992B-33B2729957B6}" sibTransId="{6F0FA384-EF98-4C55-8A0B-01A2593415E8}"/>
    <dgm:cxn modelId="{B9CED697-503D-46CE-87BE-93F20FA748DE}" type="presOf" srcId="{371A7A44-1A91-4BD5-93F3-F2F1DA8024C2}" destId="{9E68D4CD-8B2A-4893-A21C-A2B4506FA171}" srcOrd="0" destOrd="6" presId="urn:microsoft.com/office/officeart/2005/8/layout/vList2"/>
    <dgm:cxn modelId="{5B6579D9-C063-487A-A4F9-FAB622D00755}" type="presOf" srcId="{1B59AC02-17F4-4B7E-B2A0-2A39F5B7E31F}" destId="{9E68D4CD-8B2A-4893-A21C-A2B4506FA171}" srcOrd="0" destOrd="4" presId="urn:microsoft.com/office/officeart/2005/8/layout/vList2"/>
    <dgm:cxn modelId="{5D3531AF-1773-4D1D-9864-00DE1F415090}" type="presOf" srcId="{91939FE1-B0F7-4C39-8CDE-2066B3F264FC}" destId="{9E68D4CD-8B2A-4893-A21C-A2B4506FA171}" srcOrd="0" destOrd="7" presId="urn:microsoft.com/office/officeart/2005/8/layout/vList2"/>
    <dgm:cxn modelId="{3372DE1E-9ABB-4389-ACEF-C02A77C98AF5}" type="presOf" srcId="{7E66E6BA-4F57-4CCB-A4AA-0D0104F1E0AB}" destId="{9E68D4CD-8B2A-4893-A21C-A2B4506FA171}" srcOrd="0" destOrd="5" presId="urn:microsoft.com/office/officeart/2005/8/layout/vList2"/>
    <dgm:cxn modelId="{8EEE6D62-6DE8-4C79-915A-E360D272ED37}" srcId="{01601588-62E0-4BD3-B310-0D8C9ED6DAFF}" destId="{4FAC732E-EE6E-444E-A33A-12BB79417B85}" srcOrd="2" destOrd="0" parTransId="{0F0B8969-0DAE-4D34-A1AB-8D5C85AC658E}" sibTransId="{2AD62856-AB49-43F7-BBA1-E250F12EE02F}"/>
    <dgm:cxn modelId="{192084F1-7750-4A34-805C-BA04B4D73934}" srcId="{01601588-62E0-4BD3-B310-0D8C9ED6DAFF}" destId="{DFA0094E-83B3-43CD-85F8-B6DB63657F41}" srcOrd="8" destOrd="0" parTransId="{7E4E1047-DD5E-4952-A8A8-2A39A94A9D5B}" sibTransId="{DD0684BF-F237-4836-9554-E12C4000C9EC}"/>
    <dgm:cxn modelId="{7549D866-3C48-424C-9117-7A990A6EC453}" type="presOf" srcId="{5075AD7E-062F-40F4-ADFB-9AD89D674A03}" destId="{9E68D4CD-8B2A-4893-A21C-A2B4506FA171}" srcOrd="0" destOrd="3" presId="urn:microsoft.com/office/officeart/2005/8/layout/vList2"/>
    <dgm:cxn modelId="{DCCB8A0B-E26E-42D5-8A8A-5403FEB284AD}" type="presOf" srcId="{DA370FCF-EDF3-4E72-9499-ECBAF3C44737}" destId="{D872534C-BE8D-4F4E-A822-6DA42E50975F}" srcOrd="0" destOrd="0" presId="urn:microsoft.com/office/officeart/2005/8/layout/vList2"/>
    <dgm:cxn modelId="{E28657E9-347F-4A40-A689-BBA9151529C4}" type="presOf" srcId="{0885310A-18CC-4501-8077-E4549C620403}" destId="{67BB6528-C9C3-464A-8A98-D0460528A46F}" srcOrd="0" destOrd="0" presId="urn:microsoft.com/office/officeart/2005/8/layout/vList2"/>
    <dgm:cxn modelId="{8651A164-4BA8-4212-9881-05141ECE672F}" type="presParOf" srcId="{D872534C-BE8D-4F4E-A822-6DA42E50975F}" destId="{67BB6528-C9C3-464A-8A98-D0460528A46F}" srcOrd="0" destOrd="0" presId="urn:microsoft.com/office/officeart/2005/8/layout/vList2"/>
    <dgm:cxn modelId="{81F127E2-0DAA-4548-86C3-CDC4A65014C4}" type="presParOf" srcId="{D872534C-BE8D-4F4E-A822-6DA42E50975F}" destId="{EF6251CC-3ED3-432F-838E-72D1FEF27EE7}" srcOrd="1" destOrd="0" presId="urn:microsoft.com/office/officeart/2005/8/layout/vList2"/>
    <dgm:cxn modelId="{1CCA1EFA-8E62-4F6B-B22A-00B53D2890A6}" type="presParOf" srcId="{D872534C-BE8D-4F4E-A822-6DA42E50975F}" destId="{D3B81B55-370C-4E91-8711-AEC6195B32F2}" srcOrd="2" destOrd="0" presId="urn:microsoft.com/office/officeart/2005/8/layout/vList2"/>
    <dgm:cxn modelId="{55E6D83F-94E9-46AE-9EED-C6221F095EB4}" type="presParOf" srcId="{D872534C-BE8D-4F4E-A822-6DA42E50975F}" destId="{9E68D4CD-8B2A-4893-A21C-A2B4506FA17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14E9054-E6E4-4789-853D-86225EC9644B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5360C6D-1F18-40AD-BFCE-B5B0E91393B4}">
      <dgm:prSet custT="1"/>
      <dgm:spPr/>
      <dgm:t>
        <a:bodyPr/>
        <a:lstStyle/>
        <a:p>
          <a:pPr rtl="0"/>
          <a:r>
            <a:rPr lang="ru-RU" sz="2000" dirty="0" smtClean="0"/>
            <a:t>СО НКО выделено 124,2 тыс. рублей</a:t>
          </a:r>
          <a:endParaRPr lang="ru-RU" sz="2000" dirty="0"/>
        </a:p>
      </dgm:t>
    </dgm:pt>
    <dgm:pt modelId="{7F79F30D-9B18-47E9-AD60-76B1B0F0F9C5}" type="parTrans" cxnId="{0B7D7FDE-BE42-462C-9CC5-B77E45BA8216}">
      <dgm:prSet/>
      <dgm:spPr/>
      <dgm:t>
        <a:bodyPr/>
        <a:lstStyle/>
        <a:p>
          <a:endParaRPr lang="ru-RU" sz="800"/>
        </a:p>
      </dgm:t>
    </dgm:pt>
    <dgm:pt modelId="{D2FD764A-5A46-490B-8286-6AF93185A6D5}" type="sibTrans" cxnId="{0B7D7FDE-BE42-462C-9CC5-B77E45BA8216}">
      <dgm:prSet/>
      <dgm:spPr/>
      <dgm:t>
        <a:bodyPr/>
        <a:lstStyle/>
        <a:p>
          <a:endParaRPr lang="ru-RU" sz="800"/>
        </a:p>
      </dgm:t>
    </dgm:pt>
    <dgm:pt modelId="{B373A82E-8687-45CB-A3B1-E92A5D503760}">
      <dgm:prSet custT="1"/>
      <dgm:spPr/>
      <dgm:t>
        <a:bodyPr/>
        <a:lstStyle/>
        <a:p>
          <a:pPr rtl="0"/>
          <a:r>
            <a:rPr lang="ru-RU" sz="2000" dirty="0" smtClean="0"/>
            <a:t>проезд </a:t>
          </a:r>
          <a:r>
            <a:rPr lang="ru-RU" sz="2000" dirty="0" err="1" smtClean="0"/>
            <a:t>онкобольным</a:t>
          </a:r>
          <a:r>
            <a:rPr lang="ru-RU" sz="2000" dirty="0" smtClean="0"/>
            <a:t> к месту лечения и обратно – 250,0 тыс. руб.</a:t>
          </a:r>
          <a:endParaRPr lang="ru-RU" sz="2000" dirty="0"/>
        </a:p>
      </dgm:t>
    </dgm:pt>
    <dgm:pt modelId="{9EB9C6B3-0454-4A87-B7ED-6551F065F200}" type="parTrans" cxnId="{E3BB29B2-CCB0-427C-A26E-8589B482308C}">
      <dgm:prSet/>
      <dgm:spPr/>
      <dgm:t>
        <a:bodyPr/>
        <a:lstStyle/>
        <a:p>
          <a:endParaRPr lang="ru-RU" sz="800"/>
        </a:p>
      </dgm:t>
    </dgm:pt>
    <dgm:pt modelId="{91823293-C0F6-4E76-9EEC-89FA135F3574}" type="sibTrans" cxnId="{E3BB29B2-CCB0-427C-A26E-8589B482308C}">
      <dgm:prSet/>
      <dgm:spPr/>
      <dgm:t>
        <a:bodyPr/>
        <a:lstStyle/>
        <a:p>
          <a:endParaRPr lang="ru-RU" sz="800"/>
        </a:p>
      </dgm:t>
    </dgm:pt>
    <dgm:pt modelId="{9B58465D-3409-4A90-A0CF-3731195F6C83}">
      <dgm:prSet custT="1"/>
      <dgm:spPr/>
      <dgm:t>
        <a:bodyPr/>
        <a:lstStyle/>
        <a:p>
          <a:pPr rtl="0"/>
          <a:r>
            <a:rPr lang="ru-RU" sz="2000" dirty="0" smtClean="0"/>
            <a:t>социальные  услуги: 498 человек, 173463 услуги. </a:t>
          </a:r>
          <a:endParaRPr lang="ru-RU" sz="2000" dirty="0"/>
        </a:p>
      </dgm:t>
    </dgm:pt>
    <dgm:pt modelId="{F43810D7-77FA-49D2-8B3E-DB917B4726C3}" type="parTrans" cxnId="{6789EAB6-F378-4850-93EC-A5324E78F62A}">
      <dgm:prSet/>
      <dgm:spPr/>
      <dgm:t>
        <a:bodyPr/>
        <a:lstStyle/>
        <a:p>
          <a:endParaRPr lang="ru-RU" sz="800"/>
        </a:p>
      </dgm:t>
    </dgm:pt>
    <dgm:pt modelId="{70D58804-B99C-47E1-AA26-97011A50E5BB}" type="sibTrans" cxnId="{6789EAB6-F378-4850-93EC-A5324E78F62A}">
      <dgm:prSet/>
      <dgm:spPr/>
      <dgm:t>
        <a:bodyPr/>
        <a:lstStyle/>
        <a:p>
          <a:endParaRPr lang="ru-RU" sz="800"/>
        </a:p>
      </dgm:t>
    </dgm:pt>
    <dgm:pt modelId="{49F75185-4ECB-4655-A879-5A01352055A2}">
      <dgm:prSet custT="1"/>
      <dgm:spPr/>
      <dgm:t>
        <a:bodyPr/>
        <a:lstStyle/>
        <a:p>
          <a:pPr rtl="0"/>
          <a:r>
            <a:rPr lang="ru-RU" sz="2000" dirty="0" smtClean="0"/>
            <a:t>138  жилищных субсидии </a:t>
          </a:r>
          <a:endParaRPr lang="ru-RU" sz="2000" dirty="0"/>
        </a:p>
      </dgm:t>
    </dgm:pt>
    <dgm:pt modelId="{A3F08905-AE68-4D6F-98A0-ACC94A89F32A}" type="parTrans" cxnId="{3F87831C-F92A-474A-8CD1-002984E600DC}">
      <dgm:prSet/>
      <dgm:spPr/>
      <dgm:t>
        <a:bodyPr/>
        <a:lstStyle/>
        <a:p>
          <a:endParaRPr lang="ru-RU" sz="800"/>
        </a:p>
      </dgm:t>
    </dgm:pt>
    <dgm:pt modelId="{DF457F7B-33F0-4139-AC69-5BDDEB86DBF6}" type="sibTrans" cxnId="{3F87831C-F92A-474A-8CD1-002984E600DC}">
      <dgm:prSet/>
      <dgm:spPr/>
      <dgm:t>
        <a:bodyPr/>
        <a:lstStyle/>
        <a:p>
          <a:endParaRPr lang="ru-RU" sz="800"/>
        </a:p>
      </dgm:t>
    </dgm:pt>
    <dgm:pt modelId="{41778A00-D921-4169-8F6C-2EA81A8E7EB8}">
      <dgm:prSet custT="1"/>
      <dgm:spPr/>
      <dgm:t>
        <a:bodyPr/>
        <a:lstStyle/>
        <a:p>
          <a:pPr rtl="0"/>
          <a:r>
            <a:rPr lang="ru-RU" sz="2000" dirty="0" smtClean="0"/>
            <a:t>новогодние подарки малоимущим</a:t>
          </a:r>
          <a:endParaRPr lang="ru-RU" sz="2000" dirty="0"/>
        </a:p>
      </dgm:t>
    </dgm:pt>
    <dgm:pt modelId="{436A06AF-0C27-4BC2-BFEB-6DD545A90AF3}" type="parTrans" cxnId="{FBE3C015-E02B-4895-9E7A-6ADF4002F7A5}">
      <dgm:prSet/>
      <dgm:spPr/>
      <dgm:t>
        <a:bodyPr/>
        <a:lstStyle/>
        <a:p>
          <a:endParaRPr lang="ru-RU" sz="800"/>
        </a:p>
      </dgm:t>
    </dgm:pt>
    <dgm:pt modelId="{B29B19B8-F0C6-491A-9B16-1D638792C815}" type="sibTrans" cxnId="{FBE3C015-E02B-4895-9E7A-6ADF4002F7A5}">
      <dgm:prSet/>
      <dgm:spPr/>
      <dgm:t>
        <a:bodyPr/>
        <a:lstStyle/>
        <a:p>
          <a:endParaRPr lang="ru-RU" sz="800"/>
        </a:p>
      </dgm:t>
    </dgm:pt>
    <dgm:pt modelId="{A2DB45FF-5F30-4460-AE27-A5F2A385090F}">
      <dgm:prSet custT="1"/>
      <dgm:spPr/>
      <dgm:t>
        <a:bodyPr/>
        <a:lstStyle/>
        <a:p>
          <a:pPr rtl="0"/>
          <a:r>
            <a:rPr lang="ru-RU" sz="1800" dirty="0" smtClean="0"/>
            <a:t>160 получателей услуги «Социальное такси». </a:t>
          </a:r>
        </a:p>
        <a:p>
          <a:pPr rtl="0"/>
          <a:r>
            <a:rPr lang="ru-RU" sz="1800" dirty="0" smtClean="0"/>
            <a:t>792 поездки</a:t>
          </a:r>
          <a:endParaRPr lang="ru-RU" sz="1800" dirty="0"/>
        </a:p>
      </dgm:t>
    </dgm:pt>
    <dgm:pt modelId="{909AAF10-A4D9-48B2-BA82-11F066F2C944}" type="parTrans" cxnId="{5217284F-8E3B-478C-9D7D-FCAF50B61575}">
      <dgm:prSet/>
      <dgm:spPr/>
      <dgm:t>
        <a:bodyPr/>
        <a:lstStyle/>
        <a:p>
          <a:endParaRPr lang="ru-RU" sz="800"/>
        </a:p>
      </dgm:t>
    </dgm:pt>
    <dgm:pt modelId="{F467354E-7D0C-48D2-9776-F6D5128B0019}" type="sibTrans" cxnId="{5217284F-8E3B-478C-9D7D-FCAF50B61575}">
      <dgm:prSet/>
      <dgm:spPr/>
      <dgm:t>
        <a:bodyPr/>
        <a:lstStyle/>
        <a:p>
          <a:endParaRPr lang="ru-RU" sz="800"/>
        </a:p>
      </dgm:t>
    </dgm:pt>
    <dgm:pt modelId="{E77DEC17-F001-408C-900F-BE3BC1063173}">
      <dgm:prSet custT="1"/>
      <dgm:spPr/>
      <dgm:t>
        <a:bodyPr/>
        <a:lstStyle/>
        <a:p>
          <a:pPr rtl="0"/>
          <a:r>
            <a:rPr lang="ru-RU" sz="2000" dirty="0" smtClean="0"/>
            <a:t>содействие 35 инвалидам в прохождении медико-социальной экспертизы. </a:t>
          </a:r>
          <a:endParaRPr lang="ru-RU" sz="2000" dirty="0"/>
        </a:p>
      </dgm:t>
    </dgm:pt>
    <dgm:pt modelId="{048AEC3B-BE7B-432D-98ED-08ABC55C895B}" type="parTrans" cxnId="{2792FE02-D1B9-4A50-B0DB-D2A1B5FE4632}">
      <dgm:prSet/>
      <dgm:spPr/>
      <dgm:t>
        <a:bodyPr/>
        <a:lstStyle/>
        <a:p>
          <a:endParaRPr lang="ru-RU"/>
        </a:p>
      </dgm:t>
    </dgm:pt>
    <dgm:pt modelId="{5DCA271F-A125-4D56-8CD9-63451C20E529}" type="sibTrans" cxnId="{2792FE02-D1B9-4A50-B0DB-D2A1B5FE4632}">
      <dgm:prSet/>
      <dgm:spPr/>
      <dgm:t>
        <a:bodyPr/>
        <a:lstStyle/>
        <a:p>
          <a:endParaRPr lang="ru-RU"/>
        </a:p>
      </dgm:t>
    </dgm:pt>
    <dgm:pt modelId="{68A334FE-2719-4D5D-A44E-6B7E95B85735}" type="pres">
      <dgm:prSet presAssocID="{D14E9054-E6E4-4789-853D-86225EC964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E40557-8172-44B4-8996-15F5114367B7}" type="pres">
      <dgm:prSet presAssocID="{05360C6D-1F18-40AD-BFCE-B5B0E91393B4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C55A6-F7E7-4798-B114-0A67A5B32543}" type="pres">
      <dgm:prSet presAssocID="{D2FD764A-5A46-490B-8286-6AF93185A6D5}" presName="spacer" presStyleCnt="0"/>
      <dgm:spPr/>
    </dgm:pt>
    <dgm:pt modelId="{F1786A4C-C479-4D58-8E2D-07DE1A544DFE}" type="pres">
      <dgm:prSet presAssocID="{B373A82E-8687-45CB-A3B1-E92A5D50376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2A5B4-89F8-458A-9CD8-1530C65DD974}" type="pres">
      <dgm:prSet presAssocID="{91823293-C0F6-4E76-9EEC-89FA135F3574}" presName="spacer" presStyleCnt="0"/>
      <dgm:spPr/>
    </dgm:pt>
    <dgm:pt modelId="{2DBFE556-7B43-4DD1-A622-0678990CB702}" type="pres">
      <dgm:prSet presAssocID="{9B58465D-3409-4A90-A0CF-3731195F6C83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2F45C-828C-4BC6-B1E9-A577B640D8E5}" type="pres">
      <dgm:prSet presAssocID="{70D58804-B99C-47E1-AA26-97011A50E5BB}" presName="spacer" presStyleCnt="0"/>
      <dgm:spPr/>
    </dgm:pt>
    <dgm:pt modelId="{8AC64D2F-F85F-4DF7-94A8-067E6102D61F}" type="pres">
      <dgm:prSet presAssocID="{49F75185-4ECB-4655-A879-5A01352055A2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0D752-0135-4985-AAAA-5A8702F5167F}" type="pres">
      <dgm:prSet presAssocID="{DF457F7B-33F0-4139-AC69-5BDDEB86DBF6}" presName="spacer" presStyleCnt="0"/>
      <dgm:spPr/>
    </dgm:pt>
    <dgm:pt modelId="{8A86D051-DE05-4614-9078-F1A125AE11E6}" type="pres">
      <dgm:prSet presAssocID="{E77DEC17-F001-408C-900F-BE3BC106317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E8F5C-E11A-43AF-A337-67C210C752F4}" type="pres">
      <dgm:prSet presAssocID="{5DCA271F-A125-4D56-8CD9-63451C20E529}" presName="spacer" presStyleCnt="0"/>
      <dgm:spPr/>
    </dgm:pt>
    <dgm:pt modelId="{C8C19B55-BDD2-4089-AD3B-B09BC3204B2E}" type="pres">
      <dgm:prSet presAssocID="{41778A00-D921-4169-8F6C-2EA81A8E7EB8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ABF3A-C31D-454E-8841-81A005E3787F}" type="pres">
      <dgm:prSet presAssocID="{B29B19B8-F0C6-491A-9B16-1D638792C815}" presName="spacer" presStyleCnt="0"/>
      <dgm:spPr/>
    </dgm:pt>
    <dgm:pt modelId="{0D96C924-9DE1-4954-8FBE-324A3596A2F7}" type="pres">
      <dgm:prSet presAssocID="{A2DB45FF-5F30-4460-AE27-A5F2A385090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D2941A-3F86-438B-BF89-8B048795CFD3}" type="presOf" srcId="{D14E9054-E6E4-4789-853D-86225EC9644B}" destId="{68A334FE-2719-4D5D-A44E-6B7E95B85735}" srcOrd="0" destOrd="0" presId="urn:microsoft.com/office/officeart/2005/8/layout/vList2"/>
    <dgm:cxn modelId="{E3BB29B2-CCB0-427C-A26E-8589B482308C}" srcId="{D14E9054-E6E4-4789-853D-86225EC9644B}" destId="{B373A82E-8687-45CB-A3B1-E92A5D503760}" srcOrd="1" destOrd="0" parTransId="{9EB9C6B3-0454-4A87-B7ED-6551F065F200}" sibTransId="{91823293-C0F6-4E76-9EEC-89FA135F3574}"/>
    <dgm:cxn modelId="{0285D40D-275B-4D3F-BE6C-0DFE93EE4D45}" type="presOf" srcId="{41778A00-D921-4169-8F6C-2EA81A8E7EB8}" destId="{C8C19B55-BDD2-4089-AD3B-B09BC3204B2E}" srcOrd="0" destOrd="0" presId="urn:microsoft.com/office/officeart/2005/8/layout/vList2"/>
    <dgm:cxn modelId="{FC450C1B-A2CC-4C90-94E2-E1D94983F4C2}" type="presOf" srcId="{A2DB45FF-5F30-4460-AE27-A5F2A385090F}" destId="{0D96C924-9DE1-4954-8FBE-324A3596A2F7}" srcOrd="0" destOrd="0" presId="urn:microsoft.com/office/officeart/2005/8/layout/vList2"/>
    <dgm:cxn modelId="{2792FE02-D1B9-4A50-B0DB-D2A1B5FE4632}" srcId="{D14E9054-E6E4-4789-853D-86225EC9644B}" destId="{E77DEC17-F001-408C-900F-BE3BC1063173}" srcOrd="4" destOrd="0" parTransId="{048AEC3B-BE7B-432D-98ED-08ABC55C895B}" sibTransId="{5DCA271F-A125-4D56-8CD9-63451C20E529}"/>
    <dgm:cxn modelId="{74F59CE1-711C-4458-AF9B-3818AEF130DB}" type="presOf" srcId="{49F75185-4ECB-4655-A879-5A01352055A2}" destId="{8AC64D2F-F85F-4DF7-94A8-067E6102D61F}" srcOrd="0" destOrd="0" presId="urn:microsoft.com/office/officeart/2005/8/layout/vList2"/>
    <dgm:cxn modelId="{3F87831C-F92A-474A-8CD1-002984E600DC}" srcId="{D14E9054-E6E4-4789-853D-86225EC9644B}" destId="{49F75185-4ECB-4655-A879-5A01352055A2}" srcOrd="3" destOrd="0" parTransId="{A3F08905-AE68-4D6F-98A0-ACC94A89F32A}" sibTransId="{DF457F7B-33F0-4139-AC69-5BDDEB86DBF6}"/>
    <dgm:cxn modelId="{E56FA52F-E60D-446B-817E-D76E1054ED61}" type="presOf" srcId="{05360C6D-1F18-40AD-BFCE-B5B0E91393B4}" destId="{47E40557-8172-44B4-8996-15F5114367B7}" srcOrd="0" destOrd="0" presId="urn:microsoft.com/office/officeart/2005/8/layout/vList2"/>
    <dgm:cxn modelId="{0B7D7FDE-BE42-462C-9CC5-B77E45BA8216}" srcId="{D14E9054-E6E4-4789-853D-86225EC9644B}" destId="{05360C6D-1F18-40AD-BFCE-B5B0E91393B4}" srcOrd="0" destOrd="0" parTransId="{7F79F30D-9B18-47E9-AD60-76B1B0F0F9C5}" sibTransId="{D2FD764A-5A46-490B-8286-6AF93185A6D5}"/>
    <dgm:cxn modelId="{C0BEB794-7C71-4505-BBCB-9A233B02D9B9}" type="presOf" srcId="{E77DEC17-F001-408C-900F-BE3BC1063173}" destId="{8A86D051-DE05-4614-9078-F1A125AE11E6}" srcOrd="0" destOrd="0" presId="urn:microsoft.com/office/officeart/2005/8/layout/vList2"/>
    <dgm:cxn modelId="{A0AFAC63-2397-42CE-B1A0-B6F5D0CE02BE}" type="presOf" srcId="{B373A82E-8687-45CB-A3B1-E92A5D503760}" destId="{F1786A4C-C479-4D58-8E2D-07DE1A544DFE}" srcOrd="0" destOrd="0" presId="urn:microsoft.com/office/officeart/2005/8/layout/vList2"/>
    <dgm:cxn modelId="{5217284F-8E3B-478C-9D7D-FCAF50B61575}" srcId="{D14E9054-E6E4-4789-853D-86225EC9644B}" destId="{A2DB45FF-5F30-4460-AE27-A5F2A385090F}" srcOrd="6" destOrd="0" parTransId="{909AAF10-A4D9-48B2-BA82-11F066F2C944}" sibTransId="{F467354E-7D0C-48D2-9776-F6D5128B0019}"/>
    <dgm:cxn modelId="{6789EAB6-F378-4850-93EC-A5324E78F62A}" srcId="{D14E9054-E6E4-4789-853D-86225EC9644B}" destId="{9B58465D-3409-4A90-A0CF-3731195F6C83}" srcOrd="2" destOrd="0" parTransId="{F43810D7-77FA-49D2-8B3E-DB917B4726C3}" sibTransId="{70D58804-B99C-47E1-AA26-97011A50E5BB}"/>
    <dgm:cxn modelId="{C6E4C89A-841B-4077-8FAA-4346D5699D5D}" type="presOf" srcId="{9B58465D-3409-4A90-A0CF-3731195F6C83}" destId="{2DBFE556-7B43-4DD1-A622-0678990CB702}" srcOrd="0" destOrd="0" presId="urn:microsoft.com/office/officeart/2005/8/layout/vList2"/>
    <dgm:cxn modelId="{FBE3C015-E02B-4895-9E7A-6ADF4002F7A5}" srcId="{D14E9054-E6E4-4789-853D-86225EC9644B}" destId="{41778A00-D921-4169-8F6C-2EA81A8E7EB8}" srcOrd="5" destOrd="0" parTransId="{436A06AF-0C27-4BC2-BFEB-6DD545A90AF3}" sibTransId="{B29B19B8-F0C6-491A-9B16-1D638792C815}"/>
    <dgm:cxn modelId="{65C8CD74-4A56-4B14-A798-E754FE2932B0}" type="presParOf" srcId="{68A334FE-2719-4D5D-A44E-6B7E95B85735}" destId="{47E40557-8172-44B4-8996-15F5114367B7}" srcOrd="0" destOrd="0" presId="urn:microsoft.com/office/officeart/2005/8/layout/vList2"/>
    <dgm:cxn modelId="{9A013650-A44C-4D46-9736-6094E8F21E57}" type="presParOf" srcId="{68A334FE-2719-4D5D-A44E-6B7E95B85735}" destId="{A01C55A6-F7E7-4798-B114-0A67A5B32543}" srcOrd="1" destOrd="0" presId="urn:microsoft.com/office/officeart/2005/8/layout/vList2"/>
    <dgm:cxn modelId="{DC57EEDF-1A7A-4593-97BE-A572C9BF7898}" type="presParOf" srcId="{68A334FE-2719-4D5D-A44E-6B7E95B85735}" destId="{F1786A4C-C479-4D58-8E2D-07DE1A544DFE}" srcOrd="2" destOrd="0" presId="urn:microsoft.com/office/officeart/2005/8/layout/vList2"/>
    <dgm:cxn modelId="{01F602EF-4AD7-48EC-9A9C-6281B90FD25E}" type="presParOf" srcId="{68A334FE-2719-4D5D-A44E-6B7E95B85735}" destId="{B3E2A5B4-89F8-458A-9CD8-1530C65DD974}" srcOrd="3" destOrd="0" presId="urn:microsoft.com/office/officeart/2005/8/layout/vList2"/>
    <dgm:cxn modelId="{61FD4DA9-F65D-47E2-87A1-8713BBED7C4A}" type="presParOf" srcId="{68A334FE-2719-4D5D-A44E-6B7E95B85735}" destId="{2DBFE556-7B43-4DD1-A622-0678990CB702}" srcOrd="4" destOrd="0" presId="urn:microsoft.com/office/officeart/2005/8/layout/vList2"/>
    <dgm:cxn modelId="{465FC8FD-5F02-4CF6-B929-4FDD6B3F3095}" type="presParOf" srcId="{68A334FE-2719-4D5D-A44E-6B7E95B85735}" destId="{A952F45C-828C-4BC6-B1E9-A577B640D8E5}" srcOrd="5" destOrd="0" presId="urn:microsoft.com/office/officeart/2005/8/layout/vList2"/>
    <dgm:cxn modelId="{BAF3FBE0-5D7A-412B-8AA5-B6910DEA881A}" type="presParOf" srcId="{68A334FE-2719-4D5D-A44E-6B7E95B85735}" destId="{8AC64D2F-F85F-4DF7-94A8-067E6102D61F}" srcOrd="6" destOrd="0" presId="urn:microsoft.com/office/officeart/2005/8/layout/vList2"/>
    <dgm:cxn modelId="{BE07C8FF-AF99-4810-8200-192A8D3C2CF0}" type="presParOf" srcId="{68A334FE-2719-4D5D-A44E-6B7E95B85735}" destId="{DB30D752-0135-4985-AAAA-5A8702F5167F}" srcOrd="7" destOrd="0" presId="urn:microsoft.com/office/officeart/2005/8/layout/vList2"/>
    <dgm:cxn modelId="{D3A37E96-2EE5-4357-A7BF-7F91983965D6}" type="presParOf" srcId="{68A334FE-2719-4D5D-A44E-6B7E95B85735}" destId="{8A86D051-DE05-4614-9078-F1A125AE11E6}" srcOrd="8" destOrd="0" presId="urn:microsoft.com/office/officeart/2005/8/layout/vList2"/>
    <dgm:cxn modelId="{A7F70E3E-661D-443D-8B11-A37D3586858A}" type="presParOf" srcId="{68A334FE-2719-4D5D-A44E-6B7E95B85735}" destId="{655E8F5C-E11A-43AF-A337-67C210C752F4}" srcOrd="9" destOrd="0" presId="urn:microsoft.com/office/officeart/2005/8/layout/vList2"/>
    <dgm:cxn modelId="{026C00E3-D024-4A43-A403-81FB5FE8E65A}" type="presParOf" srcId="{68A334FE-2719-4D5D-A44E-6B7E95B85735}" destId="{C8C19B55-BDD2-4089-AD3B-B09BC3204B2E}" srcOrd="10" destOrd="0" presId="urn:microsoft.com/office/officeart/2005/8/layout/vList2"/>
    <dgm:cxn modelId="{0E93770A-14D2-426E-A42F-E984CAE19229}" type="presParOf" srcId="{68A334FE-2719-4D5D-A44E-6B7E95B85735}" destId="{769ABF3A-C31D-454E-8841-81A005E3787F}" srcOrd="11" destOrd="0" presId="urn:microsoft.com/office/officeart/2005/8/layout/vList2"/>
    <dgm:cxn modelId="{D7A8DE08-D3F7-4FDD-8881-79165C644FDB}" type="presParOf" srcId="{68A334FE-2719-4D5D-A44E-6B7E95B85735}" destId="{0D96C924-9DE1-4954-8FBE-324A3596A2F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CB9474-1FDB-44C8-8059-2E159573827E}">
      <dsp:nvSpPr>
        <dsp:cNvPr id="0" name=""/>
        <dsp:cNvSpPr/>
      </dsp:nvSpPr>
      <dsp:spPr>
        <a:xfrm>
          <a:off x="8016" y="0"/>
          <a:ext cx="8200895" cy="808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  <a:cs typeface="Arial" pitchFamily="34" charset="0"/>
            </a:rPr>
            <a:t>Обеспечение электрической энергией, газом и паром; кондиционирование воздуха </a:t>
          </a:r>
          <a:r>
            <a:rPr lang="ru-RU" sz="2400" b="1" kern="1200" dirty="0" smtClean="0"/>
            <a:t> –  </a:t>
          </a:r>
          <a:r>
            <a:rPr lang="ru-RU" sz="2400" b="1" kern="1200" dirty="0" smtClean="0">
              <a:latin typeface="+mn-lt"/>
            </a:rPr>
            <a:t>1,3% </a:t>
          </a:r>
          <a:endParaRPr lang="ru-RU" sz="2400" b="1" kern="1200" dirty="0">
            <a:latin typeface="+mn-lt"/>
            <a:cs typeface="Arial" pitchFamily="34" charset="0"/>
          </a:endParaRPr>
        </a:p>
      </dsp:txBody>
      <dsp:txXfrm>
        <a:off x="8016" y="0"/>
        <a:ext cx="8200895" cy="808010"/>
      </dsp:txXfrm>
    </dsp:sp>
    <dsp:sp modelId="{8E7AE2A2-C785-48D3-B9B1-2CDA8C2809EB}">
      <dsp:nvSpPr>
        <dsp:cNvPr id="0" name=""/>
        <dsp:cNvSpPr/>
      </dsp:nvSpPr>
      <dsp:spPr>
        <a:xfrm>
          <a:off x="0" y="936104"/>
          <a:ext cx="8200895" cy="7556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 обрабатывающих производствах – 26,7%  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0" y="936104"/>
        <a:ext cx="8200895" cy="75561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7BAEEF-5252-402C-9950-3F8842460CF1}">
      <dsp:nvSpPr>
        <dsp:cNvPr id="0" name=""/>
        <dsp:cNvSpPr/>
      </dsp:nvSpPr>
      <dsp:spPr>
        <a:xfrm>
          <a:off x="-4232764" y="-649439"/>
          <a:ext cx="5043295" cy="5043295"/>
        </a:xfrm>
        <a:prstGeom prst="blockArc">
          <a:avLst>
            <a:gd name="adj1" fmla="val 18900000"/>
            <a:gd name="adj2" fmla="val 2700000"/>
            <a:gd name="adj3" fmla="val 42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6C5CF-4530-4ABF-A897-70E88AFF7422}">
      <dsp:nvSpPr>
        <dsp:cNvPr id="0" name=""/>
        <dsp:cNvSpPr/>
      </dsp:nvSpPr>
      <dsp:spPr>
        <a:xfrm>
          <a:off x="355006" y="233951"/>
          <a:ext cx="5499510" cy="468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635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установлен сложный комплекс экспертного класса для проведения </a:t>
          </a:r>
          <a:r>
            <a:rPr lang="ru-RU" sz="1100" kern="1200" dirty="0" err="1" smtClean="0"/>
            <a:t>видеоэндоскопии</a:t>
          </a:r>
          <a:r>
            <a:rPr lang="ru-RU" sz="1100" kern="1200" dirty="0" smtClean="0"/>
            <a:t> стоимостью 20 млн. руб. </a:t>
          </a:r>
          <a:endParaRPr lang="ru-RU" sz="1100" kern="1200" dirty="0"/>
        </a:p>
      </dsp:txBody>
      <dsp:txXfrm>
        <a:off x="355006" y="233951"/>
        <a:ext cx="5499510" cy="468201"/>
      </dsp:txXfrm>
    </dsp:sp>
    <dsp:sp modelId="{4CDE2887-4198-4C08-A0A3-CBD3444D7738}">
      <dsp:nvSpPr>
        <dsp:cNvPr id="0" name=""/>
        <dsp:cNvSpPr/>
      </dsp:nvSpPr>
      <dsp:spPr>
        <a:xfrm>
          <a:off x="62380" y="175425"/>
          <a:ext cx="585252" cy="5852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245C0-9D74-41A5-A0E9-D6238B743EF3}">
      <dsp:nvSpPr>
        <dsp:cNvPr id="0" name=""/>
        <dsp:cNvSpPr/>
      </dsp:nvSpPr>
      <dsp:spPr>
        <a:xfrm>
          <a:off x="690506" y="936029"/>
          <a:ext cx="5164010" cy="468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635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лабораторное оборудование на сумму 5,0 млн. рублей </a:t>
          </a:r>
          <a:endParaRPr lang="ru-RU" sz="1400" kern="1200" dirty="0"/>
        </a:p>
      </dsp:txBody>
      <dsp:txXfrm>
        <a:off x="690506" y="936029"/>
        <a:ext cx="5164010" cy="468201"/>
      </dsp:txXfrm>
    </dsp:sp>
    <dsp:sp modelId="{DAD0C49F-96E9-485F-8101-4D9FE6A2872D}">
      <dsp:nvSpPr>
        <dsp:cNvPr id="0" name=""/>
        <dsp:cNvSpPr/>
      </dsp:nvSpPr>
      <dsp:spPr>
        <a:xfrm>
          <a:off x="397880" y="877503"/>
          <a:ext cx="585252" cy="5852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E1AF0-4B69-496C-917B-55638DEAED63}">
      <dsp:nvSpPr>
        <dsp:cNvPr id="0" name=""/>
        <dsp:cNvSpPr/>
      </dsp:nvSpPr>
      <dsp:spPr>
        <a:xfrm>
          <a:off x="793477" y="1638107"/>
          <a:ext cx="5061039" cy="468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635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Отремонтирована шахта с заменой лифтового оборудования во взрослой поликлинике медсанчасти</a:t>
          </a:r>
          <a:endParaRPr lang="ru-RU" sz="1200" kern="1200" dirty="0"/>
        </a:p>
      </dsp:txBody>
      <dsp:txXfrm>
        <a:off x="793477" y="1638107"/>
        <a:ext cx="5061039" cy="468201"/>
      </dsp:txXfrm>
    </dsp:sp>
    <dsp:sp modelId="{43B5F95E-403F-4B63-80C7-C86DD5E35A88}">
      <dsp:nvSpPr>
        <dsp:cNvPr id="0" name=""/>
        <dsp:cNvSpPr/>
      </dsp:nvSpPr>
      <dsp:spPr>
        <a:xfrm>
          <a:off x="500851" y="1579581"/>
          <a:ext cx="585252" cy="5852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39BE0-A801-440F-B704-A7E94AC1A8F2}">
      <dsp:nvSpPr>
        <dsp:cNvPr id="0" name=""/>
        <dsp:cNvSpPr/>
      </dsp:nvSpPr>
      <dsp:spPr>
        <a:xfrm>
          <a:off x="690506" y="2340185"/>
          <a:ext cx="5164010" cy="468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635" tIns="25400" rIns="25400" bIns="254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Закончен капитальный ремонт пищеблока на сумму 24 млн. 295,0 тыс. руб. и произведена модернизация технологического оборудования на сумму 1 млн. 668,0 тыс. руб.  </a:t>
          </a:r>
          <a:endParaRPr lang="ru-RU" sz="1000" kern="1200" dirty="0"/>
        </a:p>
      </dsp:txBody>
      <dsp:txXfrm>
        <a:off x="690506" y="2340185"/>
        <a:ext cx="5164010" cy="468201"/>
      </dsp:txXfrm>
    </dsp:sp>
    <dsp:sp modelId="{62AF0894-676C-4615-B20D-20B4CAF87AA5}">
      <dsp:nvSpPr>
        <dsp:cNvPr id="0" name=""/>
        <dsp:cNvSpPr/>
      </dsp:nvSpPr>
      <dsp:spPr>
        <a:xfrm>
          <a:off x="397880" y="2281659"/>
          <a:ext cx="585252" cy="5852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FD8FD-FE74-487F-9D2C-DEE67B1A30E3}">
      <dsp:nvSpPr>
        <dsp:cNvPr id="0" name=""/>
        <dsp:cNvSpPr/>
      </dsp:nvSpPr>
      <dsp:spPr>
        <a:xfrm>
          <a:off x="355006" y="3042263"/>
          <a:ext cx="5499510" cy="468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635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Начата процедура закупки современного зуботехнического оборудования стоимостью 1 млн. 795 тыс. руб. для стоматологического отделения</a:t>
          </a:r>
          <a:endParaRPr lang="ru-RU" sz="1200" kern="1200" dirty="0"/>
        </a:p>
      </dsp:txBody>
      <dsp:txXfrm>
        <a:off x="355006" y="3042263"/>
        <a:ext cx="5499510" cy="468201"/>
      </dsp:txXfrm>
    </dsp:sp>
    <dsp:sp modelId="{2FA46C70-BE5C-4F3D-B969-4D4A171BC9C3}">
      <dsp:nvSpPr>
        <dsp:cNvPr id="0" name=""/>
        <dsp:cNvSpPr/>
      </dsp:nvSpPr>
      <dsp:spPr>
        <a:xfrm>
          <a:off x="62380" y="2983737"/>
          <a:ext cx="585252" cy="5852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5228D6-844C-49D2-98FC-8057B70E4DBF}">
      <dsp:nvSpPr>
        <dsp:cNvPr id="0" name=""/>
        <dsp:cNvSpPr/>
      </dsp:nvSpPr>
      <dsp:spPr>
        <a:xfrm>
          <a:off x="0" y="519"/>
          <a:ext cx="2592287" cy="7053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Укомлектованность</a:t>
          </a:r>
          <a:r>
            <a:rPr lang="ru-RU" sz="1800" b="1" kern="1200" dirty="0" smtClean="0"/>
            <a:t> 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должностей:</a:t>
          </a:r>
          <a:endParaRPr lang="ru-RU" sz="1800" kern="1200" dirty="0"/>
        </a:p>
      </dsp:txBody>
      <dsp:txXfrm>
        <a:off x="0" y="519"/>
        <a:ext cx="2592287" cy="705348"/>
      </dsp:txXfrm>
    </dsp:sp>
    <dsp:sp modelId="{796683C5-5595-473A-A330-E4E53D4D2F76}">
      <dsp:nvSpPr>
        <dsp:cNvPr id="0" name=""/>
        <dsp:cNvSpPr/>
      </dsp:nvSpPr>
      <dsp:spPr>
        <a:xfrm>
          <a:off x="0" y="712076"/>
          <a:ext cx="2592287" cy="353113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 врачам </a:t>
          </a:r>
          <a:endParaRPr lang="ru-RU" sz="1400" b="1" kern="1200" dirty="0"/>
        </a:p>
      </dsp:txBody>
      <dsp:txXfrm>
        <a:off x="0" y="712076"/>
        <a:ext cx="2592287" cy="353113"/>
      </dsp:txXfrm>
    </dsp:sp>
    <dsp:sp modelId="{611D6D7E-73C3-4191-8820-0026A53E3034}">
      <dsp:nvSpPr>
        <dsp:cNvPr id="0" name=""/>
        <dsp:cNvSpPr/>
      </dsp:nvSpPr>
      <dsp:spPr>
        <a:xfrm>
          <a:off x="0" y="1071399"/>
          <a:ext cx="2592287" cy="353113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= 75,5 %</a:t>
          </a:r>
          <a:endParaRPr lang="ru-RU" sz="1400" b="1" kern="1200" dirty="0"/>
        </a:p>
      </dsp:txBody>
      <dsp:txXfrm>
        <a:off x="0" y="1071399"/>
        <a:ext cx="2592287" cy="353113"/>
      </dsp:txXfrm>
    </dsp:sp>
    <dsp:sp modelId="{15CB50C7-85AD-46D4-B00D-090F746AA8F4}">
      <dsp:nvSpPr>
        <dsp:cNvPr id="0" name=""/>
        <dsp:cNvSpPr/>
      </dsp:nvSpPr>
      <dsp:spPr>
        <a:xfrm>
          <a:off x="0" y="1430721"/>
          <a:ext cx="2592287" cy="353113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средний медперсонал </a:t>
          </a:r>
          <a:endParaRPr lang="ru-RU" sz="1400" b="1" kern="1200" dirty="0"/>
        </a:p>
      </dsp:txBody>
      <dsp:txXfrm>
        <a:off x="0" y="1430721"/>
        <a:ext cx="2592287" cy="353113"/>
      </dsp:txXfrm>
    </dsp:sp>
    <dsp:sp modelId="{1DD8A642-A5B1-4F04-86D5-464E7BBC5026}">
      <dsp:nvSpPr>
        <dsp:cNvPr id="0" name=""/>
        <dsp:cNvSpPr/>
      </dsp:nvSpPr>
      <dsp:spPr>
        <a:xfrm>
          <a:off x="0" y="1790043"/>
          <a:ext cx="2592287" cy="353113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= 81,4 % </a:t>
          </a:r>
          <a:endParaRPr lang="ru-RU" sz="1400" b="1" kern="1200" dirty="0"/>
        </a:p>
      </dsp:txBody>
      <dsp:txXfrm>
        <a:off x="0" y="1790043"/>
        <a:ext cx="2592287" cy="353113"/>
      </dsp:txXfrm>
    </dsp:sp>
    <dsp:sp modelId="{DB5A08FC-C4F5-41AB-A716-37AC44F4B808}">
      <dsp:nvSpPr>
        <dsp:cNvPr id="0" name=""/>
        <dsp:cNvSpPr/>
      </dsp:nvSpPr>
      <dsp:spPr>
        <a:xfrm>
          <a:off x="0" y="2149366"/>
          <a:ext cx="2592287" cy="3531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младший медперсонал</a:t>
          </a:r>
          <a:endParaRPr lang="ru-RU" sz="1400" b="1" kern="1200" dirty="0"/>
        </a:p>
      </dsp:txBody>
      <dsp:txXfrm>
        <a:off x="0" y="2149366"/>
        <a:ext cx="2592287" cy="353113"/>
      </dsp:txXfrm>
    </dsp:sp>
    <dsp:sp modelId="{CFA9EEAA-FC67-4389-B453-5B6392959DE8}">
      <dsp:nvSpPr>
        <dsp:cNvPr id="0" name=""/>
        <dsp:cNvSpPr/>
      </dsp:nvSpPr>
      <dsp:spPr>
        <a:xfrm>
          <a:off x="0" y="2508688"/>
          <a:ext cx="2592287" cy="3531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= 68,7%</a:t>
          </a:r>
          <a:endParaRPr lang="ru-RU" sz="1400" b="1" kern="1200" dirty="0"/>
        </a:p>
      </dsp:txBody>
      <dsp:txXfrm>
        <a:off x="0" y="2508688"/>
        <a:ext cx="2592287" cy="353113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D2668A-8764-489B-9F36-E51FEFFE2902}">
      <dsp:nvSpPr>
        <dsp:cNvPr id="0" name=""/>
        <dsp:cNvSpPr/>
      </dsp:nvSpPr>
      <dsp:spPr>
        <a:xfrm>
          <a:off x="369195" y="160412"/>
          <a:ext cx="4311326" cy="19114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Затраты на модернизацию, реконструкцию и ремонт объектов коммунального хозяйства в течение 2013-2018 гг.</a:t>
          </a:r>
          <a:endParaRPr lang="ru-RU" sz="1900" b="1" kern="1200" dirty="0"/>
        </a:p>
      </dsp:txBody>
      <dsp:txXfrm>
        <a:off x="369195" y="160412"/>
        <a:ext cx="4311326" cy="1911422"/>
      </dsp:txXfrm>
    </dsp:sp>
    <dsp:sp modelId="{E32BCAB8-6F24-46B5-8449-BFB3F5E854E3}">
      <dsp:nvSpPr>
        <dsp:cNvPr id="0" name=""/>
        <dsp:cNvSpPr/>
      </dsp:nvSpPr>
      <dsp:spPr>
        <a:xfrm>
          <a:off x="3724905" y="593764"/>
          <a:ext cx="2611799" cy="104471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413,527 млн. рублей </a:t>
          </a:r>
          <a:endParaRPr lang="ru-RU" sz="2400" b="1" kern="1200" dirty="0"/>
        </a:p>
      </dsp:txBody>
      <dsp:txXfrm>
        <a:off x="3724905" y="593764"/>
        <a:ext cx="2611799" cy="104471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566719-BA9C-44C4-BCCE-FB4847A4C03E}">
      <dsp:nvSpPr>
        <dsp:cNvPr id="0" name=""/>
        <dsp:cNvSpPr/>
      </dsp:nvSpPr>
      <dsp:spPr>
        <a:xfrm>
          <a:off x="0" y="28871"/>
          <a:ext cx="4104455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"Атом-остров«</a:t>
          </a:r>
          <a:endParaRPr lang="ru-RU" sz="1400" kern="1200" dirty="0"/>
        </a:p>
      </dsp:txBody>
      <dsp:txXfrm>
        <a:off x="0" y="28871"/>
        <a:ext cx="4104455" cy="374400"/>
      </dsp:txXfrm>
    </dsp:sp>
    <dsp:sp modelId="{85D281FF-13F0-482D-952F-5A0F69EC16C3}">
      <dsp:nvSpPr>
        <dsp:cNvPr id="0" name=""/>
        <dsp:cNvSpPr/>
      </dsp:nvSpPr>
      <dsp:spPr>
        <a:xfrm>
          <a:off x="0" y="460871"/>
          <a:ext cx="4104455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"Спорт-остров" </a:t>
          </a:r>
          <a:endParaRPr lang="ru-RU" sz="1400" kern="1200" dirty="0"/>
        </a:p>
      </dsp:txBody>
      <dsp:txXfrm>
        <a:off x="0" y="460871"/>
        <a:ext cx="4104455" cy="374400"/>
      </dsp:txXfrm>
    </dsp:sp>
    <dsp:sp modelId="{FA298DDD-1121-4564-AE7A-A47D77B07010}">
      <dsp:nvSpPr>
        <dsp:cNvPr id="0" name=""/>
        <dsp:cNvSpPr/>
      </dsp:nvSpPr>
      <dsp:spPr>
        <a:xfrm>
          <a:off x="0" y="892871"/>
          <a:ext cx="4104455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устройство переходного трапа в Нашем парке</a:t>
          </a:r>
          <a:endParaRPr lang="ru-RU" sz="1400" kern="1200" dirty="0"/>
        </a:p>
      </dsp:txBody>
      <dsp:txXfrm>
        <a:off x="0" y="892871"/>
        <a:ext cx="4104455" cy="3744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2672EF-B5FB-418C-B8B3-009DB2A74848}">
      <dsp:nvSpPr>
        <dsp:cNvPr id="0" name=""/>
        <dsp:cNvSpPr/>
      </dsp:nvSpPr>
      <dsp:spPr>
        <a:xfrm rot="5400000">
          <a:off x="-202851" y="288315"/>
          <a:ext cx="1352344" cy="9466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 млн.163 тыс. руб.</a:t>
          </a:r>
          <a:endParaRPr lang="ru-RU" sz="1300" kern="1200" dirty="0"/>
        </a:p>
      </dsp:txBody>
      <dsp:txXfrm rot="5400000">
        <a:off x="-202851" y="288315"/>
        <a:ext cx="1352344" cy="946640"/>
      </dsp:txXfrm>
    </dsp:sp>
    <dsp:sp modelId="{33B8FB3A-CC39-469B-BB06-48A11D9EB5E8}">
      <dsp:nvSpPr>
        <dsp:cNvPr id="0" name=""/>
        <dsp:cNvSpPr/>
      </dsp:nvSpPr>
      <dsp:spPr>
        <a:xfrm rot="5400000">
          <a:off x="2116909" y="-1161944"/>
          <a:ext cx="1033301" cy="33738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 Устройство наружного освещения между школой № 3 и кинотеатром «Восход» с обустройством тротуарной дорожки</a:t>
          </a:r>
          <a:endParaRPr lang="ru-RU" sz="1600" kern="1200" dirty="0"/>
        </a:p>
      </dsp:txBody>
      <dsp:txXfrm rot="5400000">
        <a:off x="2116909" y="-1161944"/>
        <a:ext cx="1033301" cy="3373839"/>
      </dsp:txXfrm>
    </dsp:sp>
    <dsp:sp modelId="{FDC6629C-13E4-41F6-80B0-54383804D419}">
      <dsp:nvSpPr>
        <dsp:cNvPr id="0" name=""/>
        <dsp:cNvSpPr/>
      </dsp:nvSpPr>
      <dsp:spPr>
        <a:xfrm rot="5400000">
          <a:off x="-202851" y="1362462"/>
          <a:ext cx="1352344" cy="9466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2 млн. 450 тыс. руб.</a:t>
          </a:r>
          <a:endParaRPr lang="ru-RU" sz="1300" kern="1200" dirty="0"/>
        </a:p>
      </dsp:txBody>
      <dsp:txXfrm rot="5400000">
        <a:off x="-202851" y="1362462"/>
        <a:ext cx="1352344" cy="946640"/>
      </dsp:txXfrm>
    </dsp:sp>
    <dsp:sp modelId="{4C25A1B1-9DCB-4227-88D9-28D365141B1E}">
      <dsp:nvSpPr>
        <dsp:cNvPr id="0" name=""/>
        <dsp:cNvSpPr/>
      </dsp:nvSpPr>
      <dsp:spPr>
        <a:xfrm rot="5400000">
          <a:off x="2194048" y="-87796"/>
          <a:ext cx="879023" cy="33738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Приобретение автобуса для перевозки спортивных команд и творческих коллективов</a:t>
          </a:r>
          <a:endParaRPr lang="ru-RU" sz="1600" kern="1200" dirty="0"/>
        </a:p>
      </dsp:txBody>
      <dsp:txXfrm rot="5400000">
        <a:off x="2194048" y="-87796"/>
        <a:ext cx="879023" cy="337383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FEACF2-BC51-449B-82A4-4AE8381A614C}">
      <dsp:nvSpPr>
        <dsp:cNvPr id="0" name=""/>
        <dsp:cNvSpPr/>
      </dsp:nvSpPr>
      <dsp:spPr>
        <a:xfrm>
          <a:off x="2241" y="262906"/>
          <a:ext cx="3462917" cy="13851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РЕМОНТ АВТОМОБИЛЬНЫХ ДОРОГ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</a:rPr>
            <a:t> </a:t>
          </a:r>
          <a:r>
            <a:rPr lang="ru-RU" sz="1100" kern="1200" dirty="0" smtClean="0">
              <a:solidFill>
                <a:schemeClr val="bg1"/>
              </a:solidFill>
            </a:rPr>
            <a:t>общего пользования местного значения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2241" y="262906"/>
        <a:ext cx="3462917" cy="1385166"/>
      </dsp:txXfrm>
    </dsp:sp>
    <dsp:sp modelId="{5C31C2D0-B2D8-44D7-9344-D0B4111BFDD9}">
      <dsp:nvSpPr>
        <dsp:cNvPr id="0" name=""/>
        <dsp:cNvSpPr/>
      </dsp:nvSpPr>
      <dsp:spPr>
        <a:xfrm>
          <a:off x="2962672" y="388635"/>
          <a:ext cx="2874221" cy="114968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27 млн. 215 тыс. руб.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областной бюджет –  15 млн.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местный бюджет – 12,2 млн. </a:t>
          </a:r>
          <a:r>
            <a:rPr lang="ru-RU" sz="1000" b="1" kern="1200" dirty="0" smtClean="0">
              <a:solidFill>
                <a:schemeClr val="tx1"/>
              </a:solidFill>
            </a:rPr>
            <a:t>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 19566 кв.метров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962672" y="388635"/>
        <a:ext cx="2874221" cy="1149688"/>
      </dsp:txXfrm>
    </dsp:sp>
    <dsp:sp modelId="{D6D78541-CDA6-4797-85AC-4C7A852BA242}">
      <dsp:nvSpPr>
        <dsp:cNvPr id="0" name=""/>
        <dsp:cNvSpPr/>
      </dsp:nvSpPr>
      <dsp:spPr>
        <a:xfrm>
          <a:off x="2241" y="1841996"/>
          <a:ext cx="3462917" cy="13851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Бульвар «Северное сияние»</a:t>
          </a:r>
          <a:endParaRPr lang="ru-RU" sz="1000" b="1" kern="1200" dirty="0"/>
        </a:p>
      </dsp:txBody>
      <dsp:txXfrm>
        <a:off x="2241" y="1841996"/>
        <a:ext cx="3462917" cy="1385166"/>
      </dsp:txXfrm>
    </dsp:sp>
    <dsp:sp modelId="{39B3B059-F2DE-41AF-AAD5-152ACCAD2740}">
      <dsp:nvSpPr>
        <dsp:cNvPr id="0" name=""/>
        <dsp:cNvSpPr/>
      </dsp:nvSpPr>
      <dsp:spPr>
        <a:xfrm>
          <a:off x="3014979" y="1959735"/>
          <a:ext cx="2874221" cy="114968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Проект будет реализован в 2019 г. </a:t>
          </a:r>
          <a:r>
            <a:rPr lang="ru-RU" sz="1600" b="1" kern="1200" dirty="0" smtClean="0"/>
            <a:t>74,8 млн. руб.</a:t>
          </a:r>
          <a:r>
            <a:rPr lang="ru-RU" sz="1600" b="0" kern="1200" dirty="0" smtClean="0"/>
            <a:t>:</a:t>
          </a:r>
          <a:endParaRPr lang="ru-RU" sz="900" b="0" kern="1200" dirty="0" smtClean="0"/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федеральный бюджет -  55 млн. областной бюджет – 10,5 млн. местный бюджет – 1,5 млн. </a:t>
          </a:r>
          <a:r>
            <a:rPr lang="ru-RU" sz="900" kern="1200" dirty="0" err="1" smtClean="0"/>
            <a:t>внебюджет</a:t>
          </a:r>
          <a:r>
            <a:rPr lang="ru-RU" sz="900" kern="1200" dirty="0" smtClean="0"/>
            <a:t>. источники – 7,8 млн. </a:t>
          </a:r>
          <a:endParaRPr lang="ru-RU" sz="900" kern="1200" dirty="0"/>
        </a:p>
      </dsp:txBody>
      <dsp:txXfrm>
        <a:off x="3014979" y="1959735"/>
        <a:ext cx="2874221" cy="1149688"/>
      </dsp:txXfrm>
    </dsp:sp>
    <dsp:sp modelId="{B9A09789-028B-4473-AB2D-9F62E535C877}">
      <dsp:nvSpPr>
        <dsp:cNvPr id="0" name=""/>
        <dsp:cNvSpPr/>
      </dsp:nvSpPr>
      <dsp:spPr>
        <a:xfrm>
          <a:off x="2241" y="3421086"/>
          <a:ext cx="3462917" cy="13851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СООРУЖЕНИЕ ЛИНИЙ ЭЛЕКТРОСНАБЖЕНИЯ В 9-М МИКРОРАЙОНЕ</a:t>
          </a:r>
          <a:endParaRPr lang="ru-RU" sz="1000" b="1" kern="1200" dirty="0"/>
        </a:p>
      </dsp:txBody>
      <dsp:txXfrm>
        <a:off x="2241" y="3421086"/>
        <a:ext cx="3462917" cy="1385166"/>
      </dsp:txXfrm>
    </dsp:sp>
    <dsp:sp modelId="{6C0B2C6E-2046-4C43-8E33-79FC23E29A7B}">
      <dsp:nvSpPr>
        <dsp:cNvPr id="0" name=""/>
        <dsp:cNvSpPr/>
      </dsp:nvSpPr>
      <dsp:spPr>
        <a:xfrm>
          <a:off x="3014979" y="3538826"/>
          <a:ext cx="2874221" cy="114968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Сумма контракта с ОАО «РЖД» 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5 403 192,86 руб.</a:t>
          </a:r>
          <a:endParaRPr lang="ru-RU" sz="1600" b="1" kern="1200" dirty="0"/>
        </a:p>
      </dsp:txBody>
      <dsp:txXfrm>
        <a:off x="3014979" y="3538826"/>
        <a:ext cx="2874221" cy="1149688"/>
      </dsp:txXfrm>
    </dsp:sp>
    <dsp:sp modelId="{015D7C5A-C55D-40F8-9B34-A0C22DA3F5A8}">
      <dsp:nvSpPr>
        <dsp:cNvPr id="0" name=""/>
        <dsp:cNvSpPr/>
      </dsp:nvSpPr>
      <dsp:spPr>
        <a:xfrm>
          <a:off x="5486809" y="3538826"/>
          <a:ext cx="2874221" cy="114968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 2019 году планируется проведение проектно-изыскательных работ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 2020 году монтаж линий электропередачи</a:t>
          </a:r>
        </a:p>
      </dsp:txBody>
      <dsp:txXfrm>
        <a:off x="5486809" y="3538826"/>
        <a:ext cx="2874221" cy="114968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87EDFE-B588-4483-A3D7-6D69D30BE89C}">
      <dsp:nvSpPr>
        <dsp:cNvPr id="0" name=""/>
        <dsp:cNvSpPr/>
      </dsp:nvSpPr>
      <dsp:spPr>
        <a:xfrm>
          <a:off x="0" y="16323"/>
          <a:ext cx="2808312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400" b="1" kern="1200" smtClean="0"/>
            <a:t>В муниципальном образовании действует несколько схем поддержки малого и среднего предпринимательства:</a:t>
          </a:r>
          <a:endParaRPr lang="ru-RU" sz="1400" b="1" kern="1200" dirty="0"/>
        </a:p>
      </dsp:txBody>
      <dsp:txXfrm>
        <a:off x="0" y="16323"/>
        <a:ext cx="2808312" cy="1067040"/>
      </dsp:txXfrm>
    </dsp:sp>
    <dsp:sp modelId="{6E443A49-E5C9-4AE0-B2CD-976E15DEEDA6}">
      <dsp:nvSpPr>
        <dsp:cNvPr id="0" name=""/>
        <dsp:cNvSpPr/>
      </dsp:nvSpPr>
      <dsp:spPr>
        <a:xfrm>
          <a:off x="0" y="1083363"/>
          <a:ext cx="2808312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64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И</a:t>
          </a:r>
          <a:r>
            <a:rPr lang="x-none" sz="1400" kern="1200" smtClean="0"/>
            <a:t>мущественная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Ф</a:t>
          </a:r>
          <a:r>
            <a:rPr lang="x-none" sz="1400" kern="1200" smtClean="0"/>
            <a:t>инансовая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x-none" sz="1400" kern="1200" smtClean="0"/>
            <a:t>информационная</a:t>
          </a:r>
          <a:endParaRPr lang="ru-RU" sz="1400" kern="1200" dirty="0"/>
        </a:p>
      </dsp:txBody>
      <dsp:txXfrm>
        <a:off x="0" y="1083363"/>
        <a:ext cx="2808312" cy="94392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D153AF-B0BF-4421-8167-0AA4F0FEF890}">
      <dsp:nvSpPr>
        <dsp:cNvPr id="0" name=""/>
        <dsp:cNvSpPr/>
      </dsp:nvSpPr>
      <dsp:spPr>
        <a:xfrm>
          <a:off x="0" y="500"/>
          <a:ext cx="1944216" cy="10700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Удовлетворённость потребности населения в услугах дошкольного образования сохраняется на уровне 100%. </a:t>
          </a:r>
          <a:endParaRPr lang="ru-RU" sz="1000" kern="1200" dirty="0"/>
        </a:p>
      </dsp:txBody>
      <dsp:txXfrm>
        <a:off x="0" y="500"/>
        <a:ext cx="1944216" cy="1070092"/>
      </dsp:txXfrm>
    </dsp:sp>
    <dsp:sp modelId="{8432ED41-D8EB-4896-8EAA-7DEFE7B18B6D}">
      <dsp:nvSpPr>
        <dsp:cNvPr id="0" name=""/>
        <dsp:cNvSpPr/>
      </dsp:nvSpPr>
      <dsp:spPr>
        <a:xfrm>
          <a:off x="0" y="1083629"/>
          <a:ext cx="1944216" cy="10700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/>
            <a:t>Очередность на предоставление мест в детских садах отсутствует.</a:t>
          </a:r>
          <a:endParaRPr lang="ru-RU" sz="1000" kern="1200"/>
        </a:p>
      </dsp:txBody>
      <dsp:txXfrm>
        <a:off x="0" y="1083629"/>
        <a:ext cx="1944216" cy="1070092"/>
      </dsp:txXfrm>
    </dsp:sp>
    <dsp:sp modelId="{D81310F0-52D3-469A-A838-219DF99B4D70}">
      <dsp:nvSpPr>
        <dsp:cNvPr id="0" name=""/>
        <dsp:cNvSpPr/>
      </dsp:nvSpPr>
      <dsp:spPr>
        <a:xfrm>
          <a:off x="0" y="2166757"/>
          <a:ext cx="1944216" cy="10700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/>
            <a:t>В муниципальной системе образования функционируют 4 общеобразовательные школы. </a:t>
          </a:r>
          <a:endParaRPr lang="ru-RU" sz="1000" kern="1200"/>
        </a:p>
      </dsp:txBody>
      <dsp:txXfrm>
        <a:off x="0" y="2166757"/>
        <a:ext cx="1944216" cy="1070092"/>
      </dsp:txXfrm>
    </dsp:sp>
    <dsp:sp modelId="{C0E97DF4-AE2E-4841-B009-2D77F5ACC577}">
      <dsp:nvSpPr>
        <dsp:cNvPr id="0" name=""/>
        <dsp:cNvSpPr/>
      </dsp:nvSpPr>
      <dsp:spPr>
        <a:xfrm>
          <a:off x="0" y="3249886"/>
          <a:ext cx="1944216" cy="10700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Количество обучающихся в учреждениях общего образования выросло и составляет на 01.01.2019 года 1992 человека (на конец декабря 2017 года – 1968 человек).</a:t>
          </a:r>
          <a:endParaRPr lang="ru-RU" sz="1000" kern="1200" dirty="0"/>
        </a:p>
      </dsp:txBody>
      <dsp:txXfrm>
        <a:off x="0" y="3249886"/>
        <a:ext cx="1944216" cy="107009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BB6528-C9C3-464A-8A98-D0460528A46F}">
      <dsp:nvSpPr>
        <dsp:cNvPr id="0" name=""/>
        <dsp:cNvSpPr/>
      </dsp:nvSpPr>
      <dsp:spPr>
        <a:xfrm>
          <a:off x="0" y="93341"/>
          <a:ext cx="3312368" cy="1254825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РЕГУЛЯРНО ЗАНИМАЕТСЯ ФИЗКУЛЬТУРОЙ И СПОРТОМ </a:t>
          </a:r>
          <a:r>
            <a:rPr lang="ru-RU" sz="2400" b="1" kern="1200" dirty="0" smtClean="0"/>
            <a:t>36,2% </a:t>
          </a:r>
          <a:r>
            <a:rPr lang="ru-RU" sz="1600" b="1" kern="1200" dirty="0" smtClean="0"/>
            <a:t>НАСЕЛЕНИЯ </a:t>
          </a:r>
          <a:r>
            <a:rPr lang="en-US" sz="1600" b="1" kern="1200" dirty="0" smtClean="0"/>
            <a:t>(</a:t>
          </a:r>
          <a:r>
            <a:rPr lang="ru-RU" sz="1600" b="1" kern="1200" dirty="0" smtClean="0"/>
            <a:t>6051 человек</a:t>
          </a:r>
          <a:r>
            <a:rPr lang="en-US" sz="1600" b="1" kern="1200" dirty="0" smtClean="0"/>
            <a:t>) </a:t>
          </a:r>
          <a:r>
            <a:rPr lang="ru-RU" sz="1100" b="1" kern="1200" dirty="0" smtClean="0"/>
            <a:t>В </a:t>
          </a:r>
          <a:r>
            <a:rPr lang="en-US" sz="1100" b="1" kern="1200" dirty="0" smtClean="0"/>
            <a:t>2017 </a:t>
          </a:r>
          <a:r>
            <a:rPr lang="ru-RU" sz="1100" b="1" kern="1200" dirty="0" smtClean="0"/>
            <a:t>г. = 34,2%, или 5799 человек.</a:t>
          </a:r>
          <a:endParaRPr lang="ru-RU" sz="1100" b="1" kern="1200" dirty="0"/>
        </a:p>
      </dsp:txBody>
      <dsp:txXfrm>
        <a:off x="0" y="93341"/>
        <a:ext cx="3312368" cy="1254825"/>
      </dsp:txXfrm>
    </dsp:sp>
    <dsp:sp modelId="{D3B81B55-370C-4E91-8711-AEC6195B32F2}">
      <dsp:nvSpPr>
        <dsp:cNvPr id="0" name=""/>
        <dsp:cNvSpPr/>
      </dsp:nvSpPr>
      <dsp:spPr>
        <a:xfrm>
          <a:off x="0" y="1535366"/>
          <a:ext cx="3312368" cy="687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СПОРТИВНЫЕ ОБЪЕКТЫ: </a:t>
          </a:r>
          <a:endParaRPr lang="ru-RU" sz="2000" b="1" kern="1200" dirty="0"/>
        </a:p>
      </dsp:txBody>
      <dsp:txXfrm>
        <a:off x="0" y="1535366"/>
        <a:ext cx="3312368" cy="687920"/>
      </dsp:txXfrm>
    </dsp:sp>
    <dsp:sp modelId="{9E68D4CD-8B2A-4893-A21C-A2B4506FA171}">
      <dsp:nvSpPr>
        <dsp:cNvPr id="0" name=""/>
        <dsp:cNvSpPr/>
      </dsp:nvSpPr>
      <dsp:spPr>
        <a:xfrm>
          <a:off x="0" y="2196859"/>
          <a:ext cx="3312368" cy="3083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68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горнолыжный комплекс "Салма", 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крытый ледовый каток имени С.Г. Лимонова, 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плавательный бассейн, 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стадион с искусственным футбольным полем и беговыми дорожками, 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открытый хоккейный корт, 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спортивный зал ГДК, 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лыжный комплекс с освещенной трассой, 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спортивный зал УТП КАЭС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открытая игровая площадка.</a:t>
          </a:r>
          <a:endParaRPr lang="ru-RU" sz="1400" kern="1200" dirty="0"/>
        </a:p>
      </dsp:txBody>
      <dsp:txXfrm>
        <a:off x="0" y="2196859"/>
        <a:ext cx="3312368" cy="308397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E40557-8172-44B4-8996-15F5114367B7}">
      <dsp:nvSpPr>
        <dsp:cNvPr id="0" name=""/>
        <dsp:cNvSpPr/>
      </dsp:nvSpPr>
      <dsp:spPr>
        <a:xfrm>
          <a:off x="0" y="1695"/>
          <a:ext cx="4896543" cy="73931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 НКО выделено 124,2 тыс. рублей</a:t>
          </a:r>
          <a:endParaRPr lang="ru-RU" sz="2000" kern="1200" dirty="0"/>
        </a:p>
      </dsp:txBody>
      <dsp:txXfrm>
        <a:off x="0" y="1695"/>
        <a:ext cx="4896543" cy="739318"/>
      </dsp:txXfrm>
    </dsp:sp>
    <dsp:sp modelId="{F1786A4C-C479-4D58-8E2D-07DE1A544DFE}">
      <dsp:nvSpPr>
        <dsp:cNvPr id="0" name=""/>
        <dsp:cNvSpPr/>
      </dsp:nvSpPr>
      <dsp:spPr>
        <a:xfrm>
          <a:off x="0" y="754008"/>
          <a:ext cx="4896543" cy="739318"/>
        </a:xfrm>
        <a:prstGeom prst="roundRect">
          <a:avLst/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проезд </a:t>
          </a:r>
          <a:r>
            <a:rPr lang="ru-RU" sz="2000" kern="1200" dirty="0" err="1" smtClean="0"/>
            <a:t>онкобольным</a:t>
          </a:r>
          <a:r>
            <a:rPr lang="ru-RU" sz="2000" kern="1200" dirty="0" smtClean="0"/>
            <a:t> к месту лечения и обратно – 250,0 тыс. руб.</a:t>
          </a:r>
          <a:endParaRPr lang="ru-RU" sz="2000" kern="1200" dirty="0"/>
        </a:p>
      </dsp:txBody>
      <dsp:txXfrm>
        <a:off x="0" y="754008"/>
        <a:ext cx="4896543" cy="739318"/>
      </dsp:txXfrm>
    </dsp:sp>
    <dsp:sp modelId="{2DBFE556-7B43-4DD1-A622-0678990CB702}">
      <dsp:nvSpPr>
        <dsp:cNvPr id="0" name=""/>
        <dsp:cNvSpPr/>
      </dsp:nvSpPr>
      <dsp:spPr>
        <a:xfrm>
          <a:off x="0" y="1506320"/>
          <a:ext cx="4896543" cy="739318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социальные  услуги: 498 человек, 173463 услуги. </a:t>
          </a:r>
          <a:endParaRPr lang="ru-RU" sz="2000" kern="1200" dirty="0"/>
        </a:p>
      </dsp:txBody>
      <dsp:txXfrm>
        <a:off x="0" y="1506320"/>
        <a:ext cx="4896543" cy="739318"/>
      </dsp:txXfrm>
    </dsp:sp>
    <dsp:sp modelId="{8AC64D2F-F85F-4DF7-94A8-067E6102D61F}">
      <dsp:nvSpPr>
        <dsp:cNvPr id="0" name=""/>
        <dsp:cNvSpPr/>
      </dsp:nvSpPr>
      <dsp:spPr>
        <a:xfrm>
          <a:off x="0" y="2258632"/>
          <a:ext cx="4896543" cy="739318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138  жилищных субсидии </a:t>
          </a:r>
          <a:endParaRPr lang="ru-RU" sz="2000" kern="1200" dirty="0"/>
        </a:p>
      </dsp:txBody>
      <dsp:txXfrm>
        <a:off x="0" y="2258632"/>
        <a:ext cx="4896543" cy="739318"/>
      </dsp:txXfrm>
    </dsp:sp>
    <dsp:sp modelId="{8A86D051-DE05-4614-9078-F1A125AE11E6}">
      <dsp:nvSpPr>
        <dsp:cNvPr id="0" name=""/>
        <dsp:cNvSpPr/>
      </dsp:nvSpPr>
      <dsp:spPr>
        <a:xfrm>
          <a:off x="0" y="3010945"/>
          <a:ext cx="4896543" cy="739318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содействие 35 инвалидам в прохождении медико-социальной экспертизы. </a:t>
          </a:r>
          <a:endParaRPr lang="ru-RU" sz="2000" kern="1200" dirty="0"/>
        </a:p>
      </dsp:txBody>
      <dsp:txXfrm>
        <a:off x="0" y="3010945"/>
        <a:ext cx="4896543" cy="739318"/>
      </dsp:txXfrm>
    </dsp:sp>
    <dsp:sp modelId="{C8C19B55-BDD2-4089-AD3B-B09BC3204B2E}">
      <dsp:nvSpPr>
        <dsp:cNvPr id="0" name=""/>
        <dsp:cNvSpPr/>
      </dsp:nvSpPr>
      <dsp:spPr>
        <a:xfrm>
          <a:off x="0" y="3763257"/>
          <a:ext cx="4896543" cy="739318"/>
        </a:xfrm>
        <a:prstGeom prst="roundRect">
          <a:avLst/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новогодние подарки малоимущим</a:t>
          </a:r>
          <a:endParaRPr lang="ru-RU" sz="2000" kern="1200" dirty="0"/>
        </a:p>
      </dsp:txBody>
      <dsp:txXfrm>
        <a:off x="0" y="3763257"/>
        <a:ext cx="4896543" cy="739318"/>
      </dsp:txXfrm>
    </dsp:sp>
    <dsp:sp modelId="{0D96C924-9DE1-4954-8FBE-324A3596A2F7}">
      <dsp:nvSpPr>
        <dsp:cNvPr id="0" name=""/>
        <dsp:cNvSpPr/>
      </dsp:nvSpPr>
      <dsp:spPr>
        <a:xfrm>
          <a:off x="0" y="4515569"/>
          <a:ext cx="4896543" cy="739318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160 получателей услуги «Социальное такси».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792 поездки</a:t>
          </a:r>
          <a:endParaRPr lang="ru-RU" sz="1800" kern="1200" dirty="0"/>
        </a:p>
      </dsp:txBody>
      <dsp:txXfrm>
        <a:off x="0" y="4515569"/>
        <a:ext cx="4896543" cy="739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69CF1-B751-42D8-8406-271E73617A1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B3800-4F07-4F14-B362-E93ECE457A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9671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6FEC7F-C7A4-4D82-9927-27776473941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3024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F5240-BD4D-4644-BA63-172A82EEDAE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F5240-BD4D-4644-BA63-172A82EEDAE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4071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F5240-BD4D-4644-BA63-172A82EEDAE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788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F5240-BD4D-4644-BA63-172A82EEDAE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788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B3800-4F07-4F14-B362-E93ECE457AC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openxmlformats.org/officeDocument/2006/relationships/image" Target="../media/image4.jpeg"/><Relationship Id="rId12" Type="http://schemas.openxmlformats.org/officeDocument/2006/relationships/diagramColors" Target="../diagrams/colors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QuickStyle" Target="../diagrams/quickStyle4.xml"/><Relationship Id="rId5" Type="http://schemas.openxmlformats.org/officeDocument/2006/relationships/diagramQuickStyle" Target="../diagrams/quickStyle3.xml"/><Relationship Id="rId15" Type="http://schemas.microsoft.com/office/2007/relationships/diagramDrawing" Target="../diagrams/drawing4.xml"/><Relationship Id="rId10" Type="http://schemas.openxmlformats.org/officeDocument/2006/relationships/diagramLayout" Target="../diagrams/layout4.xml"/><Relationship Id="rId4" Type="http://schemas.openxmlformats.org/officeDocument/2006/relationships/diagramLayout" Target="../diagrams/layout3.xml"/><Relationship Id="rId9" Type="http://schemas.openxmlformats.org/officeDocument/2006/relationships/diagramData" Target="../diagrams/data4.xml"/><Relationship Id="rId14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5.xml"/><Relationship Id="rId7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microsoft.com/office/2007/relationships/diagramDrawing" Target="../diagrams/drawing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microsoft.com/office/2007/relationships/diagramDrawing" Target="../diagrams/drawing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diagramColors" Target="../diagrams/colors7.xml"/><Relationship Id="rId10" Type="http://schemas.microsoft.com/office/2007/relationships/diagramDrawing" Target="../diagrams/drawing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3.jpeg"/><Relationship Id="rId3" Type="http://schemas.openxmlformats.org/officeDocument/2006/relationships/diagramData" Target="../diagrams/data8.xml"/><Relationship Id="rId7" Type="http://schemas.openxmlformats.org/officeDocument/2006/relationships/image" Target="../media/image29.jpe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4.jpe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32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31.jpeg"/><Relationship Id="rId14" Type="http://schemas.microsoft.com/office/2007/relationships/diagramDrawing" Target="../diagrams/drawing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microsoft.com/office/2007/relationships/diagramDrawing" Target="../diagrams/drawing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diagramDrawing" Target="../diagrams/drawing10.xml"/><Relationship Id="rId3" Type="http://schemas.openxmlformats.org/officeDocument/2006/relationships/diagramLayout" Target="../diagrams/layout10.xml"/><Relationship Id="rId7" Type="http://schemas.openxmlformats.org/officeDocument/2006/relationships/image" Target="../media/image4.jpeg"/><Relationship Id="rId12" Type="http://schemas.openxmlformats.org/officeDocument/2006/relationships/diagramColors" Target="../diagrams/colors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diagramQuickStyle" Target="../diagrams/quickStyle11.xml"/><Relationship Id="rId5" Type="http://schemas.openxmlformats.org/officeDocument/2006/relationships/diagramColors" Target="../diagrams/colors10.xml"/><Relationship Id="rId10" Type="http://schemas.openxmlformats.org/officeDocument/2006/relationships/diagramLayout" Target="../diagrams/layout11.xml"/><Relationship Id="rId4" Type="http://schemas.openxmlformats.org/officeDocument/2006/relationships/diagramQuickStyle" Target="../diagrams/quickStyle10.xml"/><Relationship Id="rId9" Type="http://schemas.openxmlformats.org/officeDocument/2006/relationships/diagramData" Target="../diagrams/data11.xml"/><Relationship Id="rId14" Type="http://schemas.microsoft.com/office/2007/relationships/diagramDrawing" Target="../diagrams/drawin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2.xml"/><Relationship Id="rId12" Type="http://schemas.microsoft.com/office/2007/relationships/diagramDrawing" Target="../diagrams/drawing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2.xml"/><Relationship Id="rId11" Type="http://schemas.openxmlformats.org/officeDocument/2006/relationships/image" Target="../media/image41.jpeg"/><Relationship Id="rId5" Type="http://schemas.openxmlformats.org/officeDocument/2006/relationships/image" Target="../media/image39.jpeg"/><Relationship Id="rId10" Type="http://schemas.openxmlformats.org/officeDocument/2006/relationships/image" Target="../media/image40.jpeg"/><Relationship Id="rId4" Type="http://schemas.openxmlformats.org/officeDocument/2006/relationships/image" Target="../media/image38.jpeg"/><Relationship Id="rId9" Type="http://schemas.openxmlformats.org/officeDocument/2006/relationships/diagramColors" Target="../diagrams/colors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3.jpeg"/><Relationship Id="rId7" Type="http://schemas.openxmlformats.org/officeDocument/2006/relationships/diagramColors" Target="../diagrams/colors13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11" Type="http://schemas.microsoft.com/office/2007/relationships/diagramDrawing" Target="../diagrams/drawing13.xml"/><Relationship Id="rId5" Type="http://schemas.openxmlformats.org/officeDocument/2006/relationships/diagramLayout" Target="../diagrams/layout13.xml"/><Relationship Id="rId10" Type="http://schemas.openxmlformats.org/officeDocument/2006/relationships/image" Target="../media/image5.png"/><Relationship Id="rId4" Type="http://schemas.openxmlformats.org/officeDocument/2006/relationships/diagramData" Target="../diagrams/data13.xml"/><Relationship Id="rId9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microsoft.com/office/2007/relationships/diagramDrawing" Target="../diagrams/drawing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jpeg"/><Relationship Id="rId4" Type="http://schemas.openxmlformats.org/officeDocument/2006/relationships/image" Target="../media/image5.pn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2.xls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microsoft.com/office/2007/relationships/diagramDrawing" Target="../diagrams/drawing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4.jpeg"/><Relationship Id="rId4" Type="http://schemas.openxmlformats.org/officeDocument/2006/relationships/diagramData" Target="../diagrams/data2.xm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46EE4-FFD1-4147-9970-FA624E09A8E9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928688"/>
            <a:ext cx="7848600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71472" y="1988840"/>
            <a:ext cx="8350285" cy="215454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400" b="1" dirty="0" smtClean="0"/>
              <a:t>ДОКЛАД</a:t>
            </a:r>
            <a:endParaRPr lang="ru-RU" sz="2400" dirty="0" smtClean="0"/>
          </a:p>
          <a:p>
            <a:pPr algn="ctr"/>
            <a:r>
              <a:rPr lang="ru-RU" sz="2400" b="1" dirty="0" smtClean="0"/>
              <a:t>главы муниципального образования</a:t>
            </a:r>
            <a:endParaRPr lang="ru-RU" sz="2400" dirty="0" smtClean="0"/>
          </a:p>
          <a:p>
            <a:pPr algn="ctr"/>
            <a:r>
              <a:rPr lang="ru-RU" sz="2400" b="1" dirty="0" smtClean="0"/>
              <a:t>город Полярные Зори с подведомственной территорией</a:t>
            </a:r>
            <a:endParaRPr lang="ru-RU" sz="2400" dirty="0" smtClean="0"/>
          </a:p>
          <a:p>
            <a:pPr algn="ctr"/>
            <a:r>
              <a:rPr lang="ru-RU" sz="2400" b="1" dirty="0" smtClean="0"/>
              <a:t>«О</a:t>
            </a:r>
            <a:r>
              <a:rPr lang="ru-RU" sz="2400" dirty="0" smtClean="0"/>
              <a:t> </a:t>
            </a:r>
            <a:r>
              <a:rPr lang="ru-RU" sz="2400" b="1" dirty="0" smtClean="0"/>
              <a:t>социально-экономическом положении </a:t>
            </a:r>
          </a:p>
          <a:p>
            <a:pPr algn="ctr"/>
            <a:r>
              <a:rPr lang="ru-RU" sz="2400" b="1" dirty="0" smtClean="0"/>
              <a:t>муниципального образования</a:t>
            </a:r>
            <a:endParaRPr lang="ru-RU" sz="2400" dirty="0" smtClean="0"/>
          </a:p>
          <a:p>
            <a:pPr algn="ctr"/>
            <a:r>
              <a:rPr lang="ru-RU" sz="2400" b="1" dirty="0" smtClean="0"/>
              <a:t>город Полярные Зори с подведомственной территорией»</a:t>
            </a:r>
            <a:endParaRPr lang="ru-RU" sz="2400" dirty="0"/>
          </a:p>
        </p:txBody>
      </p:sp>
      <p:pic>
        <p:nvPicPr>
          <p:cNvPr id="16389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1" y="4929188"/>
            <a:ext cx="2963738" cy="180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Подзаголовок 2"/>
          <p:cNvSpPr>
            <a:spLocks/>
          </p:cNvSpPr>
          <p:nvPr/>
        </p:nvSpPr>
        <p:spPr bwMode="auto">
          <a:xfrm>
            <a:off x="6444208" y="332656"/>
            <a:ext cx="24288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>
              <a:buClr>
                <a:srgbClr val="CC0000"/>
              </a:buClr>
              <a:buSzPct val="125000"/>
              <a:buFont typeface="Wingdings" pitchFamily="2" charset="2"/>
              <a:buNone/>
            </a:pPr>
            <a:r>
              <a:rPr lang="en-US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7 </a:t>
            </a:r>
            <a:r>
              <a:rPr lang="ru-RU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февраля 201</a:t>
            </a:r>
            <a:r>
              <a:rPr lang="en-US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9</a:t>
            </a:r>
            <a:r>
              <a:rPr lang="ru-RU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года</a:t>
            </a:r>
            <a:endParaRPr lang="ru-RU" sz="16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 indent="-342900">
              <a:buClr>
                <a:srgbClr val="CC0000"/>
              </a:buClr>
              <a:buSzPct val="125000"/>
              <a:buFont typeface="Wingdings" pitchFamily="2" charset="2"/>
              <a:buNone/>
            </a:pPr>
            <a:r>
              <a:rPr lang="ru-RU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г. Мурманск</a:t>
            </a:r>
          </a:p>
        </p:txBody>
      </p:sp>
      <p:sp>
        <p:nvSpPr>
          <p:cNvPr id="11" name="Подзаголовок 2"/>
          <p:cNvSpPr>
            <a:spLocks/>
          </p:cNvSpPr>
          <p:nvPr/>
        </p:nvSpPr>
        <p:spPr bwMode="auto">
          <a:xfrm>
            <a:off x="428625" y="5084763"/>
            <a:ext cx="4431407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1600" dirty="0">
                <a:latin typeface="Century Gothic" pitchFamily="34" charset="0"/>
              </a:rPr>
              <a:t>Глава муниципального образования </a:t>
            </a:r>
            <a:r>
              <a:rPr lang="ru-RU" sz="1600" dirty="0" smtClean="0">
                <a:latin typeface="Century Gothic" pitchFamily="34" charset="0"/>
              </a:rPr>
              <a:t>город Полярные Зори с подведомственной территорией</a:t>
            </a:r>
            <a:endParaRPr lang="ru-RU" sz="1600" dirty="0">
              <a:latin typeface="Century Gothic" pitchFamily="34" charset="0"/>
            </a:endParaRPr>
          </a:p>
          <a:p>
            <a:endParaRPr lang="ru-RU" sz="1600" dirty="0">
              <a:latin typeface="Century Gothic" pitchFamily="34" charset="0"/>
            </a:endParaRPr>
          </a:p>
          <a:p>
            <a:r>
              <a:rPr lang="ru-RU" sz="1600" dirty="0" smtClean="0">
                <a:latin typeface="Century Gothic" pitchFamily="34" charset="0"/>
              </a:rPr>
              <a:t>Пухов </a:t>
            </a:r>
            <a:endParaRPr lang="ru-RU" sz="1600" dirty="0">
              <a:latin typeface="Century Gothic" pitchFamily="34" charset="0"/>
            </a:endParaRPr>
          </a:p>
          <a:p>
            <a:r>
              <a:rPr lang="ru-RU" sz="1600" dirty="0" smtClean="0">
                <a:latin typeface="Century Gothic" pitchFamily="34" charset="0"/>
              </a:rPr>
              <a:t>Максим Олегович</a:t>
            </a:r>
            <a:endParaRPr lang="ru-RU" sz="1600" dirty="0">
              <a:latin typeface="Century Gothic" pitchFamily="34" charset="0"/>
            </a:endParaRPr>
          </a:p>
        </p:txBody>
      </p:sp>
      <p:pic>
        <p:nvPicPr>
          <p:cNvPr id="12" name="Рисунок 11" descr="герб Полярные Зор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4941169"/>
            <a:ext cx="2520280" cy="1766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Катя\Desktop\спорт-остров\визуалки\отредактированные\ACCamera_2-vosstanovlen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90" b="12173"/>
          <a:stretch>
            <a:fillRect/>
          </a:stretch>
        </p:blipFill>
        <p:spPr bwMode="auto">
          <a:xfrm>
            <a:off x="323528" y="4509120"/>
            <a:ext cx="4248472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Выноска со стрелкой вправо 12"/>
          <p:cNvSpPr/>
          <p:nvPr/>
        </p:nvSpPr>
        <p:spPr>
          <a:xfrm rot="10800000">
            <a:off x="3851920" y="4797151"/>
            <a:ext cx="1584176" cy="1944216"/>
          </a:xfrm>
          <a:prstGeom prst="rightArrow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поддержка местных инициатив</a:t>
            </a:r>
            <a:endParaRPr lang="ru-RU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644008" y="5445224"/>
          <a:ext cx="4104456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zori-bi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71600" y="404664"/>
            <a:ext cx="81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ПОДДЕРЖКА МЕСТНЫХ ИНИЦИАТИВ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51520" y="2276872"/>
          <a:ext cx="432048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16016" y="1385481"/>
            <a:ext cx="4032448" cy="13234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 рамках реализации приоритетного проекта «Формирование комфортной городской среды»</a:t>
            </a:r>
            <a:r>
              <a:rPr lang="ru-RU" sz="1400" dirty="0" smtClean="0"/>
              <a:t> благоустроены 6 дворовых территорий на общую сумму </a:t>
            </a:r>
          </a:p>
          <a:p>
            <a:r>
              <a:rPr lang="ru-RU" sz="1600" b="1" i="1" dirty="0" smtClean="0"/>
              <a:t>9 млн. 457 тыс. руб</a:t>
            </a:r>
            <a:r>
              <a:rPr lang="ru-RU" sz="2400" b="1" i="1" dirty="0" smtClean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4008" y="4777988"/>
            <a:ext cx="4104456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 2018 году на мероприятия по обустройству парка направлено более 27 млн. рублей</a:t>
            </a:r>
            <a:endParaRPr lang="ru-RU" sz="1400" b="1" dirty="0"/>
          </a:p>
        </p:txBody>
      </p:sp>
      <p:pic>
        <p:nvPicPr>
          <p:cNvPr id="14" name="Рисунок 13" descr="AH8A3274.JPG"/>
          <p:cNvPicPr>
            <a:picLocks noChangeAspect="1"/>
          </p:cNvPicPr>
          <p:nvPr/>
        </p:nvPicPr>
        <p:blipFill>
          <a:blip r:embed="rId13" cstate="print"/>
          <a:srcRect t="8654" b="17647"/>
          <a:stretch>
            <a:fillRect/>
          </a:stretch>
        </p:blipFill>
        <p:spPr>
          <a:xfrm>
            <a:off x="4716016" y="2848782"/>
            <a:ext cx="4032448" cy="18043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1520" y="1412776"/>
            <a:ext cx="432048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В рамках реализации проекта «Инициативное бюджетирование»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558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97"/>
          <a:stretch/>
        </p:blipFill>
        <p:spPr>
          <a:xfrm>
            <a:off x="0" y="1553642"/>
            <a:ext cx="9144000" cy="5301208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28949874"/>
              </p:ext>
            </p:extLst>
          </p:nvPr>
        </p:nvGraphicFramePr>
        <p:xfrm>
          <a:off x="457200" y="1600200"/>
          <a:ext cx="8363272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zori-bi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71600" y="404664"/>
            <a:ext cx="81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ГОРОДСКАЯ ИНФРАСТРУКТУРА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234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2780928"/>
            <a:ext cx="2880320" cy="165618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200" dirty="0" smtClean="0"/>
              <a:t>По </a:t>
            </a:r>
            <a:r>
              <a:rPr lang="ru-RU" sz="1200" dirty="0"/>
              <a:t>состоянию на 31.12.2018 года поступления в доход бюджета от деятельности субъектов малого предпринимательства составили </a:t>
            </a:r>
            <a:endParaRPr lang="ru-RU" sz="1200" dirty="0" smtClean="0"/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49,5 </a:t>
            </a:r>
            <a:r>
              <a:rPr lang="ru-RU" sz="2800" b="1" dirty="0">
                <a:solidFill>
                  <a:schemeClr val="tx2"/>
                </a:solidFill>
              </a:rPr>
              <a:t>млн. </a:t>
            </a:r>
            <a:r>
              <a:rPr lang="ru-RU" sz="2800" b="1" dirty="0" smtClean="0">
                <a:solidFill>
                  <a:schemeClr val="tx2"/>
                </a:solidFill>
              </a:rPr>
              <a:t>рублей</a:t>
            </a:r>
          </a:p>
          <a:p>
            <a:pPr marL="0" indent="0" algn="ctr">
              <a:buNone/>
            </a:pPr>
            <a:r>
              <a:rPr lang="ru-RU" sz="1200" dirty="0" smtClean="0"/>
              <a:t>что </a:t>
            </a:r>
            <a:r>
              <a:rPr lang="ru-RU" sz="1200" dirty="0"/>
              <a:t>на 2,9 % больше поступлений 2017 </a:t>
            </a:r>
            <a:r>
              <a:rPr lang="ru-RU" sz="1200" dirty="0" smtClean="0"/>
              <a:t>г.</a:t>
            </a:r>
            <a:endParaRPr lang="ru-RU" sz="12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635062208"/>
              </p:ext>
            </p:extLst>
          </p:nvPr>
        </p:nvGraphicFramePr>
        <p:xfrm>
          <a:off x="2987824" y="4581128"/>
          <a:ext cx="2808312" cy="2043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4645577"/>
              </p:ext>
            </p:extLst>
          </p:nvPr>
        </p:nvGraphicFramePr>
        <p:xfrm>
          <a:off x="611560" y="1628800"/>
          <a:ext cx="5184576" cy="91957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66785"/>
                <a:gridCol w="1308895"/>
                <a:gridCol w="1308896"/>
              </a:tblGrid>
              <a:tr h="321851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strike="noStrike" dirty="0" smtClean="0">
                          <a:latin typeface="Arial" pitchFamily="34" charset="0"/>
                          <a:cs typeface="Arial" pitchFamily="34" charset="0"/>
                        </a:rPr>
                        <a:t>Численность индивидуальных предпринимателей, чел.</a:t>
                      </a:r>
                      <a:endParaRPr lang="ru-RU" sz="1400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338" marR="79338" marT="39669" marB="396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01.01.2018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338" marR="79338" marT="39669" marB="396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01.01.2019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338" marR="79338" marT="39669" marB="39669" anchor="ctr"/>
                </a:tc>
              </a:tr>
              <a:tr h="597723">
                <a:tc vMerge="1">
                  <a:txBody>
                    <a:bodyPr/>
                    <a:lstStyle/>
                    <a:p>
                      <a:endParaRPr lang="ru-RU" sz="1400" strike="noStrike" dirty="0"/>
                    </a:p>
                  </a:txBody>
                  <a:tcPr marL="79338" marR="79338" marT="39669" marB="3966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317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38" marR="79338" marT="39669" marB="3966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38" marR="79338" marT="39669" marB="39669" anchor="ctr"/>
                </a:tc>
              </a:tr>
            </a:tbl>
          </a:graphicData>
        </a:graphic>
      </p:graphicFrame>
      <p:pic>
        <p:nvPicPr>
          <p:cNvPr id="8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zori-bi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71600" y="404664"/>
            <a:ext cx="81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СУБЪЕКТОВ ПРЕДПРИНИМАТЕЛЬСТВА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2744341"/>
            <a:ext cx="2088232" cy="169277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185 </a:t>
            </a:r>
            <a:r>
              <a:rPr lang="ru-RU" sz="2400" dirty="0" smtClean="0"/>
              <a:t>организаций</a:t>
            </a:r>
            <a:endParaRPr lang="ru-RU" sz="2400" dirty="0"/>
          </a:p>
        </p:txBody>
      </p:sp>
      <p:pic>
        <p:nvPicPr>
          <p:cNvPr id="15" name="Рисунок 14" descr="15.JPG"/>
          <p:cNvPicPr>
            <a:picLocks noChangeAspect="1"/>
          </p:cNvPicPr>
          <p:nvPr/>
        </p:nvPicPr>
        <p:blipFill>
          <a:blip r:embed="rId8" cstate="print"/>
          <a:srcRect l="14748"/>
          <a:stretch>
            <a:fillRect/>
          </a:stretch>
        </p:blipFill>
        <p:spPr>
          <a:xfrm>
            <a:off x="6084168" y="1628800"/>
            <a:ext cx="2808312" cy="49411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3568" y="4653136"/>
            <a:ext cx="2160240" cy="20005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800" b="1" dirty="0" smtClean="0"/>
              <a:t>320</a:t>
            </a:r>
          </a:p>
          <a:p>
            <a:pPr algn="ctr"/>
            <a:r>
              <a:rPr lang="ru-RU" b="1" dirty="0" smtClean="0"/>
              <a:t>Индивидуальных</a:t>
            </a:r>
          </a:p>
          <a:p>
            <a:pPr algn="ctr"/>
            <a:r>
              <a:rPr lang="ru-RU" b="1" dirty="0" smtClean="0"/>
              <a:t>предпринимателей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707943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/>
              <a:t>Образование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84785"/>
            <a:ext cx="8352928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sz="1400" dirty="0"/>
              <a:t>На 1 января 2019 года дошкольным образованием охвачен 1161 ребенок в возрасте от 1 года до 7 лет, что составляет 95,1% (в 2018 году –  1181 чел. / 92,5%).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679361432"/>
              </p:ext>
            </p:extLst>
          </p:nvPr>
        </p:nvGraphicFramePr>
        <p:xfrm>
          <a:off x="539552" y="2276872"/>
          <a:ext cx="194421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2254099"/>
            <a:ext cx="2952328" cy="1966989"/>
          </a:xfrm>
          <a:prstGeom prst="rect">
            <a:avLst/>
          </a:prstGeom>
        </p:spPr>
      </p:pic>
      <p:pic>
        <p:nvPicPr>
          <p:cNvPr id="9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zori-bi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971600" y="404664"/>
            <a:ext cx="81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2266414"/>
            <a:ext cx="3240360" cy="375487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Полярные Зори - одна из трех региональных площадок </a:t>
            </a:r>
            <a:r>
              <a:rPr lang="ru-RU" sz="1400" b="1" dirty="0" smtClean="0"/>
              <a:t>VIII Всероссийского Фестиваля науки НАУКА 0+</a:t>
            </a:r>
            <a:endParaRPr lang="ru-RU" sz="1400" dirty="0" smtClean="0"/>
          </a:p>
          <a:p>
            <a:r>
              <a:rPr lang="ru-RU" sz="1400" dirty="0" smtClean="0"/>
              <a:t>4 секции: «Робототехника и </a:t>
            </a:r>
            <a:r>
              <a:rPr lang="ru-RU" sz="1400" dirty="0" err="1" smtClean="0"/>
              <a:t>легоконструирование</a:t>
            </a:r>
            <a:r>
              <a:rPr lang="ru-RU" sz="1400" dirty="0" smtClean="0"/>
              <a:t>», секция научных открытий, секция интеллектуальных игр и лекторий. </a:t>
            </a:r>
          </a:p>
          <a:p>
            <a:pPr>
              <a:buFont typeface="Arial" pitchFamily="34" charset="0"/>
              <a:buChar char="•"/>
            </a:pPr>
            <a:r>
              <a:rPr lang="ru-RU" sz="1400" b="1" i="1" dirty="0" smtClean="0"/>
              <a:t>7 площадок</a:t>
            </a:r>
          </a:p>
          <a:p>
            <a:pPr>
              <a:buFont typeface="Arial" pitchFamily="34" charset="0"/>
              <a:buChar char="•"/>
            </a:pPr>
            <a:r>
              <a:rPr lang="ru-RU" sz="1400" b="1" i="1" dirty="0" smtClean="0"/>
              <a:t>30 мероприятий</a:t>
            </a:r>
          </a:p>
          <a:p>
            <a:pPr>
              <a:buFont typeface="Arial" pitchFamily="34" charset="0"/>
              <a:buChar char="•"/>
            </a:pPr>
            <a:r>
              <a:rPr lang="ru-RU" sz="1400" b="1" i="1" dirty="0" smtClean="0"/>
              <a:t>1000 участников разного возраста </a:t>
            </a:r>
          </a:p>
          <a:p>
            <a:r>
              <a:rPr lang="ru-RU" sz="1400" i="1" dirty="0" smtClean="0"/>
              <a:t>Отдел образования администрации г. Полярные Зори поощрен Благодарственным письмом Губернатора Мурманской области за большой вклад в подготовку и проведение мероприятий Фестиваля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27784" y="3861048"/>
            <a:ext cx="2736304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Проект Школа </a:t>
            </a:r>
            <a:r>
              <a:rPr lang="ru-RU" b="1" dirty="0" err="1" smtClean="0"/>
              <a:t>Росатома</a:t>
            </a:r>
            <a:endParaRPr lang="ru-RU" b="1" dirty="0" smtClean="0"/>
          </a:p>
        </p:txBody>
      </p:sp>
      <p:pic>
        <p:nvPicPr>
          <p:cNvPr id="16" name="Рисунок 15" descr="AH8A204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55776" y="4509120"/>
            <a:ext cx="2952328" cy="19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3998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zori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71600" y="404664"/>
            <a:ext cx="81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ОБРАЗОВАНИЕ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26876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ГАПОУ МО “Полярнозоринский энергетический колледж”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700808"/>
            <a:ext cx="554461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Наименования профессий, специальностей, </a:t>
            </a:r>
          </a:p>
          <a:p>
            <a:r>
              <a:rPr lang="ru-RU" sz="1600" b="1" dirty="0" smtClean="0"/>
              <a:t>направлений подготовки: </a:t>
            </a:r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Электромонтер по ремонту и обслуживанию электрооборудования (по отраслям)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Электроснабжение (по отраслям)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Атомные электрические станции и установки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Сварщик (электросварочные и газосварочные работы)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Слесарь по контрольно-измерительным приборам и автоматике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Мастер по контрольно-измерительным приборам и автоматике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Слесарь по ремонту строительных машин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Автоматические системы управления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Контролер банка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Документационное обеспечение управления и архивоведение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Документационное обеспечение управления и архивоведение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Право и судебное администрирование</a:t>
            </a:r>
          </a:p>
        </p:txBody>
      </p:sp>
      <p:pic>
        <p:nvPicPr>
          <p:cNvPr id="10" name="Рисунок 9" descr="d9849e3e39c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45459" y="4221088"/>
            <a:ext cx="3483792" cy="2302569"/>
          </a:xfrm>
          <a:prstGeom prst="rect">
            <a:avLst/>
          </a:prstGeom>
        </p:spPr>
      </p:pic>
      <p:pic>
        <p:nvPicPr>
          <p:cNvPr id="11" name="Рисунок 10" descr="f455b6a675c5c28_872.fc728cf474_g-midd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7536" y="1844824"/>
            <a:ext cx="3464520" cy="22943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04248" y="3717032"/>
            <a:ext cx="2160240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313</a:t>
            </a:r>
            <a:r>
              <a:rPr lang="ru-RU" sz="1400" dirty="0" smtClean="0"/>
              <a:t> СТУДЕНТОВ</a:t>
            </a:r>
            <a:endParaRPr lang="ru-RU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b="1" dirty="0"/>
              <a:t>Культура и молодёжная политика</a:t>
            </a:r>
            <a:r>
              <a:rPr lang="ru-RU" sz="3600" dirty="0"/>
              <a:t/>
            </a:r>
            <a:br>
              <a:rPr lang="ru-RU" sz="36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14461"/>
            <a:ext cx="2448272" cy="1322451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 smtClean="0"/>
              <a:t>5 </a:t>
            </a:r>
            <a:r>
              <a:rPr lang="ru-RU" dirty="0"/>
              <a:t>учреждений культуры: </a:t>
            </a:r>
            <a:endParaRPr lang="ru-RU" dirty="0" smtClean="0"/>
          </a:p>
          <a:p>
            <a:r>
              <a:rPr lang="ru-RU" dirty="0" smtClean="0"/>
              <a:t>культурно-досуговые </a:t>
            </a:r>
            <a:r>
              <a:rPr lang="ru-RU" dirty="0"/>
              <a:t>учреждения, </a:t>
            </a:r>
            <a:endParaRPr lang="ru-RU" dirty="0" smtClean="0"/>
          </a:p>
          <a:p>
            <a:r>
              <a:rPr lang="ru-RU" dirty="0" smtClean="0"/>
              <a:t>детские </a:t>
            </a:r>
            <a:r>
              <a:rPr lang="ru-RU" dirty="0"/>
              <a:t>школы искусств, </a:t>
            </a:r>
            <a:endParaRPr lang="ru-RU" dirty="0" smtClean="0"/>
          </a:p>
          <a:p>
            <a:r>
              <a:rPr lang="ru-RU" dirty="0" smtClean="0"/>
              <a:t>централизованная </a:t>
            </a:r>
            <a:r>
              <a:rPr lang="ru-RU" dirty="0"/>
              <a:t>библиотечная </a:t>
            </a:r>
            <a:r>
              <a:rPr lang="ru-RU" dirty="0" smtClean="0"/>
              <a:t>система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79"/>
          <a:stretch>
            <a:fillRect/>
          </a:stretch>
        </p:blipFill>
        <p:spPr>
          <a:xfrm>
            <a:off x="6372200" y="1363656"/>
            <a:ext cx="2448272" cy="1705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5816" y="2708920"/>
            <a:ext cx="3312368" cy="3888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</a:t>
            </a:r>
            <a:r>
              <a:rPr lang="ru-RU" sz="1400" dirty="0"/>
              <a:t>2018 году процент вовлечения </a:t>
            </a:r>
            <a:endParaRPr lang="ru-RU" sz="1400" dirty="0" smtClean="0"/>
          </a:p>
          <a:p>
            <a:r>
              <a:rPr lang="ru-RU" sz="1400" dirty="0" smtClean="0"/>
              <a:t>молодёжи </a:t>
            </a:r>
            <a:r>
              <a:rPr lang="ru-RU" sz="1400" dirty="0"/>
              <a:t>в мероприятия, направленные на самореализацию и социализацию в возрасте </a:t>
            </a:r>
            <a:endParaRPr lang="ru-RU" sz="1400" dirty="0" smtClean="0"/>
          </a:p>
          <a:p>
            <a:r>
              <a:rPr lang="ru-RU" sz="1600" dirty="0" smtClean="0"/>
              <a:t>от </a:t>
            </a:r>
            <a:r>
              <a:rPr lang="ru-RU" sz="1600" dirty="0"/>
              <a:t>14 до 30 лет составил 24 % </a:t>
            </a:r>
            <a:endParaRPr lang="ru-RU" sz="1600" dirty="0" smtClean="0"/>
          </a:p>
          <a:p>
            <a:r>
              <a:rPr lang="ru-RU" sz="1600" dirty="0" smtClean="0"/>
              <a:t>(</a:t>
            </a:r>
            <a:r>
              <a:rPr lang="ru-RU" sz="1600" dirty="0"/>
              <a:t>2017 г. – 24</a:t>
            </a:r>
            <a:r>
              <a:rPr lang="ru-RU" sz="1600" dirty="0" smtClean="0"/>
              <a:t>%)</a:t>
            </a:r>
          </a:p>
          <a:p>
            <a:endParaRPr lang="ru-RU" sz="1600" dirty="0" smtClean="0"/>
          </a:p>
          <a:p>
            <a:endParaRPr lang="ru-RU" sz="1400" dirty="0"/>
          </a:p>
          <a:p>
            <a:r>
              <a:rPr lang="ru-RU" b="1" i="1" dirty="0" smtClean="0"/>
              <a:t>Совет молодежи </a:t>
            </a:r>
          </a:p>
          <a:p>
            <a:endParaRPr lang="ru-RU" sz="1400" b="1" i="1" dirty="0"/>
          </a:p>
          <a:p>
            <a:r>
              <a:rPr lang="ru-RU" sz="1400" dirty="0" smtClean="0"/>
              <a:t>В 2018 году </a:t>
            </a:r>
            <a:r>
              <a:rPr lang="ru-RU" sz="1400" dirty="0"/>
              <a:t>членами </a:t>
            </a:r>
            <a:r>
              <a:rPr lang="ru-RU" sz="1400" dirty="0" smtClean="0"/>
              <a:t>Совета реализованы: </a:t>
            </a:r>
            <a:endParaRPr lang="ru-RU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третья танцевальная площадка "Майский вальс",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2 Кольский открытый слет молодежи (</a:t>
            </a:r>
            <a:r>
              <a:rPr lang="ru-RU" sz="1400" dirty="0" err="1"/>
              <a:t>КОСМо</a:t>
            </a:r>
            <a:r>
              <a:rPr lang="ru-RU" sz="1400" dirty="0"/>
              <a:t>),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Открытая городская </a:t>
            </a:r>
            <a:r>
              <a:rPr lang="ru-RU" sz="1400" dirty="0" smtClean="0"/>
              <a:t>мастерская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1314460"/>
            <a:ext cx="3240360" cy="12926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1100" dirty="0"/>
              <a:t>Количество участников клубных формирований </a:t>
            </a:r>
            <a:endParaRPr lang="ru-RU" sz="1100" dirty="0" smtClean="0"/>
          </a:p>
          <a:p>
            <a:r>
              <a:rPr lang="ru-RU" sz="1100" dirty="0" smtClean="0"/>
              <a:t>в </a:t>
            </a:r>
            <a:r>
              <a:rPr lang="ru-RU" sz="1100" dirty="0"/>
              <a:t>2018 году </a:t>
            </a:r>
            <a:r>
              <a:rPr lang="ru-RU" sz="1400" dirty="0" smtClean="0"/>
              <a:t>= </a:t>
            </a:r>
            <a:r>
              <a:rPr lang="ru-RU" sz="1400" dirty="0"/>
              <a:t>1568 человек </a:t>
            </a:r>
            <a:endParaRPr lang="ru-RU" sz="1400" dirty="0" smtClean="0"/>
          </a:p>
          <a:p>
            <a:r>
              <a:rPr lang="ru-RU" sz="1400" dirty="0" smtClean="0"/>
              <a:t>(</a:t>
            </a:r>
            <a:r>
              <a:rPr lang="ru-RU" sz="1400" dirty="0"/>
              <a:t>10% от всего </a:t>
            </a:r>
            <a:r>
              <a:rPr lang="ru-RU" sz="1400" dirty="0" smtClean="0"/>
              <a:t>населения)</a:t>
            </a:r>
            <a:endParaRPr lang="ru-RU" sz="1100" dirty="0"/>
          </a:p>
          <a:p>
            <a:r>
              <a:rPr lang="ru-RU" sz="1100" dirty="0"/>
              <a:t>Число обучающихся детских школ искусств </a:t>
            </a:r>
            <a:r>
              <a:rPr lang="ru-RU" sz="1400" dirty="0"/>
              <a:t>– 576 человек</a:t>
            </a:r>
            <a:r>
              <a:rPr lang="ru-RU" sz="1100" dirty="0"/>
              <a:t>, что составляет 22% от детей в возрасте от 5 до 18 лет, в 2017 году – 545 человек (20</a:t>
            </a:r>
            <a:r>
              <a:rPr lang="ru-RU" sz="1100" dirty="0" smtClean="0"/>
              <a:t>%)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162" y="5036725"/>
            <a:ext cx="2403256" cy="16020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561" y="3068960"/>
            <a:ext cx="2403255" cy="1603422"/>
          </a:xfrm>
          <a:prstGeom prst="rect">
            <a:avLst/>
          </a:prstGeom>
        </p:spPr>
      </p:pic>
      <p:pic>
        <p:nvPicPr>
          <p:cNvPr id="11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zori-b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971600" y="404664"/>
            <a:ext cx="81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 И МОЛОДЕЖНАЯ ПОЛИТИКА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67ugjEGMul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1" y="4970337"/>
            <a:ext cx="2456034" cy="1771031"/>
          </a:xfrm>
          <a:prstGeom prst="rect">
            <a:avLst/>
          </a:prstGeom>
        </p:spPr>
      </p:pic>
      <p:pic>
        <p:nvPicPr>
          <p:cNvPr id="17" name="Рисунок 16" descr="xNUozrudgpc.jpg"/>
          <p:cNvPicPr>
            <a:picLocks noChangeAspect="1"/>
          </p:cNvPicPr>
          <p:nvPr/>
        </p:nvPicPr>
        <p:blipFill>
          <a:blip r:embed="rId8" cstate="print"/>
          <a:srcRect r="6476" b="6171"/>
          <a:stretch>
            <a:fillRect/>
          </a:stretch>
        </p:blipFill>
        <p:spPr>
          <a:xfrm>
            <a:off x="6372200" y="3140968"/>
            <a:ext cx="248859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9443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/>
              <a:t>Физическая культура и </a:t>
            </a:r>
            <a:r>
              <a:rPr lang="ru-RU" sz="3200" b="1" dirty="0" smtClean="0"/>
              <a:t>спорт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59505726"/>
              </p:ext>
            </p:extLst>
          </p:nvPr>
        </p:nvGraphicFramePr>
        <p:xfrm>
          <a:off x="2771800" y="1268760"/>
          <a:ext cx="33123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28" b="-3220"/>
          <a:stretch/>
        </p:blipFill>
        <p:spPr>
          <a:xfrm>
            <a:off x="364315" y="4077072"/>
            <a:ext cx="2197122" cy="14556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417"/>
          <a:stretch/>
        </p:blipFill>
        <p:spPr>
          <a:xfrm>
            <a:off x="360142" y="5517232"/>
            <a:ext cx="2201296" cy="12264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691"/>
          <a:stretch/>
        </p:blipFill>
        <p:spPr>
          <a:xfrm>
            <a:off x="360141" y="2708920"/>
            <a:ext cx="2201296" cy="13251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09"/>
          <a:stretch/>
        </p:blipFill>
        <p:spPr>
          <a:xfrm>
            <a:off x="353970" y="1268760"/>
            <a:ext cx="2207467" cy="1403312"/>
          </a:xfrm>
          <a:prstGeom prst="rect">
            <a:avLst/>
          </a:prstGeom>
        </p:spPr>
      </p:pic>
      <p:pic>
        <p:nvPicPr>
          <p:cNvPr id="11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zori-bi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971600" y="404664"/>
            <a:ext cx="81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ФИЗИЧЕСКАЯ КУЛЬТУРА И СПОРТ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6176" y="1340768"/>
            <a:ext cx="2808312" cy="39703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/>
              <a:t>ФИЗКУЛЬТУРНО-ОЗДОРОВИТЕЛЬНЫЙ КОМПЛЕКС </a:t>
            </a:r>
          </a:p>
          <a:p>
            <a:pPr lvl="0"/>
            <a:r>
              <a:rPr lang="ru-RU" sz="1200" dirty="0" smtClean="0"/>
              <a:t>общая стоимость </a:t>
            </a:r>
          </a:p>
          <a:p>
            <a:pPr lvl="0"/>
            <a:r>
              <a:rPr lang="ru-RU" sz="1400" b="1" dirty="0" smtClean="0"/>
              <a:t>177 млн.182 тыс.руб. </a:t>
            </a:r>
          </a:p>
          <a:p>
            <a:pPr lvl="0"/>
            <a:r>
              <a:rPr lang="ru-RU" sz="1400" dirty="0" smtClean="0"/>
              <a:t>В 2018 г. выполнены работы на сумму 81 млн. 707 тыс.руб.:</a:t>
            </a:r>
            <a:endParaRPr lang="ru-RU" sz="1200" b="1" dirty="0" smtClean="0"/>
          </a:p>
          <a:p>
            <a:pPr lvl="1">
              <a:buFont typeface="Wingdings" pitchFamily="2" charset="2"/>
              <a:buChar char="ü"/>
            </a:pPr>
            <a:r>
              <a:rPr lang="ru-RU" sz="1200" dirty="0" smtClean="0"/>
              <a:t>произведена выторфовка и замещение грунта, 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dirty="0" smtClean="0"/>
              <a:t>возведен каркас здания, 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dirty="0" smtClean="0"/>
              <a:t>обшиты и утеплены стены </a:t>
            </a:r>
            <a:r>
              <a:rPr lang="ru-RU" sz="1200" dirty="0" err="1" smtClean="0"/>
              <a:t>сендвич-панелями</a:t>
            </a:r>
            <a:r>
              <a:rPr lang="ru-RU" sz="1200" dirty="0" smtClean="0"/>
              <a:t>, 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dirty="0" smtClean="0"/>
              <a:t>проведено устройство кровли, 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dirty="0" smtClean="0"/>
              <a:t>залиты плиты перекрытия и плиты покрытия, 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dirty="0" smtClean="0"/>
              <a:t>выполнена кладка кирпичных перегородок, 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dirty="0" smtClean="0"/>
              <a:t>на 90% установлены витражи</a:t>
            </a:r>
          </a:p>
          <a:p>
            <a:endParaRPr lang="ru-RU" dirty="0"/>
          </a:p>
        </p:txBody>
      </p:sp>
      <p:pic>
        <p:nvPicPr>
          <p:cNvPr id="14" name="Рисунок 13" descr="016uxsxAFfU.jpg"/>
          <p:cNvPicPr>
            <a:picLocks noChangeAspect="1"/>
          </p:cNvPicPr>
          <p:nvPr/>
        </p:nvPicPr>
        <p:blipFill>
          <a:blip r:embed="rId13" cstate="print"/>
          <a:srcRect t="9005"/>
          <a:stretch>
            <a:fillRect/>
          </a:stretch>
        </p:blipFill>
        <p:spPr>
          <a:xfrm>
            <a:off x="6156176" y="5013176"/>
            <a:ext cx="2808312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8577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/>
              <a:t>Социальная поддержка </a:t>
            </a:r>
            <a:r>
              <a:rPr lang="ru-RU" sz="3200" b="1" dirty="0" smtClean="0"/>
              <a:t>населения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85939521"/>
              </p:ext>
            </p:extLst>
          </p:nvPr>
        </p:nvGraphicFramePr>
        <p:xfrm>
          <a:off x="251520" y="1340768"/>
          <a:ext cx="48965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8842" y="1253253"/>
            <a:ext cx="3470194" cy="5205290"/>
          </a:xfrm>
          <a:prstGeom prst="rect">
            <a:avLst/>
          </a:prstGeom>
        </p:spPr>
      </p:pic>
      <p:pic>
        <p:nvPicPr>
          <p:cNvPr id="5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zori-bi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71600" y="404664"/>
            <a:ext cx="81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ПОДДЕРЖКА НАСЕЛЕНИЯ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8760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00192" y="1412776"/>
            <a:ext cx="2520280" cy="172819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/>
              <a:t>Здравоохранение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3312368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 smtClean="0"/>
              <a:t>ФГБУЗ </a:t>
            </a:r>
            <a:r>
              <a:rPr lang="ru-RU" sz="1200" dirty="0"/>
              <a:t>МСЧ – 118 ФМБА </a:t>
            </a:r>
            <a:r>
              <a:rPr lang="ru-RU" sz="1200" dirty="0" smtClean="0"/>
              <a:t>России</a:t>
            </a:r>
            <a:endParaRPr lang="ru-RU" sz="1200" dirty="0"/>
          </a:p>
          <a:p>
            <a:r>
              <a:rPr lang="ru-RU" sz="1200" dirty="0" smtClean="0"/>
              <a:t>Терапевтическое</a:t>
            </a:r>
          </a:p>
          <a:p>
            <a:r>
              <a:rPr lang="ru-RU" sz="1200" dirty="0" smtClean="0"/>
              <a:t>Неврологическое</a:t>
            </a:r>
          </a:p>
          <a:p>
            <a:r>
              <a:rPr lang="ru-RU" sz="1200" dirty="0" smtClean="0"/>
              <a:t>Хирургическое</a:t>
            </a:r>
          </a:p>
          <a:p>
            <a:r>
              <a:rPr lang="ru-RU" sz="1200" dirty="0" smtClean="0"/>
              <a:t>Гинекологическое</a:t>
            </a:r>
          </a:p>
          <a:p>
            <a:r>
              <a:rPr lang="ru-RU" sz="1200" dirty="0" smtClean="0"/>
              <a:t>инфекционные отделения</a:t>
            </a:r>
          </a:p>
          <a:p>
            <a:r>
              <a:rPr lang="ru-RU" sz="1200" dirty="0" smtClean="0"/>
              <a:t>отделения </a:t>
            </a:r>
            <a:r>
              <a:rPr lang="ru-RU" sz="1200" dirty="0"/>
              <a:t>реанимации и </a:t>
            </a:r>
            <a:r>
              <a:rPr lang="ru-RU" sz="1200" dirty="0" smtClean="0"/>
              <a:t>диализа</a:t>
            </a:r>
            <a:endParaRPr lang="ru-RU" sz="1200" dirty="0"/>
          </a:p>
          <a:p>
            <a:pPr marL="0" indent="0">
              <a:buNone/>
            </a:pPr>
            <a:endParaRPr lang="ru-RU" sz="105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372200" y="1340768"/>
            <a:ext cx="23762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Проект «Бережливая поликлиника»</a:t>
            </a:r>
          </a:p>
          <a:p>
            <a:pPr algn="ctr"/>
            <a:r>
              <a:rPr lang="ru-RU" sz="1600" dirty="0"/>
              <a:t>10 млн. руб. за счет средств </a:t>
            </a:r>
            <a:r>
              <a:rPr lang="ru-RU" sz="1600" dirty="0" smtClean="0"/>
              <a:t>АО </a:t>
            </a:r>
            <a:r>
              <a:rPr lang="ru-RU" sz="1600" dirty="0"/>
              <a:t>«</a:t>
            </a:r>
            <a:r>
              <a:rPr lang="ru-RU" sz="1600" dirty="0" smtClean="0"/>
              <a:t>Концерн Росэнергоатом»</a:t>
            </a:r>
          </a:p>
          <a:p>
            <a:endParaRPr lang="ru-RU" sz="1200" dirty="0" smtClean="0"/>
          </a:p>
          <a:p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677361372"/>
              </p:ext>
            </p:extLst>
          </p:nvPr>
        </p:nvGraphicFramePr>
        <p:xfrm>
          <a:off x="251520" y="2924944"/>
          <a:ext cx="590465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1412776"/>
            <a:ext cx="2484276" cy="1656184"/>
          </a:xfrm>
          <a:prstGeom prst="rect">
            <a:avLst/>
          </a:prstGeom>
        </p:spPr>
      </p:pic>
      <p:pic>
        <p:nvPicPr>
          <p:cNvPr id="9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zori-bi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71600" y="404664"/>
            <a:ext cx="81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6228184" y="3356992"/>
          <a:ext cx="2592288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xmlns="" val="1570411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41740689"/>
              </p:ext>
            </p:extLst>
          </p:nvPr>
        </p:nvGraphicFramePr>
        <p:xfrm>
          <a:off x="395537" y="2600126"/>
          <a:ext cx="5256584" cy="406923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256584"/>
              </a:tblGrid>
              <a:tr h="2641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    - строительство физкультурно-оздоровительного комплекса;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20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    - благоустройство дворовых территорий и общественных зон;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8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    </a:t>
                      </a:r>
                      <a:r>
                        <a:rPr lang="ru-RU" sz="1400" dirty="0" smtClean="0">
                          <a:effectLst/>
                        </a:rPr>
                        <a:t>- проведение </a:t>
                      </a:r>
                      <a:r>
                        <a:rPr lang="ru-RU" sz="1400" dirty="0">
                          <a:effectLst/>
                        </a:rPr>
                        <a:t>ремонтных работ и укрепление материально-технической базы муниципальных учреждений культуры; 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18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    - обустройство мест массового отдыха </a:t>
                      </a:r>
                      <a:r>
                        <a:rPr lang="ru-RU" sz="1400" dirty="0" smtClean="0">
                          <a:effectLst/>
                        </a:rPr>
                        <a:t>населения. 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Атом-остров </a:t>
                      </a:r>
                      <a:r>
                        <a:rPr lang="ru-RU" sz="1400" dirty="0">
                          <a:effectLst/>
                        </a:rPr>
                        <a:t>и Спорт-остров)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80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    - </a:t>
                      </a:r>
                      <a:r>
                        <a:rPr lang="ru-RU" sz="1400" dirty="0" smtClean="0">
                          <a:effectLst/>
                        </a:rPr>
                        <a:t>обеспечение </a:t>
                      </a:r>
                      <a:r>
                        <a:rPr lang="ru-RU" sz="1400" dirty="0">
                          <a:effectLst/>
                        </a:rPr>
                        <a:t>бесперебойного функционирования и повышение энергетической эффективности объектов и систем жизнеобеспечения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40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    - </a:t>
                      </a:r>
                      <a:r>
                        <a:rPr lang="ru-RU" sz="1400" dirty="0" smtClean="0">
                          <a:effectLst/>
                        </a:rPr>
                        <a:t>обеспечение объектами коммунальной и дорожной инфраструктуры</a:t>
                      </a:r>
                      <a:r>
                        <a:rPr lang="ru-RU" sz="1400" baseline="0" dirty="0" smtClean="0">
                          <a:effectLst/>
                        </a:rPr>
                        <a:t> земельных участков для многодетных семей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8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    - приобретение автобуса для перевозки детей в общеобразовательные учреждения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56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    - ремонт автомобильных дорог общего пользования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5536" y="1362727"/>
            <a:ext cx="8496944" cy="113877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За период с 2013 по 2018 год из областного бюджета в рамках существующего соглашения выделено 388 млн. рублей, в том числе в 2018 году – 82 млн. рублей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В 2018 году в рамках реализации Соглашения средства были выделены на реализацию следующих мероприятий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622"/>
          <a:stretch/>
        </p:blipFill>
        <p:spPr>
          <a:xfrm>
            <a:off x="5724128" y="2564904"/>
            <a:ext cx="2922840" cy="18037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2632" y="4661128"/>
            <a:ext cx="2904336" cy="1936224"/>
          </a:xfrm>
          <a:prstGeom prst="rect">
            <a:avLst/>
          </a:prstGeom>
        </p:spPr>
      </p:pic>
      <p:pic>
        <p:nvPicPr>
          <p:cNvPr id="13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zori-b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899592" y="188640"/>
            <a:ext cx="8244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ИТОГИ СОГЛАШЕНИЯ О СОТРУДНИЧЕСТВЕ ГОСКОРПОРАЦИИ «РОСАТОМ» И ПРАВИТЕЛЬСТВА МУРМАНСКОЙ ОБЛАСТИ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940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404664"/>
            <a:ext cx="8244408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ОСНОВНЫЕ СОЦИАЛЬНО-ЭКОНОМИЧЕСКИЕ ПОКАЗАТЕЛИ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5" descr="zori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54820" y="3457307"/>
            <a:ext cx="172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Рождаемость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323528" y="1340768"/>
          <a:ext cx="849694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539552" y="3933056"/>
          <a:ext cx="828092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308304" y="3429000"/>
            <a:ext cx="1584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Естественная убыль населения в 2019 году составляет 12 человек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794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zori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71600" y="404664"/>
            <a:ext cx="81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ИНВЕСТИЦИОННЫЕ ПРОЕКТЫ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127" t="43577" r="22969" b="31458"/>
          <a:stretch>
            <a:fillRect/>
          </a:stretch>
        </p:blipFill>
        <p:spPr>
          <a:xfrm>
            <a:off x="6876257" y="1340768"/>
            <a:ext cx="2088232" cy="1139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fUxCnGH1i28.jpg"/>
          <p:cNvPicPr>
            <a:picLocks noChangeAspect="1"/>
          </p:cNvPicPr>
          <p:nvPr/>
        </p:nvPicPr>
        <p:blipFill>
          <a:blip r:embed="rId5" cstate="print"/>
          <a:srcRect t="9652"/>
          <a:stretch>
            <a:fillRect/>
          </a:stretch>
        </p:blipFill>
        <p:spPr>
          <a:xfrm>
            <a:off x="6876256" y="5517232"/>
            <a:ext cx="2088232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4" name="Схема 13"/>
          <p:cNvGraphicFramePr/>
          <p:nvPr/>
        </p:nvGraphicFramePr>
        <p:xfrm>
          <a:off x="251520" y="1340769"/>
          <a:ext cx="6408712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6" name="Рисунок 15" descr="v-magadanskoy-oblasti-poyavitsya-sovremennyy-rybopererabatyvayuschiy-zavod-1-1170x78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76256" y="4077072"/>
            <a:ext cx="2052228" cy="1368152"/>
          </a:xfrm>
          <a:prstGeom prst="rect">
            <a:avLst/>
          </a:prstGeom>
        </p:spPr>
      </p:pic>
      <p:pic>
        <p:nvPicPr>
          <p:cNvPr id="17" name="Рисунок 16" descr="9a9a49b66be8d1e9cf0403ad815f4faa_0.jpg"/>
          <p:cNvPicPr>
            <a:picLocks noChangeAspect="1"/>
          </p:cNvPicPr>
          <p:nvPr/>
        </p:nvPicPr>
        <p:blipFill>
          <a:blip r:embed="rId11" cstate="print"/>
          <a:srcRect b="9524"/>
          <a:stretch>
            <a:fillRect/>
          </a:stretch>
        </p:blipFill>
        <p:spPr>
          <a:xfrm>
            <a:off x="6876256" y="2636913"/>
            <a:ext cx="2088231" cy="136815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32" t="33472" r="27031" b="23473"/>
          <a:stretch/>
        </p:blipFill>
        <p:spPr bwMode="auto">
          <a:xfrm>
            <a:off x="6300192" y="3485404"/>
            <a:ext cx="2677208" cy="14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Катя\Desktop\спорт-остров\визуалки\Новая Траектория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2776"/>
            <a:ext cx="2677208" cy="2010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994122"/>
          </a:xfrm>
        </p:spPr>
        <p:txBody>
          <a:bodyPr>
            <a:normAutofit/>
          </a:bodyPr>
          <a:lstStyle/>
          <a:p>
            <a:pPr algn="l"/>
            <a:r>
              <a:rPr lang="ru-RU" sz="2800" b="1" smtClean="0"/>
              <a:t>Первоочередные задачи в 2019 году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66654866"/>
              </p:ext>
            </p:extLst>
          </p:nvPr>
        </p:nvGraphicFramePr>
        <p:xfrm>
          <a:off x="251520" y="1268760"/>
          <a:ext cx="597666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Picture 2" descr="C:\Users\Катя\Desktop\спорт-остров\визуалки\отредактированные\lezh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53" b="6302"/>
          <a:stretch/>
        </p:blipFill>
        <p:spPr bwMode="auto">
          <a:xfrm>
            <a:off x="6303149" y="5011628"/>
            <a:ext cx="2677208" cy="1729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zori-bi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71600" y="404664"/>
            <a:ext cx="81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ПЕРВООЧЕРЕДНЫЕ ЗАДАЧИ В 2019 ГОДУ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018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chemeClr val="tx2"/>
                </a:solidFill>
              </a:rPr>
              <a:t>Спасибо за внимание!</a:t>
            </a:r>
            <a:endParaRPr lang="ru-RU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332656"/>
            <a:ext cx="824440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ПРОИЗВОДСТВО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5" descr="zori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9552" y="1268760"/>
            <a:ext cx="8660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Arial" pitchFamily="34" charset="0"/>
              </a:rPr>
              <a:t>Рост промышленного производства составил </a:t>
            </a:r>
            <a:r>
              <a:rPr lang="ru-RU" sz="2400" b="1" dirty="0" smtClean="0"/>
              <a:t>102,3% к аналогичному уровню 2017 года</a:t>
            </a:r>
            <a:endParaRPr lang="ru-RU" sz="2400" b="1" dirty="0">
              <a:cs typeface="Arial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890991842"/>
              </p:ext>
            </p:extLst>
          </p:nvPr>
        </p:nvGraphicFramePr>
        <p:xfrm>
          <a:off x="611560" y="2132856"/>
          <a:ext cx="820891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Рисунок 8" descr="140395988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911" y="4000504"/>
            <a:ext cx="4001098" cy="24895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11" name="Рисунок 10" descr="Полярные Зори  (3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86313" y="4000504"/>
            <a:ext cx="3971443" cy="25037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71600" y="332656"/>
            <a:ext cx="8172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РЫНОК ТРУДА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5" descr="zori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3408934"/>
              </p:ext>
            </p:extLst>
          </p:nvPr>
        </p:nvGraphicFramePr>
        <p:xfrm>
          <a:off x="755577" y="1844824"/>
          <a:ext cx="5328591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197"/>
                <a:gridCol w="1776197"/>
                <a:gridCol w="1776197"/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80 736,0</a:t>
                      </a:r>
                      <a:endParaRPr lang="ru-RU" sz="1800" b="1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</a:t>
                      </a:r>
                      <a:r>
                        <a:rPr lang="ru-RU" sz="1800" b="1" kern="1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261,0</a:t>
                      </a:r>
                      <a:endParaRPr lang="ru-RU" sz="1800" b="1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98 656,0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5576" y="2996953"/>
            <a:ext cx="5328592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/>
              <a:t>Средняя заработная плата за этот период по Мурманской области – 60 326 рублей</a:t>
            </a:r>
          </a:p>
          <a:p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sz="105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412777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Среднемесячная заработная плата, руб.: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4509121"/>
            <a:ext cx="2736304" cy="20313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Количество высвобожденных работников в течение 2018 г. составило 123 человека. </a:t>
            </a:r>
          </a:p>
          <a:p>
            <a:r>
              <a:rPr lang="ru-RU" dirty="0" smtClean="0"/>
              <a:t>Трудоустроено 73 человека.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827584" y="4149080"/>
          <a:ext cx="525658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156176" y="1556792"/>
            <a:ext cx="2736304" cy="276998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Уровень регистрируемой безработицы на 31.12.2018 составил </a:t>
            </a:r>
            <a:r>
              <a:rPr lang="ru-RU" sz="3600" b="1" dirty="0" smtClean="0"/>
              <a:t>3,3%</a:t>
            </a:r>
            <a:r>
              <a:rPr lang="ru-RU" sz="2000" b="1" dirty="0" smtClean="0"/>
              <a:t> к численности трудоспособного населения.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b="1" dirty="0"/>
              <a:t>Бюджет муниципального </a:t>
            </a:r>
            <a:r>
              <a:rPr lang="ru-RU" sz="3200" b="1" dirty="0" smtClean="0"/>
              <a:t>образования</a:t>
            </a:r>
            <a:endParaRPr lang="ru-RU" sz="3200" dirty="0"/>
          </a:p>
        </p:txBody>
      </p:sp>
      <p:pic>
        <p:nvPicPr>
          <p:cNvPr id="4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zori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71600" y="404664"/>
            <a:ext cx="81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МУНИЦИПАЛЬНОГО ОБРАЗОВАНИЯ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79512" y="1268761"/>
            <a:ext cx="8640960" cy="9361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Бюджет муниципального образования за 2018 год выполнен по доходам в сумме 908,3 млн. рублей (95,8%), по расходам в сумме   973,4 млн. руб. (97,4 %).  Дефицит  бюджета 65,1 млн. руб. </a:t>
            </a:r>
            <a:endParaRPr lang="ru-RU" sz="18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2247255"/>
            <a:ext cx="4248472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Динамика поступления доходов в бюджет муниципального образования</a:t>
            </a:r>
            <a:endParaRPr lang="ru-RU" sz="1200" dirty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932040" y="3429000"/>
            <a:ext cx="3888432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Муниципальный долг</a:t>
            </a:r>
            <a:endParaRPr lang="ru-RU" dirty="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44008" y="2279774"/>
            <a:ext cx="4248472" cy="1077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 сравнению с исполнением 2017 года общая сумма доходов + 15,4%</a:t>
            </a:r>
          </a:p>
          <a:p>
            <a:r>
              <a:rPr lang="ru-RU" sz="1600" b="1" dirty="0" smtClean="0"/>
              <a:t>собственных доходы - 1,1%</a:t>
            </a:r>
          </a:p>
          <a:p>
            <a:r>
              <a:rPr lang="ru-RU" sz="1600" b="1" dirty="0" smtClean="0"/>
              <a:t>безвозмездные поступления + 30,8%</a:t>
            </a:r>
          </a:p>
        </p:txBody>
      </p:sp>
      <p:graphicFrame>
        <p:nvGraphicFramePr>
          <p:cNvPr id="1032" name="Содержимое 4"/>
          <p:cNvGraphicFramePr>
            <a:graphicFrameLocks noGrp="1"/>
          </p:cNvGraphicFramePr>
          <p:nvPr/>
        </p:nvGraphicFramePr>
        <p:xfrm>
          <a:off x="323528" y="2708920"/>
          <a:ext cx="4248471" cy="3744416"/>
        </p:xfrm>
        <a:graphic>
          <a:graphicData uri="http://schemas.openxmlformats.org/presentationml/2006/ole">
            <p:oleObj spid="_x0000_s1032" r:id="rId5" imgW="8815580" imgH="4535817" progId="Excel.Sheet.8">
              <p:embed/>
            </p:oleObj>
          </a:graphicData>
        </a:graphic>
      </p:graphicFrame>
      <p:graphicFrame>
        <p:nvGraphicFramePr>
          <p:cNvPr id="1033" name="Object 2"/>
          <p:cNvGraphicFramePr>
            <a:graphicFrameLocks/>
          </p:cNvGraphicFramePr>
          <p:nvPr/>
        </p:nvGraphicFramePr>
        <p:xfrm>
          <a:off x="4572000" y="3861048"/>
          <a:ext cx="4320480" cy="2636912"/>
        </p:xfrm>
        <a:graphic>
          <a:graphicData uri="http://schemas.openxmlformats.org/presentationml/2006/ole">
            <p:oleObj spid="_x0000_s1033" name="Worksheet" r:id="rId6" imgW="6505457" imgH="3495625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36925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52400"/>
            <a:ext cx="867645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6" name="Picture 15" descr="zori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71600" y="332656"/>
            <a:ext cx="81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УКАЗОВ ПРЕЗИДЕНТА РФ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9146" y="134060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Уровень средней заработной платы работников бюджетной сферы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44" y="1805564"/>
          <a:ext cx="8280921" cy="4474152"/>
        </p:xfrm>
        <a:graphic>
          <a:graphicData uri="http://schemas.openxmlformats.org/drawingml/2006/table">
            <a:tbl>
              <a:tblPr/>
              <a:tblGrid>
                <a:gridCol w="3312368"/>
                <a:gridCol w="1656184"/>
                <a:gridCol w="1872208"/>
                <a:gridCol w="1440161"/>
              </a:tblGrid>
              <a:tr h="19744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Категории работников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Средняя заработная плата,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161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2016 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161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2017 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161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2018 год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324">
                <a:tc>
                  <a:txBody>
                    <a:bodyPr/>
                    <a:lstStyle/>
                    <a:p>
                      <a:pPr marL="2216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Педагогические работники дошкольных образовательных учреждений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16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37 160,0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16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38 718,0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16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41 969,0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388">
                <a:tc>
                  <a:txBody>
                    <a:bodyPr/>
                    <a:lstStyle/>
                    <a:p>
                      <a:pPr marL="2216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Педагогические работники образовательных учреждений общего образования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16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44 028,0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16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46 600,0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16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49 372,0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388">
                <a:tc>
                  <a:txBody>
                    <a:bodyPr/>
                    <a:lstStyle/>
                    <a:p>
                      <a:pPr marL="2216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Педагогические работники  учреждений дополнительного образования детей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16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40 289,0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16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45 206,0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16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49 775,0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324">
                <a:tc>
                  <a:txBody>
                    <a:bodyPr/>
                    <a:lstStyle/>
                    <a:p>
                      <a:pPr marL="2216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Педагогические работники дошкольных образовательных учреждений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16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37 160,0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16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38 718,0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16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41 969,0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52400"/>
            <a:ext cx="867645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4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6" name="Picture 15" descr="zori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71600" y="404664"/>
            <a:ext cx="81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РАБОТЫ МФЦ МОИ ДОКУМЕНТЫ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340768"/>
            <a:ext cx="4320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январе 2016 года МФЦ «Мои документы» открыт в городе Полярные Зори. </a:t>
            </a:r>
          </a:p>
          <a:p>
            <a:r>
              <a:rPr lang="ru-RU" dirty="0" smtClean="0"/>
              <a:t>По состоянию на 31.12.2018 предоставляется </a:t>
            </a:r>
            <a:r>
              <a:rPr lang="ru-RU" b="1" u="sng" dirty="0" smtClean="0"/>
              <a:t>237 услуг.</a:t>
            </a:r>
          </a:p>
          <a:p>
            <a:r>
              <a:rPr lang="ru-RU" dirty="0" smtClean="0"/>
              <a:t>Всего </a:t>
            </a:r>
            <a:r>
              <a:rPr lang="ru-RU" b="1" u="sng" dirty="0" smtClean="0"/>
              <a:t>за 12 месяцев 2018 года </a:t>
            </a:r>
            <a:r>
              <a:rPr lang="ru-RU" dirty="0" smtClean="0"/>
              <a:t>специалистами МФЦ </a:t>
            </a:r>
            <a:r>
              <a:rPr lang="ru-RU" b="1" u="sng" dirty="0" smtClean="0"/>
              <a:t>оказано 8129 услуг</a:t>
            </a:r>
            <a:r>
              <a:rPr lang="ru-RU" dirty="0" smtClean="0"/>
              <a:t>, в том числе 489 консультации. </a:t>
            </a:r>
          </a:p>
          <a:p>
            <a:r>
              <a:rPr lang="x-none" i="1" smtClean="0"/>
              <a:t>Самыми востребованными являются услуги Росреестра – 43%, услуги МВД – 33%, услуги по регистрации на портале ЕСИА – 17%.</a:t>
            </a:r>
            <a:endParaRPr lang="ru-RU" i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644008" y="4725144"/>
            <a:ext cx="4248472" cy="20313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В 2018 году </a:t>
            </a:r>
            <a:r>
              <a:rPr lang="ru-RU" dirty="0" smtClean="0"/>
              <a:t>центр «Мои Документы» города Полярные Зори во второй раз стал </a:t>
            </a:r>
            <a:r>
              <a:rPr lang="ru-RU" b="1" dirty="0" smtClean="0"/>
              <a:t>победителем в номинации «Лучший МФЦ» </a:t>
            </a:r>
            <a:r>
              <a:rPr lang="ru-RU" dirty="0" smtClean="0"/>
              <a:t>в категории «МФЦ с количеством 5 и менее окон предоставления государственных и муниципальных услуг»</a:t>
            </a:r>
          </a:p>
        </p:txBody>
      </p:sp>
      <p:pic>
        <p:nvPicPr>
          <p:cNvPr id="13" name="Picture 4" descr="&amp;Zcy;&amp;acy;&amp;lcy; &amp;pcy;&amp;rcy;&amp;icy;&amp;iecy;&amp;mcy;&amp;acy; &amp;zcy;&amp;acy;&amp;yacy;&amp;vcy;&amp;icy;&amp;tcy;&amp;iecy;&amp;lcy;&amp;iecy;&amp;j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484784"/>
            <a:ext cx="3960440" cy="2596040"/>
          </a:xfrm>
          <a:prstGeom prst="rect">
            <a:avLst/>
          </a:prstGeom>
          <a:noFill/>
        </p:spPr>
      </p:pic>
      <p:pic>
        <p:nvPicPr>
          <p:cNvPr id="14" name="Рисунок 13" descr="yN9g67AtAl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125059"/>
            <a:ext cx="3923928" cy="2614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71600" y="332656"/>
            <a:ext cx="8172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ЖИЛИЩНО-КОММУНАЛЬНАЯ СФЕРА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5" descr="zori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1520" y="1340768"/>
            <a:ext cx="3240360" cy="17543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Ресурсоснабжением города Полярные Зори и н.п. Зашеек, занимается </a:t>
            </a:r>
          </a:p>
          <a:p>
            <a:r>
              <a:rPr lang="ru-RU" dirty="0" smtClean="0"/>
              <a:t>ООО «АтомТеплоЭлектроСеть» </a:t>
            </a:r>
          </a:p>
          <a:p>
            <a:endParaRPr lang="ru-RU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2627784" y="1124744"/>
          <a:ext cx="6516216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2978085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" name="Picture 2" descr="C:\Users\RASSOV~1\AppData\Local\Temp\bat1B6C.tmp\Бак ГВС2 новый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23528" y="4809692"/>
            <a:ext cx="2993323" cy="1787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" name="Picture 3" descr="C:\Users\RASSOV~1\AppData\Local\Temp\bat1B6C.tmp\IMG_2751.jp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9507"/>
          <a:stretch/>
        </p:blipFill>
        <p:spPr bwMode="auto">
          <a:xfrm>
            <a:off x="3481431" y="3356992"/>
            <a:ext cx="5483057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questionmarkblue.jpg"/>
          <p:cNvPicPr>
            <a:picLocks noChangeAspect="1"/>
          </p:cNvPicPr>
          <p:nvPr/>
        </p:nvPicPr>
        <p:blipFill>
          <a:blip r:embed="rId2" cstate="print"/>
          <a:srcRect r="9074"/>
          <a:stretch>
            <a:fillRect/>
          </a:stretch>
        </p:blipFill>
        <p:spPr>
          <a:xfrm>
            <a:off x="6550822" y="3140968"/>
            <a:ext cx="2341658" cy="2831976"/>
          </a:xfrm>
          <a:prstGeom prst="rect">
            <a:avLst/>
          </a:prstGeom>
        </p:spPr>
      </p:pic>
      <p:sp>
        <p:nvSpPr>
          <p:cNvPr id="11" name="Выноска со стрелкой вправо 10"/>
          <p:cNvSpPr/>
          <p:nvPr/>
        </p:nvSpPr>
        <p:spPr>
          <a:xfrm>
            <a:off x="395536" y="2492896"/>
            <a:ext cx="6912768" cy="396044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492896"/>
            <a:ext cx="3096344" cy="396044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      8 объектов ЖКХ </a:t>
            </a:r>
            <a:r>
              <a:rPr lang="ru-RU" sz="2000" dirty="0" smtClean="0"/>
              <a:t>: </a:t>
            </a:r>
          </a:p>
          <a:p>
            <a:r>
              <a:rPr lang="ru-RU" sz="2000" dirty="0" smtClean="0"/>
              <a:t>сеть канализации, протяженность около 4 км; </a:t>
            </a:r>
          </a:p>
          <a:p>
            <a:r>
              <a:rPr lang="ru-RU" sz="2000" dirty="0" smtClean="0"/>
              <a:t>5 артезианских скважин;</a:t>
            </a:r>
          </a:p>
          <a:p>
            <a:r>
              <a:rPr lang="ru-RU" sz="2000" dirty="0" smtClean="0"/>
              <a:t>канализационная насосная станция;</a:t>
            </a:r>
          </a:p>
          <a:p>
            <a:r>
              <a:rPr lang="ru-RU" sz="2000" dirty="0" smtClean="0"/>
              <a:t>здание </a:t>
            </a:r>
            <a:r>
              <a:rPr lang="ru-RU" sz="2000" dirty="0" err="1" smtClean="0"/>
              <a:t>гидрокомпрессорной</a:t>
            </a:r>
            <a:r>
              <a:rPr lang="ru-RU" sz="2000" dirty="0" smtClean="0"/>
              <a:t> и </a:t>
            </a:r>
            <a:r>
              <a:rPr lang="ru-RU" sz="2000" dirty="0" err="1" smtClean="0"/>
              <a:t>хлораторная</a:t>
            </a:r>
            <a:r>
              <a:rPr lang="ru-RU" sz="2000" dirty="0" smtClean="0"/>
              <a:t>.</a:t>
            </a:r>
          </a:p>
        </p:txBody>
      </p:sp>
      <p:pic>
        <p:nvPicPr>
          <p:cNvPr id="4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zori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71600" y="404664"/>
            <a:ext cx="81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 ИМУЩЕСТВА МИНОБОРОНЫ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412776"/>
            <a:ext cx="8352928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Приказ заместителя Министра обороны РФ от 27.04.2018 № 261 «</a:t>
            </a:r>
            <a:r>
              <a:rPr lang="ru-RU" b="1" dirty="0" smtClean="0"/>
              <a:t>О передаче объектов жилищно-коммунального хозяйства из федеральной в муниципальную собственность»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35896" y="4005065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Передача в муниципальную собственность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1693</Words>
  <Application>Microsoft Office PowerPoint</Application>
  <PresentationFormat>Экран (4:3)</PresentationFormat>
  <Paragraphs>289</Paragraphs>
  <Slides>22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Тема Office</vt:lpstr>
      <vt:lpstr>Лист Microsoft Office Excel 97-2003</vt:lpstr>
      <vt:lpstr>Worksheet</vt:lpstr>
      <vt:lpstr>Слайд 1</vt:lpstr>
      <vt:lpstr>Слайд 2</vt:lpstr>
      <vt:lpstr>Слайд 3</vt:lpstr>
      <vt:lpstr>Слайд 4</vt:lpstr>
      <vt:lpstr>Бюджет муниципального образования</vt:lpstr>
      <vt:lpstr>Слайд 6</vt:lpstr>
      <vt:lpstr>Слайд 7</vt:lpstr>
      <vt:lpstr>Слайд 8</vt:lpstr>
      <vt:lpstr>Слайд 9</vt:lpstr>
      <vt:lpstr>поддержка местных инициатив</vt:lpstr>
      <vt:lpstr>Слайд 11</vt:lpstr>
      <vt:lpstr>Слайд 12</vt:lpstr>
      <vt:lpstr>Образование</vt:lpstr>
      <vt:lpstr>Слайд 14</vt:lpstr>
      <vt:lpstr>Культура и молодёжная политика </vt:lpstr>
      <vt:lpstr>Физическая культура и спорт</vt:lpstr>
      <vt:lpstr>Социальная поддержка населения</vt:lpstr>
      <vt:lpstr>Здравоохранение</vt:lpstr>
      <vt:lpstr>Слайд 19</vt:lpstr>
      <vt:lpstr>Слайд 20</vt:lpstr>
      <vt:lpstr>Первоочередные задачи в 2019 году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</dc:creator>
  <cp:lastModifiedBy>Popova_EN</cp:lastModifiedBy>
  <cp:revision>148</cp:revision>
  <dcterms:created xsi:type="dcterms:W3CDTF">2019-02-03T17:00:00Z</dcterms:created>
  <dcterms:modified xsi:type="dcterms:W3CDTF">2019-02-05T13:46:23Z</dcterms:modified>
</cp:coreProperties>
</file>