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20" r:id="rId2"/>
    <p:sldMasterId id="2147484032" r:id="rId3"/>
  </p:sldMasterIdLst>
  <p:notesMasterIdLst>
    <p:notesMasterId r:id="rId18"/>
  </p:notesMasterIdLst>
  <p:sldIdLst>
    <p:sldId id="293" r:id="rId4"/>
    <p:sldId id="303" r:id="rId5"/>
    <p:sldId id="294" r:id="rId6"/>
    <p:sldId id="295" r:id="rId7"/>
    <p:sldId id="298" r:id="rId8"/>
    <p:sldId id="297" r:id="rId9"/>
    <p:sldId id="299" r:id="rId10"/>
    <p:sldId id="300" r:id="rId11"/>
    <p:sldId id="312" r:id="rId12"/>
    <p:sldId id="316" r:id="rId13"/>
    <p:sldId id="318" r:id="rId14"/>
    <p:sldId id="301" r:id="rId15"/>
    <p:sldId id="302" r:id="rId16"/>
    <p:sldId id="31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2" autoAdjust="0"/>
    <p:restoredTop sz="96719" autoAdjust="0"/>
  </p:normalViewPr>
  <p:slideViewPr>
    <p:cSldViewPr>
      <p:cViewPr varScale="1">
        <p:scale>
          <a:sx n="92" d="100"/>
          <a:sy n="92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5006233595800526E-2"/>
          <c:y val="0.16773607465733451"/>
          <c:w val="0.89260783027121615"/>
          <c:h val="0.728038932633421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1AEC0A">
                <a:alpha val="84706"/>
              </a:srgbClr>
            </a:solidFill>
            <a:ln w="9516" cap="flat" cmpd="sng" algn="ctr">
              <a:solidFill>
                <a:schemeClr val="accent1">
                  <a:shade val="58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58000"/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3888888888888888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21-4063-8942-91014E971E99}"/>
                </c:ext>
              </c:extLst>
            </c:dLbl>
            <c:dLbl>
              <c:idx val="1"/>
              <c:layout>
                <c:manualLayout>
                  <c:x val="1.388888888888787E-3"/>
                  <c:y val="-2.407407407407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21-4063-8942-91014E971E99}"/>
                </c:ext>
              </c:extLst>
            </c:dLbl>
            <c:spPr>
              <a:solidFill>
                <a:prstClr val="black">
                  <a:lumMod val="65000"/>
                  <a:lumOff val="35000"/>
                  <a:alpha val="9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799" b="1" i="0" u="none" strike="noStrike" kern="1200" baseline="0">
                    <a:solidFill>
                      <a:schemeClr val="lt1"/>
                    </a:solidFill>
                    <a:latin typeface="Arial (Заголовки)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2016</c:v>
                </c:pt>
                <c:pt idx="1">
                  <c:v>2017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502154</c:v>
                </c:pt>
                <c:pt idx="1">
                  <c:v>697306.2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21-4063-8942-91014E971E9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  <a:alpha val="85000"/>
              </a:schemeClr>
            </a:solidFill>
            <a:ln w="9516" cap="flat" cmpd="sng" algn="ctr">
              <a:solidFill>
                <a:schemeClr val="accent1">
                  <a:shade val="86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86000"/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5277777777777777E-2"/>
                  <c:y val="-2.592592592592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21-4063-8942-91014E971E99}"/>
                </c:ext>
              </c:extLst>
            </c:dLbl>
            <c:dLbl>
              <c:idx val="1"/>
              <c:layout>
                <c:manualLayout>
                  <c:x val="-4.1666666666666666E-3"/>
                  <c:y val="-3.1481481481481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21-4063-8942-91014E971E99}"/>
                </c:ext>
              </c:extLst>
            </c:dLbl>
            <c:spPr>
              <a:solidFill>
                <a:prstClr val="black">
                  <a:lumMod val="65000"/>
                  <a:lumOff val="35000"/>
                  <a:alpha val="9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799" b="1" i="0" u="none" strike="noStrike" kern="1200" baseline="0">
                    <a:solidFill>
                      <a:schemeClr val="lt1"/>
                    </a:solidFill>
                    <a:latin typeface="Arial (Заголовки)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2016</c:v>
                </c:pt>
                <c:pt idx="1">
                  <c:v>2017</c:v>
                </c:pt>
              </c:strCache>
            </c:strRef>
          </c:cat>
          <c:val>
            <c:numRef>
              <c:f>Лист1!$B$3:$C$3</c:f>
              <c:numCache>
                <c:formatCode>#,##0.0</c:formatCode>
                <c:ptCount val="2"/>
                <c:pt idx="0">
                  <c:v>103321</c:v>
                </c:pt>
                <c:pt idx="1">
                  <c:v>112791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921-4063-8942-91014E971E9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solidFill>
              <a:schemeClr val="accent1">
                <a:lumMod val="75000"/>
                <a:alpha val="85000"/>
              </a:schemeClr>
            </a:solidFill>
            <a:ln w="9516" cap="flat" cmpd="sng" algn="ctr">
              <a:solidFill>
                <a:schemeClr val="accent1">
                  <a:tint val="86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tint val="86000"/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6111111111111108E-2"/>
                  <c:y val="-2.9629629629629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21-4063-8942-91014E971E99}"/>
                </c:ext>
              </c:extLst>
            </c:dLbl>
            <c:dLbl>
              <c:idx val="1"/>
              <c:layout>
                <c:manualLayout>
                  <c:x val="-4.8611111111111112E-2"/>
                  <c:y val="-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21-4063-8942-91014E971E99}"/>
                </c:ext>
              </c:extLst>
            </c:dLbl>
            <c:spPr>
              <a:solidFill>
                <a:prstClr val="black">
                  <a:lumMod val="65000"/>
                  <a:lumOff val="35000"/>
                  <a:alpha val="9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799" b="1" i="0" u="none" strike="noStrike" kern="1200" baseline="0">
                    <a:solidFill>
                      <a:schemeClr val="lt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2016</c:v>
                </c:pt>
                <c:pt idx="1">
                  <c:v>2017</c:v>
                </c:pt>
              </c:strCache>
            </c:strRef>
          </c:cat>
          <c:val>
            <c:numRef>
              <c:f>Лист1!$B$4:$C$4</c:f>
              <c:numCache>
                <c:formatCode>#,##0.0</c:formatCode>
                <c:ptCount val="2"/>
                <c:pt idx="0">
                  <c:v>1480637.7</c:v>
                </c:pt>
                <c:pt idx="1">
                  <c:v>1533691.9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921-4063-8942-91014E971E99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16" cap="flat" cmpd="sng" algn="ctr">
              <a:solidFill>
                <a:schemeClr val="accent1">
                  <a:tint val="58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tint val="58000"/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3888888888889399E-3"/>
                  <c:y val="-3.7037037037037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21-4063-8942-91014E971E99}"/>
                </c:ext>
              </c:extLst>
            </c:dLbl>
            <c:dLbl>
              <c:idx val="1"/>
              <c:layout>
                <c:manualLayout>
                  <c:x val="-4.027777777777778E-2"/>
                  <c:y val="-1.48148148148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21-4063-8942-91014E971E99}"/>
                </c:ext>
              </c:extLst>
            </c:dLbl>
            <c:spPr>
              <a:solidFill>
                <a:prstClr val="black">
                  <a:lumMod val="65000"/>
                  <a:lumOff val="35000"/>
                  <a:alpha val="90000"/>
                </a:prst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799" b="1" i="0" u="none" strike="noStrike" kern="1200" baseline="0">
                    <a:solidFill>
                      <a:schemeClr val="lt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2016</c:v>
                </c:pt>
                <c:pt idx="1">
                  <c:v>2017</c:v>
                </c:pt>
              </c:strCache>
            </c:strRef>
          </c:cat>
          <c:val>
            <c:numRef>
              <c:f>Лист1!$B$5:$C$5</c:f>
              <c:numCache>
                <c:formatCode>#,##0.0</c:formatCode>
                <c:ptCount val="2"/>
                <c:pt idx="0">
                  <c:v>2086112.7</c:v>
                </c:pt>
                <c:pt idx="1">
                  <c:v>2343789.0999999996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921-4063-8942-91014E971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53"/>
        <c:shape val="cylinder"/>
        <c:axId val="23758720"/>
        <c:axId val="23760256"/>
        <c:axId val="0"/>
      </c:bar3DChart>
      <c:catAx>
        <c:axId val="23758720"/>
        <c:scaling>
          <c:orientation val="minMax"/>
        </c:scaling>
        <c:delete val="0"/>
        <c:axPos val="b"/>
        <c:numFmt formatCode="\О\с\н\о\в\н\о\й" sourceLinked="0"/>
        <c:majorTickMark val="none"/>
        <c:minorTickMark val="none"/>
        <c:tickLblPos val="nextTo"/>
        <c:spPr>
          <a:noFill/>
          <a:ln w="19033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9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23760256"/>
        <c:crosses val="autoZero"/>
        <c:auto val="1"/>
        <c:lblAlgn val="ctr"/>
        <c:lblOffset val="100"/>
        <c:noMultiLvlLbl val="0"/>
      </c:catAx>
      <c:valAx>
        <c:axId val="237602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3758720"/>
        <c:crosses val="autoZero"/>
        <c:crossBetween val="between"/>
      </c:valAx>
      <c:spPr>
        <a:noFill/>
        <a:ln w="25409">
          <a:noFill/>
        </a:ln>
      </c:spPr>
    </c:plotArea>
    <c:legend>
      <c:legendPos val="l"/>
      <c:layout>
        <c:manualLayout>
          <c:xMode val="edge"/>
          <c:yMode val="edge"/>
          <c:x val="1.1111111111111112E-2"/>
          <c:y val="0.3410358705161855"/>
          <c:w val="0.30412371190333776"/>
          <c:h val="0.3393911197993455"/>
        </c:manualLayout>
      </c:layout>
      <c:overlay val="0"/>
      <c:spPr>
        <a:noFill/>
        <a:ln w="2540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99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 (Заголовки)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16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Взысканая задолженность</c:v>
                </c:pt>
                <c:pt idx="1">
                  <c:v>Погашена должниками добровольно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12465</c:v>
                </c:pt>
                <c:pt idx="1">
                  <c:v>1354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shape val="pyramid"/>
        <c:axId val="26015616"/>
        <c:axId val="26017152"/>
        <c:axId val="0"/>
      </c:bar3DChart>
      <c:catAx>
        <c:axId val="26015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ru-RU"/>
          </a:p>
        </c:txPr>
        <c:crossAx val="26017152"/>
        <c:crosses val="autoZero"/>
        <c:auto val="1"/>
        <c:lblAlgn val="ctr"/>
        <c:lblOffset val="100"/>
        <c:noMultiLvlLbl val="0"/>
      </c:catAx>
      <c:valAx>
        <c:axId val="2601715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err="1" smtClean="0"/>
                  <a:t>тыс.руб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01561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92612826516101"/>
          <c:y val="0.10243319071345633"/>
          <c:w val="0.49622473341261752"/>
          <c:h val="0.826192877297935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196850" prst="coolSlant"/>
            </a:sp3d>
          </c:spPr>
          <c:explosion val="2"/>
          <c:dPt>
            <c:idx val="0"/>
            <c:bubble3D val="0"/>
            <c:spPr>
              <a:solidFill>
                <a:srgbClr val="FF5B5B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0" h="19685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7B2-4474-93B1-18B8D88B8DD2}"/>
              </c:ext>
            </c:extLst>
          </c:dPt>
          <c:dPt>
            <c:idx val="1"/>
            <c:bubble3D val="0"/>
            <c:spPr>
              <a:solidFill>
                <a:srgbClr val="12D84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0" h="19685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7B2-4474-93B1-18B8D88B8DD2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0" h="19685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B2-4474-93B1-18B8D88B8DD2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0" h="19685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B2-4474-93B1-18B8D88B8DD2}"/>
              </c:ext>
            </c:extLst>
          </c:dPt>
          <c:dPt>
            <c:idx val="4"/>
            <c:bubble3D val="0"/>
            <c:explosion val="11"/>
            <c:spPr>
              <a:solidFill>
                <a:srgbClr val="41AD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0" h="19685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7B2-4474-93B1-18B8D88B8DD2}"/>
              </c:ext>
            </c:extLst>
          </c:dPt>
          <c:dPt>
            <c:idx val="5"/>
            <c:bubble3D val="0"/>
            <c:explosion val="14"/>
            <c:spPr>
              <a:solidFill>
                <a:srgbClr val="FD67E8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0" h="19685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B2-4474-93B1-18B8D88B8DD2}"/>
              </c:ext>
            </c:extLst>
          </c:dPt>
          <c:dPt>
            <c:idx val="6"/>
            <c:bubble3D val="0"/>
            <c:explosion val="13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0" h="19685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FF3-40AA-A1D2-B3E50B84F99B}"/>
              </c:ext>
            </c:extLst>
          </c:dPt>
          <c:dLbls>
            <c:dLbl>
              <c:idx val="0"/>
              <c:layout>
                <c:manualLayout>
                  <c:x val="9.6612210312513103E-2"/>
                  <c:y val="0.15307777514389365"/>
                </c:manualLayout>
              </c:layout>
              <c:numFmt formatCode="#,##0.0" sourceLinked="0"/>
              <c:spPr>
                <a:solidFill>
                  <a:srgbClr val="B5E9F9">
                    <a:alpha val="70000"/>
                  </a:srgbClr>
                </a:solidFill>
                <a:ln w="19050">
                  <a:solidFill>
                    <a:srgbClr val="14B1E2">
                      <a:alpha val="66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ln>
                        <a:noFill/>
                      </a:ln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B2-4474-93B1-18B8D88B8DD2}"/>
                </c:ext>
              </c:extLst>
            </c:dLbl>
            <c:dLbl>
              <c:idx val="1"/>
              <c:layout>
                <c:manualLayout>
                  <c:x val="5.7955234030097426E-2"/>
                  <c:y val="0.15307777514389365"/>
                </c:manualLayout>
              </c:layout>
              <c:numFmt formatCode="#,##0.0" sourceLinked="0"/>
              <c:spPr>
                <a:solidFill>
                  <a:srgbClr val="B5E9F9">
                    <a:alpha val="70000"/>
                  </a:srgbClr>
                </a:solidFill>
                <a:ln w="19050" cap="flat" cmpd="sng" algn="ctr">
                  <a:solidFill>
                    <a:srgbClr val="14B1E2">
                      <a:alpha val="66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ln>
                        <a:noFill/>
                      </a:ln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2038"/>
                        <a:gd name="adj2" fmla="val -134233"/>
                      </a:avLst>
                    </a:prstGeom>
                  </c15:spPr>
                </c:ext>
                <c:ext xmlns:c16="http://schemas.microsoft.com/office/drawing/2014/chart" uri="{C3380CC4-5D6E-409C-BE32-E72D297353CC}">
                  <c16:uniqueId val="{00000004-87B2-4474-93B1-18B8D88B8DD2}"/>
                </c:ext>
              </c:extLst>
            </c:dLbl>
            <c:dLbl>
              <c:idx val="2"/>
              <c:layout>
                <c:manualLayout>
                  <c:x val="-4.7072961668307212E-2"/>
                  <c:y val="0.1464222197028547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/>
                      <a:t>Тулома</a:t>
                    </a:r>
                    <a:r>
                      <a:rPr lang="ru-RU" sz="1600" dirty="0"/>
                      <a:t>
1 874,0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B2-4474-93B1-18B8D88B8DD2}"/>
                </c:ext>
              </c:extLst>
            </c:dLbl>
            <c:dLbl>
              <c:idx val="3"/>
              <c:layout>
                <c:manualLayout>
                  <c:x val="-0.10260090241278173"/>
                  <c:y val="-0.1286740718600845"/>
                </c:manualLayout>
              </c:layout>
              <c:numFmt formatCode="#,##0.0" sourceLinked="0"/>
              <c:spPr>
                <a:solidFill>
                  <a:srgbClr val="B5E9F9">
                    <a:alpha val="70000"/>
                  </a:srgbClr>
                </a:solidFill>
                <a:ln w="19050" cap="flat" cmpd="sng" algn="ctr">
                  <a:solidFill>
                    <a:srgbClr val="14B1E2">
                      <a:alpha val="66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ln>
                        <a:noFill/>
                      </a:ln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6453"/>
                        <a:gd name="adj2" fmla="val 126579"/>
                      </a:avLst>
                    </a:prstGeom>
                  </c15:spPr>
                </c:ext>
                <c:ext xmlns:c16="http://schemas.microsoft.com/office/drawing/2014/chart" uri="{C3380CC4-5D6E-409C-BE32-E72D297353CC}">
                  <c16:uniqueId val="{00000003-87B2-4474-93B1-18B8D88B8DD2}"/>
                </c:ext>
              </c:extLst>
            </c:dLbl>
            <c:dLbl>
              <c:idx val="4"/>
              <c:layout>
                <c:manualLayout>
                  <c:x val="0.15103361173555033"/>
                  <c:y val="-0.1122409639480265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err="1"/>
                      <a:t>Кильдинстрой
2 113,4</a:t>
                    </a:r>
                    <a:endParaRPr lang="ru-RU" sz="1600" dirty="0"/>
                  </a:p>
                </c:rich>
              </c:tx>
              <c:numFmt formatCode="#,##0.0" sourceLinked="0"/>
              <c:spPr>
                <a:solidFill>
                  <a:srgbClr val="B5E9F9">
                    <a:alpha val="70000"/>
                  </a:srgbClr>
                </a:solidFill>
                <a:ln w="19050" cap="flat" cmpd="sng" algn="ctr">
                  <a:solidFill>
                    <a:srgbClr val="14B1E2">
                      <a:alpha val="66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9941"/>
                        <a:gd name="adj2" fmla="val 139699"/>
                      </a:avLst>
                    </a:prstGeom>
                  </c15:spPr>
                </c:ext>
                <c:ext xmlns:c16="http://schemas.microsoft.com/office/drawing/2014/chart" uri="{C3380CC4-5D6E-409C-BE32-E72D297353CC}">
                  <c16:uniqueId val="{00000002-87B2-4474-93B1-18B8D88B8DD2}"/>
                </c:ext>
              </c:extLst>
            </c:dLbl>
            <c:dLbl>
              <c:idx val="5"/>
              <c:layout>
                <c:manualLayout>
                  <c:x val="0.16621060790086395"/>
                  <c:y val="-6.162083562682139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700" b="1" i="0" u="none" strike="noStrike" kern="120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500" dirty="0"/>
                      <a:t>Верхнетуломский
931,2</a:t>
                    </a:r>
                  </a:p>
                </c:rich>
              </c:tx>
              <c:numFmt formatCode="#,##0.0" sourceLinked="0"/>
              <c:spPr>
                <a:solidFill>
                  <a:srgbClr val="B5E9F9">
                    <a:alpha val="70000"/>
                  </a:srgbClr>
                </a:solidFill>
                <a:ln w="19050" cap="flat" cmpd="sng" algn="ctr">
                  <a:solidFill>
                    <a:srgbClr val="14B1E2">
                      <a:alpha val="66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2573"/>
                        <a:gd name="adj2" fmla="val 120323"/>
                      </a:avLst>
                    </a:prstGeom>
                  </c15:spPr>
                  <c15:layout>
                    <c:manualLayout>
                      <c:w val="0.22154697048792135"/>
                      <c:h val="0.106360143110163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7B2-4474-93B1-18B8D88B8DD2}"/>
                </c:ext>
              </c:extLst>
            </c:dLbl>
            <c:dLbl>
              <c:idx val="6"/>
              <c:layout>
                <c:manualLayout>
                  <c:x val="0.15723239096370151"/>
                  <c:y val="2.88407402445017E-2"/>
                </c:manualLayout>
              </c:layout>
              <c:numFmt formatCode="#,##0.0" sourceLinked="0"/>
              <c:spPr>
                <a:solidFill>
                  <a:srgbClr val="B5E9F9">
                    <a:alpha val="70000"/>
                  </a:srgbClr>
                </a:solidFill>
                <a:ln w="19050" cap="flat" cmpd="sng" algn="ctr">
                  <a:solidFill>
                    <a:srgbClr val="14B1E2">
                      <a:alpha val="66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ln>
                        <a:noFill/>
                      </a:ln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1755"/>
                        <a:gd name="adj2" fmla="val -40554"/>
                      </a:avLst>
                    </a:prstGeom>
                  </c15:spPr>
                </c:ext>
                <c:ext xmlns:c16="http://schemas.microsoft.com/office/drawing/2014/chart" uri="{C3380CC4-5D6E-409C-BE32-E72D297353CC}">
                  <c16:uniqueId val="{0000000C-0FF3-40AA-A1D2-B3E50B84F99B}"/>
                </c:ext>
              </c:extLst>
            </c:dLbl>
            <c:numFmt formatCode="#,##0.0" sourceLinked="0"/>
            <c:spPr>
              <a:solidFill>
                <a:srgbClr val="B5E9F9">
                  <a:alpha val="70000"/>
                </a:srgbClr>
              </a:solidFill>
              <a:ln w="19050">
                <a:solidFill>
                  <a:srgbClr val="14B1E2">
                    <a:alpha val="66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ln>
                      <a:noFill/>
                    </a:ln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Лист1!$A$2:$A$8</c:f>
              <c:strCache>
                <c:ptCount val="7"/>
                <c:pt idx="0">
                  <c:v>Пушной</c:v>
                </c:pt>
                <c:pt idx="1">
                  <c:v>Ура-Губа</c:v>
                </c:pt>
                <c:pt idx="2">
                  <c:v>Тулома</c:v>
                </c:pt>
                <c:pt idx="3">
                  <c:v>Териберка</c:v>
                </c:pt>
                <c:pt idx="4">
                  <c:v>Кильдинстрой</c:v>
                </c:pt>
                <c:pt idx="5">
                  <c:v>Верхнетуломский</c:v>
                </c:pt>
                <c:pt idx="6">
                  <c:v>Молочный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3179.2</c:v>
                </c:pt>
                <c:pt idx="1">
                  <c:v>2042.7</c:v>
                </c:pt>
                <c:pt idx="2">
                  <c:v>1874</c:v>
                </c:pt>
                <c:pt idx="3">
                  <c:v>11174.5</c:v>
                </c:pt>
                <c:pt idx="4" formatCode="General">
                  <c:v>2113.4</c:v>
                </c:pt>
                <c:pt idx="5" formatCode="General">
                  <c:v>931.2</c:v>
                </c:pt>
                <c:pt idx="6" formatCode="General">
                  <c:v>485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B2-4474-93B1-18B8D88B8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8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92612826516101"/>
          <c:y val="0.10243319071345633"/>
          <c:w val="0.49622473341261752"/>
          <c:h val="0.826192877297935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196850" prst="coolSlant"/>
            </a:sp3d>
          </c:spPr>
          <c:explosion val="2"/>
          <c:dPt>
            <c:idx val="0"/>
            <c:bubble3D val="0"/>
            <c:spPr>
              <a:solidFill>
                <a:srgbClr val="FF5B5B"/>
              </a:solidFill>
              <a:ln w="19024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0" h="19685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F7-4908-B07D-81777B9DF135}"/>
              </c:ext>
            </c:extLst>
          </c:dPt>
          <c:dPt>
            <c:idx val="1"/>
            <c:bubble3D val="0"/>
            <c:spPr>
              <a:solidFill>
                <a:srgbClr val="12D841"/>
              </a:solidFill>
              <a:ln w="19024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0" h="19685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F7-4908-B07D-81777B9DF135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24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0" h="19685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F7-4908-B07D-81777B9DF135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24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0" h="19685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F7-4908-B07D-81777B9DF135}"/>
              </c:ext>
            </c:extLst>
          </c:dPt>
          <c:dPt>
            <c:idx val="4"/>
            <c:bubble3D val="0"/>
            <c:explosion val="10"/>
            <c:spPr>
              <a:solidFill>
                <a:srgbClr val="41AD50"/>
              </a:solidFill>
              <a:ln w="19024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0" h="19685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F7-4908-B07D-81777B9DF135}"/>
              </c:ext>
            </c:extLst>
          </c:dPt>
          <c:dPt>
            <c:idx val="5"/>
            <c:bubble3D val="0"/>
            <c:explosion val="13"/>
            <c:spPr>
              <a:solidFill>
                <a:srgbClr val="FD67E8"/>
              </a:solidFill>
              <a:ln w="19024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0" h="19685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FF7-4908-B07D-81777B9DF135}"/>
              </c:ext>
            </c:extLst>
          </c:dPt>
          <c:dLbls>
            <c:dLbl>
              <c:idx val="0"/>
              <c:layout>
                <c:manualLayout>
                  <c:x val="0.10659769008611686"/>
                  <c:y val="9.317786191867447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Пушной
1 062,2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F7-4908-B07D-81777B9DF135}"/>
                </c:ext>
              </c:extLst>
            </c:dLbl>
            <c:dLbl>
              <c:idx val="1"/>
              <c:layout>
                <c:manualLayout>
                  <c:x val="5.862925413196933E-2"/>
                  <c:y val="0.1375481808534332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797" b="1" i="0" u="none" strike="noStrike" kern="120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Ура-Губа
373,2</a:t>
                    </a:r>
                  </a:p>
                </c:rich>
              </c:tx>
              <c:numFmt formatCode="\О\с\н\о\в\н\о\й" sourceLinked="0"/>
              <c:spPr>
                <a:solidFill>
                  <a:srgbClr val="B5E9F9">
                    <a:alpha val="70000"/>
                  </a:srgbClr>
                </a:solidFill>
                <a:ln w="19024" cap="flat" cmpd="sng" algn="ctr">
                  <a:solidFill>
                    <a:srgbClr val="14B1E2">
                      <a:alpha val="66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F7-4908-B07D-81777B9DF135}"/>
                </c:ext>
              </c:extLst>
            </c:dLbl>
            <c:dLbl>
              <c:idx val="2"/>
              <c:layout>
                <c:manualLayout>
                  <c:x val="-9.3271562446918602E-2"/>
                  <c:y val="0.117581458723649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Тулома
931,5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F7-4908-B07D-81777B9DF135}"/>
                </c:ext>
              </c:extLst>
            </c:dLbl>
            <c:dLbl>
              <c:idx val="3"/>
              <c:layout>
                <c:manualLayout>
                  <c:x val="-9.0606777570147193E-2"/>
                  <c:y val="-0.1442039295836772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797" b="1" i="0" u="none" strike="noStrike" kern="120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Териберка
2 826,6</a:t>
                    </a:r>
                  </a:p>
                </c:rich>
              </c:tx>
              <c:numFmt formatCode="\О\с\н\о\в\н\о\й" sourceLinked="0"/>
              <c:spPr>
                <a:solidFill>
                  <a:srgbClr val="B5E9F9">
                    <a:alpha val="70000"/>
                  </a:srgbClr>
                </a:solidFill>
                <a:ln w="19024" cap="flat" cmpd="sng" algn="ctr">
                  <a:solidFill>
                    <a:srgbClr val="14B1E2">
                      <a:alpha val="66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F7-4908-B07D-81777B9DF135}"/>
                </c:ext>
              </c:extLst>
            </c:dLbl>
            <c:dLbl>
              <c:idx val="4"/>
              <c:layout>
                <c:manualLayout>
                  <c:x val="0.11986614367783822"/>
                  <c:y val="-0.1477370849470726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797" b="1" i="0" u="none" strike="noStrike" kern="120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/>
                      <a:t>Верхнетуломский</a:t>
                    </a:r>
                    <a:r>
                      <a:rPr lang="ru-RU" dirty="0"/>
                      <a:t>
965,0</a:t>
                    </a:r>
                  </a:p>
                </c:rich>
              </c:tx>
              <c:numFmt formatCode="\О\с\н\о\в\н\о\й" sourceLinked="0"/>
              <c:spPr>
                <a:solidFill>
                  <a:srgbClr val="B5E9F9">
                    <a:alpha val="70000"/>
                  </a:srgbClr>
                </a:solidFill>
                <a:ln w="19024" cap="flat" cmpd="sng" algn="ctr">
                  <a:solidFill>
                    <a:srgbClr val="14B1E2">
                      <a:alpha val="66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F7-4908-B07D-81777B9DF135}"/>
                </c:ext>
              </c:extLst>
            </c:dLbl>
            <c:dLbl>
              <c:idx val="5"/>
              <c:layout>
                <c:manualLayout>
                  <c:x val="0.15013695330284238"/>
                  <c:y val="-2.168721422301413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98" b="1" i="0" u="none" strike="noStrike" kern="1200" baseline="0">
                        <a:ln>
                          <a:noFill/>
                        </a:ln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Молочный
144,0</a:t>
                    </a:r>
                  </a:p>
                </c:rich>
              </c:tx>
              <c:numFmt formatCode="\О\с\н\о\в\н\о\й" sourceLinked="0"/>
              <c:spPr>
                <a:solidFill>
                  <a:srgbClr val="B5E9F9">
                    <a:alpha val="70000"/>
                  </a:srgbClr>
                </a:solidFill>
                <a:ln w="19024" cap="flat" cmpd="sng" algn="ctr">
                  <a:solidFill>
                    <a:srgbClr val="14B1E2">
                      <a:alpha val="66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EFF7-4908-B07D-81777B9DF135}"/>
                </c:ext>
              </c:extLst>
            </c:dLbl>
            <c:dLbl>
              <c:idx val="6"/>
              <c:layout>
                <c:manualLayout>
                  <c:x val="0.15723239096370151"/>
                  <c:y val="2.88407402445017E-2"/>
                </c:manualLayout>
              </c:layout>
              <c:numFmt formatCode="\О\с\н\о\в\н\о\й" sourceLinked="0"/>
              <c:spPr>
                <a:solidFill>
                  <a:srgbClr val="B5E9F9">
                    <a:alpha val="70000"/>
                  </a:srgbClr>
                </a:solidFill>
                <a:ln w="19024" cap="flat" cmpd="sng" algn="ctr">
                  <a:solidFill>
                    <a:srgbClr val="14B1E2">
                      <a:alpha val="66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797" b="1" i="0" u="none" strike="noStrike" kern="1200" baseline="0">
                      <a:ln>
                        <a:noFill/>
                      </a:ln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FF7-4908-B07D-81777B9DF135}"/>
                </c:ext>
              </c:extLst>
            </c:dLbl>
            <c:numFmt formatCode="\О\с\н\о\в\н\о\й" sourceLinked="0"/>
            <c:spPr>
              <a:solidFill>
                <a:srgbClr val="B5E9F9">
                  <a:alpha val="70000"/>
                </a:srgbClr>
              </a:solidFill>
              <a:ln w="19024">
                <a:solidFill>
                  <a:srgbClr val="14B1E2">
                    <a:alpha val="66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797" b="1" i="0" u="none" strike="noStrike" kern="1200" baseline="0">
                    <a:ln>
                      <a:noFill/>
                    </a:ln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Пушной</c:v>
                </c:pt>
                <c:pt idx="1">
                  <c:v>Ура-Губа</c:v>
                </c:pt>
                <c:pt idx="2">
                  <c:v>Тулома</c:v>
                </c:pt>
                <c:pt idx="3">
                  <c:v>Териберка</c:v>
                </c:pt>
                <c:pt idx="4">
                  <c:v>Верхнетуломский</c:v>
                </c:pt>
                <c:pt idx="5">
                  <c:v>Молочный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1062.2</c:v>
                </c:pt>
                <c:pt idx="1">
                  <c:v>373.2</c:v>
                </c:pt>
                <c:pt idx="2">
                  <c:v>931.5</c:v>
                </c:pt>
                <c:pt idx="3">
                  <c:v>2826.6</c:v>
                </c:pt>
                <c:pt idx="4" formatCode="General">
                  <c:v>965</c:v>
                </c:pt>
                <c:pt idx="5" formatCode="General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FF7-4908-B07D-81777B9DF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8"/>
        <c:holeSize val="52"/>
      </c:doughnutChart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46859705646742"/>
          <c:y val="0.13004500670202152"/>
          <c:w val="0.91959030015183496"/>
          <c:h val="0.64543814777424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rgbClr val="99FF66"/>
              </a:solidFill>
            </a:ln>
          </c:spPr>
          <c:invertIfNegative val="0"/>
          <c:dLbls>
            <c:dLbl>
              <c:idx val="0"/>
              <c:layout>
                <c:manualLayout>
                  <c:x val="-2.5527134411965923E-2"/>
                  <c:y val="-4.149865701196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C3-4474-A36B-E8A8B57714C9}"/>
                </c:ext>
              </c:extLst>
            </c:dLbl>
            <c:dLbl>
              <c:idx val="1"/>
              <c:layout>
                <c:manualLayout>
                  <c:x val="-1.3923891497435958E-2"/>
                  <c:y val="4.149865701196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C3-4474-A36B-E8A8B57714C9}"/>
                </c:ext>
              </c:extLst>
            </c:dLbl>
            <c:dLbl>
              <c:idx val="2"/>
              <c:layout>
                <c:manualLayout>
                  <c:x val="-2.7847782994871915E-2"/>
                  <c:y val="2.074932850598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C3-4474-A36B-E8A8B5771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Налог на доходы физ.лиц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Гос. пошлина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359398.2</c:v>
                </c:pt>
                <c:pt idx="1">
                  <c:v>15645.6</c:v>
                </c:pt>
                <c:pt idx="2">
                  <c:v>75739.3</c:v>
                </c:pt>
                <c:pt idx="3">
                  <c:v>42681.599999999999</c:v>
                </c:pt>
                <c:pt idx="4">
                  <c:v>8689.2999999999993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7E-4D38-8C05-145505D6483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3399FF"/>
              </a:solidFill>
            </a:ln>
          </c:spPr>
          <c:invertIfNegative val="0"/>
          <c:dLbls>
            <c:dLbl>
              <c:idx val="1"/>
              <c:layout>
                <c:manualLayout>
                  <c:x val="1.8565005935013069E-2"/>
                  <c:y val="-1.8674395655384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C3-4474-A36B-E8A8B57714C9}"/>
                </c:ext>
              </c:extLst>
            </c:dLbl>
            <c:dLbl>
              <c:idx val="2"/>
              <c:layout>
                <c:manualLayout>
                  <c:x val="0"/>
                  <c:y val="4.149865701196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C3-4474-A36B-E8A8B57714C9}"/>
                </c:ext>
              </c:extLst>
            </c:dLbl>
            <c:dLbl>
              <c:idx val="3"/>
              <c:layout>
                <c:manualLayout>
                  <c:x val="1.8565188663247859E-2"/>
                  <c:y val="-1.8674395655384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C3-4474-A36B-E8A8B57714C9}"/>
                </c:ext>
              </c:extLst>
            </c:dLbl>
            <c:dLbl>
              <c:idx val="4"/>
              <c:layout>
                <c:manualLayout>
                  <c:x val="4.6412971658119856E-3"/>
                  <c:y val="-2.4899194207179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C3-4474-A36B-E8A8B5771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Налог на доходы физ.лиц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Гос. пошлина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406565.9</c:v>
                </c:pt>
                <c:pt idx="1">
                  <c:v>12750.2</c:v>
                </c:pt>
                <c:pt idx="2">
                  <c:v>220761.1</c:v>
                </c:pt>
                <c:pt idx="3">
                  <c:v>49802.2</c:v>
                </c:pt>
                <c:pt idx="4">
                  <c:v>7426.8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7E-4D38-8C05-145505D648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844352"/>
        <c:axId val="23845888"/>
      </c:barChart>
      <c:catAx>
        <c:axId val="23844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1440000" anchor="b" anchorCtr="0"/>
          <a:lstStyle/>
          <a:p>
            <a: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845888"/>
        <c:crosses val="autoZero"/>
        <c:auto val="1"/>
        <c:lblAlgn val="ctr"/>
        <c:lblOffset val="10"/>
        <c:tickMarkSkip val="1"/>
        <c:noMultiLvlLbl val="0"/>
      </c:catAx>
      <c:valAx>
        <c:axId val="2384588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844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0330284939100332"/>
          <c:y val="5.5537620003006202E-2"/>
          <c:w val="0.36845120279033322"/>
          <c:h val="4.1239208715371498E-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15953551859398"/>
          <c:y val="0.11184786768144904"/>
          <c:w val="0.91959030015183496"/>
          <c:h val="0.64543814777424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rgbClr val="99FF66"/>
              </a:solidFill>
            </a:ln>
            <a:scene3d>
              <a:camera prst="orthographicFront"/>
              <a:lightRig rig="balanced" dir="tr"/>
            </a:scene3d>
            <a:sp3d prstMaterial="plastic">
              <a:bevelT w="50800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502154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7E-4D38-8C05-145505D6483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3399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Лист1!$B$3</c:f>
              <c:numCache>
                <c:formatCode>#,##0.0</c:formatCode>
                <c:ptCount val="1"/>
                <c:pt idx="0">
                  <c:v>697306.2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7E-4D38-8C05-145505D64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94"/>
        <c:axId val="24659072"/>
        <c:axId val="24660608"/>
      </c:barChart>
      <c:catAx>
        <c:axId val="24659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660608"/>
        <c:crosses val="autoZero"/>
        <c:auto val="1"/>
        <c:lblAlgn val="ctr"/>
        <c:lblOffset val="100"/>
        <c:noMultiLvlLbl val="0"/>
      </c:catAx>
      <c:valAx>
        <c:axId val="2466060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659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0"/>
      <c:rotY val="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10251174514606E-2"/>
          <c:y val="0.26104306896259849"/>
          <c:w val="0.91959030015183496"/>
          <c:h val="0.645438147774240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rgbClr val="00B0F0"/>
              </a:solidFill>
            </a:ln>
          </c:spPr>
          <c:invertIfNegative val="0"/>
          <c:dLbls>
            <c:dLbl>
              <c:idx val="0"/>
              <c:layout>
                <c:manualLayout>
                  <c:x val="-0.11954004782541924"/>
                  <c:y val="-1.5834458850243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07-4ED6-9A3D-3BF022D72F5F}"/>
                </c:ext>
              </c:extLst>
            </c:dLbl>
            <c:dLbl>
              <c:idx val="1"/>
              <c:layout>
                <c:manualLayout>
                  <c:x val="0.15917914462976895"/>
                  <c:y val="-3.3240715865556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07-4ED6-9A3D-3BF022D72F5F}"/>
                </c:ext>
              </c:extLst>
            </c:dLbl>
            <c:dLbl>
              <c:idx val="2"/>
              <c:layout>
                <c:manualLayout>
                  <c:x val="-2.7847782994871915E-2"/>
                  <c:y val="2.074932850598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07-4ED6-9A3D-3BF022D72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rebuchet MS (Основной текст)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39378</c:v>
                </c:pt>
                <c:pt idx="1">
                  <c:v>44601.599999999999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7E-4D38-8C05-145505D6483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0.12087368869907975"/>
                  <c:y val="-1.8695234555270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07-4ED6-9A3D-3BF022D72F5F}"/>
                </c:ext>
              </c:extLst>
            </c:dLbl>
            <c:dLbl>
              <c:idx val="1"/>
              <c:layout>
                <c:manualLayout>
                  <c:x val="0.15734588780942976"/>
                  <c:y val="-3.0358963224118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07-4ED6-9A3D-3BF022D72F5F}"/>
                </c:ext>
              </c:extLst>
            </c:dLbl>
            <c:dLbl>
              <c:idx val="2"/>
              <c:layout>
                <c:manualLayout>
                  <c:x val="0"/>
                  <c:y val="4.149865701196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07-4ED6-9A3D-3BF022D72F5F}"/>
                </c:ext>
              </c:extLst>
            </c:dLbl>
            <c:dLbl>
              <c:idx val="3"/>
              <c:layout>
                <c:manualLayout>
                  <c:x val="1.8565188663247859E-2"/>
                  <c:y val="-1.8674395655384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07-4ED6-9A3D-3BF022D72F5F}"/>
                </c:ext>
              </c:extLst>
            </c:dLbl>
            <c:dLbl>
              <c:idx val="4"/>
              <c:layout>
                <c:manualLayout>
                  <c:x val="4.6412971658119856E-3"/>
                  <c:y val="-2.4899194207179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07-4ED6-9A3D-3BF022D72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Trebuchet MS (Основной текст)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Лист1!$B$3:$C$3</c:f>
              <c:numCache>
                <c:formatCode>#,##0.0</c:formatCode>
                <c:ptCount val="2"/>
                <c:pt idx="0">
                  <c:v>17095.2</c:v>
                </c:pt>
                <c:pt idx="1">
                  <c:v>15182.9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7E-4D38-8C05-145505D64838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invertIfNegative val="0"/>
          <c:dLbls>
            <c:dLbl>
              <c:idx val="0"/>
              <c:layout>
                <c:manualLayout>
                  <c:x val="-0.1193814209373627"/>
                  <c:y val="-2.8042851832905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07-4ED6-9A3D-3BF022D72F5F}"/>
                </c:ext>
              </c:extLst>
            </c:dLbl>
            <c:dLbl>
              <c:idx val="1"/>
              <c:layout>
                <c:manualLayout>
                  <c:x val="0.16265718602715667"/>
                  <c:y val="-4.6738086388176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07-4ED6-9A3D-3BF022D72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600" b="0" i="0" u="none" strike="noStrike" kern="1200" baseline="0">
                    <a:solidFill>
                      <a:prstClr val="black"/>
                    </a:solidFill>
                    <a:latin typeface="Trebuchet MS (Основной текст)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Лист1!$B$4:$C$4</c:f>
              <c:numCache>
                <c:formatCode>#,##0.0</c:formatCode>
                <c:ptCount val="2"/>
                <c:pt idx="0">
                  <c:v>18437.400000000001</c:v>
                </c:pt>
                <c:pt idx="1">
                  <c:v>159751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A07-4ED6-9A3D-3BF022D72F5F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0.10296647555847534"/>
                  <c:y val="-5.6085703665811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07-4ED6-9A3D-3BF022D72F5F}"/>
                </c:ext>
              </c:extLst>
            </c:dLbl>
            <c:dLbl>
              <c:idx val="1"/>
              <c:layout>
                <c:manualLayout>
                  <c:x val="0.15221131169513757"/>
                  <c:y val="-3.505374879934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07-4ED6-9A3D-3BF022D72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Лист1!$B$5:$C$5</c:f>
              <c:numCache>
                <c:formatCode>#,##0.0</c:formatCode>
                <c:ptCount val="2"/>
                <c:pt idx="0">
                  <c:v>828.7</c:v>
                </c:pt>
                <c:pt idx="1">
                  <c:v>1225.5999999999999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A07-4ED6-9A3D-3BF022D72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4823680"/>
        <c:axId val="24825216"/>
        <c:axId val="0"/>
      </c:bar3DChart>
      <c:catAx>
        <c:axId val="24823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240000" anchor="ctr" anchorCtr="1"/>
          <a:lstStyle/>
          <a:p>
            <a: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825216"/>
        <c:crosses val="autoZero"/>
        <c:auto val="1"/>
        <c:lblAlgn val="ctr"/>
        <c:lblOffset val="10"/>
        <c:noMultiLvlLbl val="0"/>
      </c:catAx>
      <c:valAx>
        <c:axId val="2482521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48236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0.38105272773485616"/>
          <c:y val="3.1111042816767537E-2"/>
          <c:w val="0.60577559487553356"/>
          <c:h val="0.9377779143664649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90CE36">
                <a:alpha val="84706"/>
              </a:srgbClr>
            </a:solidFill>
            <a:ln w="9497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3"/>
              <c:layout>
                <c:manualLayout>
                  <c:x val="-0.10627062959420867"/>
                  <c:y val="5.9393809013828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14-411D-8D66-89815C8793B6}"/>
                </c:ext>
              </c:extLst>
            </c:dLbl>
            <c:dLbl>
              <c:idx val="5"/>
              <c:layout>
                <c:manualLayout>
                  <c:x val="-3.14952897182262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14-411D-8D66-89815C879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95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имущество физических лиц</c:v>
                </c:pt>
                <c:pt idx="1">
                  <c:v>Земельный налог с организаций</c:v>
                </c:pt>
                <c:pt idx="2">
                  <c:v>Земельный налог с физических лиц</c:v>
                </c:pt>
                <c:pt idx="3">
                  <c:v>ВСЕГО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9968.7999999999993</c:v>
                </c:pt>
                <c:pt idx="1">
                  <c:v>26539.4</c:v>
                </c:pt>
                <c:pt idx="2">
                  <c:v>6173.4</c:v>
                </c:pt>
                <c:pt idx="3">
                  <c:v>42681.599999999999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14-411D-8D66-89815C8793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-2.8043638365138505E-2"/>
                  <c:y val="-5.0908979154710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14-411D-8D66-89815C879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95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имущество физических лиц</c:v>
                </c:pt>
                <c:pt idx="1">
                  <c:v>Земельный налог с организаций</c:v>
                </c:pt>
                <c:pt idx="2">
                  <c:v>Земельный налог с физических лиц</c:v>
                </c:pt>
                <c:pt idx="3">
                  <c:v>ВСЕГО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13255.8</c:v>
                </c:pt>
                <c:pt idx="1">
                  <c:v>28092.3</c:v>
                </c:pt>
                <c:pt idx="2">
                  <c:v>8454.1</c:v>
                </c:pt>
                <c:pt idx="3">
                  <c:v>49802.2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14-411D-8D66-89815C8793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248128"/>
        <c:axId val="25249664"/>
        <c:axId val="0"/>
      </c:bar3DChart>
      <c:catAx>
        <c:axId val="2524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8994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49664"/>
        <c:crosses val="autoZero"/>
        <c:auto val="1"/>
        <c:lblAlgn val="ctr"/>
        <c:lblOffset val="100"/>
        <c:noMultiLvlLbl val="0"/>
      </c:catAx>
      <c:valAx>
        <c:axId val="2524966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2524812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8.1178953162242731E-2"/>
          <c:y val="4.6078861705513181E-2"/>
          <c:w val="0.11937443510315073"/>
          <c:h val="0.13149125672801354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A2-42E3-8E67-1E45CB8B50B8}"/>
              </c:ext>
            </c:extLst>
          </c:dPt>
          <c:dLbls>
            <c:dLbl>
              <c:idx val="0"/>
              <c:layout>
                <c:manualLayout>
                  <c:x val="-0.22068751620190349"/>
                  <c:y val="-1.4560448113941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A2-42E3-8E67-1E45CB8B50B8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A2-42E3-8E67-1E45CB8B50B8}"/>
                </c:ext>
              </c:extLst>
            </c:dLbl>
            <c:dLbl>
              <c:idx val="2"/>
              <c:layout>
                <c:manualLayout>
                  <c:x val="1.1625631340107509E-2"/>
                  <c:y val="3.3693845337939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A2-42E3-8E67-1E45CB8B50B8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A2-42E3-8E67-1E45CB8B5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Доходы от продажи матер. и немат. активов</c:v>
                </c:pt>
                <c:pt idx="2">
                  <c:v>Штрафы, санкции…</c:v>
                </c:pt>
                <c:pt idx="3">
                  <c:v>Прочие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">
                  <c:v>60532.9</c:v>
                </c:pt>
                <c:pt idx="1">
                  <c:v>27057.7</c:v>
                </c:pt>
                <c:pt idx="2" formatCode="#,##0.0">
                  <c:v>9452.5</c:v>
                </c:pt>
                <c:pt idx="3" formatCode="#,##0.0">
                  <c:v>6277.9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A2-42E3-8E67-1E45CB8B5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905843795133873"/>
          <c:y val="0.26449288653461983"/>
          <c:w val="0.40094156204866122"/>
          <c:h val="0.52651406866061146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75-4D82-8D7F-605D8A9BD974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75-4D82-8D7F-605D8A9BD974}"/>
                </c:ext>
              </c:extLst>
            </c:dLbl>
            <c:dLbl>
              <c:idx val="1"/>
              <c:layout>
                <c:manualLayout>
                  <c:x val="0.19075703058083152"/>
                  <c:y val="-4.397547336610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75-4D82-8D7F-605D8A9BD974}"/>
                </c:ext>
              </c:extLst>
            </c:dLbl>
            <c:dLbl>
              <c:idx val="2"/>
              <c:layout>
                <c:manualLayout>
                  <c:x val="4.2161758012550579E-2"/>
                  <c:y val="-4.5041602628150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75-4D82-8D7F-605D8A9BD974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75-4D82-8D7F-605D8A9BD97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наход. </c:v>
                </c:pt>
                <c:pt idx="1">
                  <c:v>Доходы от продажи матер. и немат. активов</c:v>
                </c:pt>
                <c:pt idx="2">
                  <c:v>Штрафы, санкции…</c:v>
                </c:pt>
                <c:pt idx="3">
                  <c:v>Прочие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68544.2</c:v>
                </c:pt>
                <c:pt idx="1">
                  <c:v>22664.9</c:v>
                </c:pt>
                <c:pt idx="2">
                  <c:v>13623.3</c:v>
                </c:pt>
                <c:pt idx="3">
                  <c:v>7958.5999999999995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B75-4D82-8D7F-605D8A9BD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8446283746251"/>
          <c:y val="2.7708544079897559E-2"/>
          <c:w val="0.84795069066400031"/>
          <c:h val="0.642926005297656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Аукционы</c:v>
                </c:pt>
                <c:pt idx="1">
                  <c:v>Договоры аренды з/у</c:v>
                </c:pt>
                <c:pt idx="2">
                  <c:v>Доковоры купли продажи з/у</c:v>
                </c:pt>
                <c:pt idx="3">
                  <c:v>Договоры комерч. найма</c:v>
                </c:pt>
                <c:pt idx="4">
                  <c:v>Договоры аренды недв. имущества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1009</c:v>
                </c:pt>
                <c:pt idx="2">
                  <c:v>507</c:v>
                </c:pt>
                <c:pt idx="3">
                  <c:v>75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5205376"/>
        <c:axId val="25215360"/>
      </c:barChart>
      <c:catAx>
        <c:axId val="2520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5215360"/>
        <c:crosses val="autoZero"/>
        <c:auto val="1"/>
        <c:lblAlgn val="ctr"/>
        <c:lblOffset val="100"/>
        <c:tickLblSkip val="1"/>
        <c:tickMarkSkip val="2"/>
        <c:noMultiLvlLbl val="0"/>
      </c:catAx>
      <c:valAx>
        <c:axId val="252153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Количество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1871528163537386E-2"/>
              <c:y val="0.2486874630888965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52053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Доходы от сдачи в аренду
 земельных участков</c:v>
                </c:pt>
                <c:pt idx="1">
                  <c:v>Доходы от продажи земельных участков</c:v>
                </c:pt>
                <c:pt idx="2">
                  <c:v>Доходы от сдачи в аренду муниц. имущества</c:v>
                </c:pt>
                <c:pt idx="3">
                  <c:v>Доходы от сдачи жилищного фонда в ком. найм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56214</c:v>
                </c:pt>
                <c:pt idx="1">
                  <c:v>10728</c:v>
                </c:pt>
                <c:pt idx="2">
                  <c:v>850</c:v>
                </c:pt>
                <c:pt idx="3">
                  <c:v>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878080"/>
        <c:axId val="22837888"/>
        <c:axId val="0"/>
      </c:bar3DChart>
      <c:catAx>
        <c:axId val="228780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2837888"/>
        <c:crosses val="autoZero"/>
        <c:auto val="1"/>
        <c:lblAlgn val="ctr"/>
        <c:lblOffset val="100"/>
        <c:noMultiLvlLbl val="0"/>
      </c:catAx>
      <c:valAx>
        <c:axId val="228378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err="1" smtClean="0"/>
                  <a:t>тыс.руб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28780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0.03983</cdr:x>
      <cdr:y>0.44174</cdr:y>
    </cdr:from>
    <cdr:to>
      <cdr:x>0.86241</cdr:x>
      <cdr:y>0.58734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79652" y="2528771"/>
          <a:ext cx="7840105" cy="83349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="horz" lIns="91440" tIns="45720" rIns="91440" bIns="45720" rtlCol="0" anchor="t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 (Основной текст)"/>
              <a:ea typeface="Arial Unicode MS" pitchFamily="34" charset="-128"/>
              <a:cs typeface="Times New Roman" pitchFamily="18" charset="0"/>
            </a:rPr>
            <a:t>21 800,0</a:t>
          </a:r>
          <a:endParaRPr kumimoji="0" lang="ru-RU" sz="350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rebuchet MS (Основной текст)"/>
            <a:ea typeface="Arial Unicode MS" pitchFamily="34" charset="-128"/>
            <a:cs typeface="Times New Roman" pitchFamily="18" charset="0"/>
          </a:endParaRPr>
        </a:p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350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rebuchet MS (Основной текст)"/>
            <a:ea typeface="Arial Unicode MS" pitchFamily="34" charset="-128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0.03908</cdr:x>
      <cdr:y>0.44274</cdr:y>
    </cdr:from>
    <cdr:to>
      <cdr:x>0.86416</cdr:x>
      <cdr:y>0.58309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79652" y="2528771"/>
          <a:ext cx="7840105" cy="83349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="horz" lIns="91440" tIns="45720" rIns="91440" bIns="45720" rtlCol="0" anchor="t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 (Основной текст)"/>
              <a:ea typeface="Arial Unicode MS" pitchFamily="34" charset="-128"/>
              <a:cs typeface="Times New Roman" pitchFamily="18" charset="0"/>
            </a:rPr>
            <a:t>6302,5</a:t>
          </a:r>
          <a:endParaRPr kumimoji="0" lang="ru-RU" sz="350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rebuchet MS (Основной текст)"/>
            <a:ea typeface="Arial Unicode MS" pitchFamily="34" charset="-128"/>
            <a:cs typeface="Times New Roman" pitchFamily="18" charset="0"/>
          </a:endParaRPr>
        </a:p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350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rebuchet MS (Основной текст)"/>
            <a:ea typeface="Arial Unicode MS" pitchFamily="34" charset="-128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9449E-044F-470F-A3AC-7EB3D5F61091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6D530-7C6B-45F2-9625-2C6E8537CA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7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42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FE05A-B8D7-4FA7-B99F-C7E4E15B801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8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8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1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8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4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3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5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0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3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5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3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1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2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2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9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1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12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6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1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8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5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9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spd="slow">
    <p:wipe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4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24727F-2B95-4B20-BE03-A04171CF9C6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28.02.2018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55FAF3-074B-429F-A0F2-111E30B123E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3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709"/>
            <a:ext cx="9148763" cy="652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21357" y="2060848"/>
            <a:ext cx="9170120" cy="2808312"/>
          </a:xfrm>
          <a:prstGeom prst="rect">
            <a:avLst/>
          </a:prstGeom>
        </p:spPr>
        <p:txBody>
          <a:bodyPr rtlCol="0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органов местного самоуправления Кольского района по повышению доходной части консолидированного бюджета Кольского района</a:t>
            </a:r>
          </a:p>
          <a:p>
            <a:pPr marL="0" indent="0" algn="ctr">
              <a:buNone/>
              <a:defRPr/>
            </a:pP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6" descr="ge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0432" y="91282"/>
            <a:ext cx="603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6732240" y="6095037"/>
            <a:ext cx="23314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algn="r"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en-US" altLang="ru-RU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01</a:t>
            </a:r>
            <a:r>
              <a:rPr lang="ru-RU" altLang="ru-RU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марта 2018 года</a:t>
            </a:r>
          </a:p>
          <a:p>
            <a:pPr indent="-342900" algn="r"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ru-RU" altLang="ru-RU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г. Оленегорск</a:t>
            </a: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79512" y="5741094"/>
            <a:ext cx="60960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Глава администрации </a:t>
            </a:r>
          </a:p>
          <a:p>
            <a:pPr>
              <a:spcBef>
                <a:spcPts val="338"/>
              </a:spcBef>
            </a:pPr>
            <a:r>
              <a:rPr lang="ru-RU" altLang="ru-RU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Кольского района</a:t>
            </a:r>
          </a:p>
          <a:p>
            <a:pPr>
              <a:spcBef>
                <a:spcPts val="338"/>
              </a:spcBef>
            </a:pPr>
            <a:r>
              <a:rPr lang="ru-RU" altLang="ru-RU" b="1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Лихолат Александр Павлович</a:t>
            </a:r>
          </a:p>
        </p:txBody>
      </p:sp>
    </p:spTree>
    <p:extLst>
      <p:ext uri="{BB962C8B-B14F-4D97-AF65-F5344CB8AC3E}">
        <p14:creationId xmlns:p14="http://schemas.microsoft.com/office/powerpoint/2010/main" val="36399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76607" cy="864096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/>
              <a:t>Поступление неналоговых доходов</a:t>
            </a:r>
            <a:endParaRPr lang="ru-RU" sz="2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0403203"/>
              </p:ext>
            </p:extLst>
          </p:nvPr>
        </p:nvGraphicFramePr>
        <p:xfrm>
          <a:off x="755650" y="1340769"/>
          <a:ext cx="7345363" cy="489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6" descr="ger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0432" y="91282"/>
            <a:ext cx="603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8346621" y="825729"/>
            <a:ext cx="81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тысяч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278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272808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Претензионная работа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3846876"/>
              </p:ext>
            </p:extLst>
          </p:nvPr>
        </p:nvGraphicFramePr>
        <p:xfrm>
          <a:off x="1143000" y="1556792"/>
          <a:ext cx="64008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6" descr="ge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0432" y="91282"/>
            <a:ext cx="603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8346621" y="825729"/>
            <a:ext cx="81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тысяч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37451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g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0432" y="91282"/>
            <a:ext cx="603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95560419"/>
              </p:ext>
            </p:extLst>
          </p:nvPr>
        </p:nvGraphicFramePr>
        <p:xfrm>
          <a:off x="86886" y="944819"/>
          <a:ext cx="8964488" cy="5724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-1" y="5222"/>
            <a:ext cx="8100393" cy="939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solidFill>
                  <a:srgbClr val="000000"/>
                </a:solidFill>
                <a:ea typeface="Arial Unicode MS" pitchFamily="34" charset="-128"/>
                <a:cs typeface="Arial" panose="020B0604020202020204" pitchFamily="34" charset="0"/>
              </a:rPr>
              <a:t>Финансовая поддержка муниципальным образованиям в 201</a:t>
            </a:r>
            <a:r>
              <a:rPr lang="en-US" sz="2000" b="1" dirty="0">
                <a:solidFill>
                  <a:srgbClr val="000000"/>
                </a:solidFill>
                <a:ea typeface="Arial Unicode MS" pitchFamily="34" charset="-128"/>
                <a:cs typeface="Arial" panose="020B0604020202020204" pitchFamily="34" charset="0"/>
              </a:rPr>
              <a:t>6</a:t>
            </a:r>
            <a:r>
              <a:rPr lang="ru-RU" sz="2000" b="1" dirty="0">
                <a:solidFill>
                  <a:srgbClr val="000000"/>
                </a:solidFill>
                <a:ea typeface="Arial Unicode MS" pitchFamily="34" charset="-128"/>
                <a:cs typeface="Arial" panose="020B0604020202020204" pitchFamily="34" charset="0"/>
              </a:rPr>
              <a:t> году за счет средств бюджета Кольского района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8346621" y="825729"/>
            <a:ext cx="81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тысяч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787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g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0432" y="91282"/>
            <a:ext cx="603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" y="5222"/>
            <a:ext cx="8100393" cy="939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>
                <a:solidFill>
                  <a:srgbClr val="000000"/>
                </a:solidFill>
                <a:ea typeface="Arial Unicode MS" pitchFamily="34" charset="-128"/>
                <a:cs typeface="Arial" panose="020B0604020202020204" pitchFamily="34" charset="0"/>
              </a:rPr>
              <a:t>Финансовая поддержка муниципальным образованиям в 2017 году за счет средств бюджета Кольского района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8346621" y="825729"/>
            <a:ext cx="81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тысяч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рублей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70497"/>
              </p:ext>
            </p:extLst>
          </p:nvPr>
        </p:nvGraphicFramePr>
        <p:xfrm>
          <a:off x="-715963" y="944563"/>
          <a:ext cx="9531351" cy="572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44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g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0432" y="91282"/>
            <a:ext cx="603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692696"/>
            <a:ext cx="6408712" cy="252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000" b="1" dirty="0">
              <a:solidFill>
                <a:srgbClr val="000000"/>
              </a:solidFill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208912" cy="200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63052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g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0432" y="91282"/>
            <a:ext cx="603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" y="5222"/>
            <a:ext cx="8100393" cy="939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000" b="1" dirty="0">
              <a:solidFill>
                <a:srgbClr val="000000"/>
              </a:solidFill>
              <a:ea typeface="Arial Unicode MS" pitchFamily="34" charset="-128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ea typeface="Arial Unicode MS" pitchFamily="34" charset="-128"/>
                <a:cs typeface="Arial" panose="020B0604020202020204" pitchFamily="34" charset="0"/>
              </a:rPr>
              <a:t>Административно-территориальное деление Кольского района</a:t>
            </a:r>
          </a:p>
          <a:p>
            <a:pPr algn="ctr"/>
            <a:endParaRPr lang="ru-RU" sz="2000" b="1" dirty="0">
              <a:solidFill>
                <a:srgbClr val="000000"/>
              </a:solidFill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28" descr="Kola_scheme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3" y="332656"/>
            <a:ext cx="8586045" cy="5618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chemeClr val="tx1">
                <a:alpha val="30000"/>
              </a:scheme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4718" y="3652506"/>
            <a:ext cx="423053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1700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Территория Кольского района составляет </a:t>
            </a:r>
            <a:r>
              <a:rPr lang="ru-RU" altLang="ru-RU" sz="1700" b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28,7</a:t>
            </a:r>
            <a:r>
              <a:rPr lang="ru-RU" altLang="ru-RU" sz="1700" b="1" dirty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1700" b="1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тыс. кв. км</a:t>
            </a:r>
          </a:p>
          <a:p>
            <a:pPr lvl="0" algn="ctr">
              <a:defRPr/>
            </a:pPr>
            <a:r>
              <a:rPr lang="ru-RU" altLang="ru-RU" sz="17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состав района входят: 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ru-RU" altLang="ru-RU" sz="17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11 муниципальных образований 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ru-RU" altLang="ru-RU" sz="17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34 населенных пункта: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ru-RU" altLang="ru-RU" sz="17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город Кола, 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ru-RU" altLang="ru-RU" sz="17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5 поселков городского типа,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ru-RU" altLang="ru-RU" sz="1700" dirty="0">
                <a:solidFill>
                  <a:srgbClr val="0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28 населенных пунктов, железнодорожных станций, сел</a:t>
            </a:r>
          </a:p>
        </p:txBody>
      </p:sp>
    </p:spTree>
    <p:extLst>
      <p:ext uri="{BB962C8B-B14F-4D97-AF65-F5344CB8AC3E}">
        <p14:creationId xmlns:p14="http://schemas.microsoft.com/office/powerpoint/2010/main" val="6538343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g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0432" y="91282"/>
            <a:ext cx="603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http://ramki-photoshop.ru/nadpis/pod-nadpis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4724400"/>
            <a:ext cx="23495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ramki-photoshop.ru/nadpis/pod-nadpis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313238"/>
            <a:ext cx="1725613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ttp://ramki-photoshop.ru/nadpis/pod-nadpis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271963"/>
            <a:ext cx="183197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1"/>
          <p:cNvSpPr txBox="1">
            <a:spLocks noGrp="1"/>
          </p:cNvSpPr>
          <p:nvPr/>
        </p:nvSpPr>
        <p:spPr bwMode="auto">
          <a:xfrm>
            <a:off x="8589963" y="6432550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881063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881063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881063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881063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881063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E841A7B7-4979-4979-A53D-52874B5C5BAE}" type="slidenum">
              <a:rPr lang="ru-RU" altLang="ru-RU" sz="1200">
                <a:solidFill>
                  <a:srgbClr val="404924"/>
                </a:solidFill>
                <a:latin typeface="Constantia" pitchFamily="18" charset="0"/>
              </a:rPr>
              <a:pPr algn="r"/>
              <a:t>3</a:t>
            </a:fld>
            <a:endParaRPr lang="ru-RU" altLang="ru-RU" sz="1200" dirty="0">
              <a:solidFill>
                <a:srgbClr val="404924"/>
              </a:solidFill>
              <a:latin typeface="Constantia" pitchFamily="18" charset="0"/>
            </a:endParaRPr>
          </a:p>
        </p:txBody>
      </p:sp>
      <p:sp>
        <p:nvSpPr>
          <p:cNvPr id="13" name="Заголовок 1"/>
          <p:cNvSpPr>
            <a:spLocks/>
          </p:cNvSpPr>
          <p:nvPr/>
        </p:nvSpPr>
        <p:spPr bwMode="auto">
          <a:xfrm>
            <a:off x="-7938" y="7938"/>
            <a:ext cx="824388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pitchFamily="18" charset="2"/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Динамика исполнения консолидированного бюджета Кольского района за 2016 и 2017 годы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gray">
          <a:xfrm>
            <a:off x="3492500" y="5146675"/>
            <a:ext cx="177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Численность     населения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41 692 чел./ 41 163 чел.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gray">
          <a:xfrm>
            <a:off x="971550" y="4581525"/>
            <a:ext cx="153035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Доходы </a:t>
            </a: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в расчете на</a:t>
            </a: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1 человека </a:t>
            </a:r>
            <a:r>
              <a:rPr lang="ru-RU" altLang="ru-RU" sz="14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(руб./чел.):</a:t>
            </a:r>
            <a:endParaRPr lang="ru-RU" altLang="ru-RU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altLang="ru-RU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44 001,0 /  56 939,2</a:t>
            </a:r>
            <a:endParaRPr lang="en-US" altLang="ru-RU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gray">
          <a:xfrm>
            <a:off x="6269038" y="4652963"/>
            <a:ext cx="144621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Расходы </a:t>
            </a: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в расчете на 1 человека</a:t>
            </a:r>
          </a:p>
          <a:p>
            <a:pPr algn="ctr"/>
            <a:r>
              <a:rPr lang="ru-RU" altLang="ru-RU" sz="14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(руб./чел.):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44 469,7  /  56 083,7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997071" y="3414888"/>
            <a:ext cx="1494809" cy="448010"/>
          </a:xfrm>
          <a:prstGeom prst="rect">
            <a:avLst/>
          </a:prstGeom>
          <a:solidFill>
            <a:srgbClr val="5ECCF3">
              <a:lumMod val="75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endParaRPr lang="ru-RU" sz="1600" b="1" kern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kern="0" dirty="0">
                <a:solidFill>
                  <a:prstClr val="black"/>
                </a:solidFill>
                <a:cs typeface="Arial" panose="020B0604020202020204" pitchFamily="34" charset="0"/>
              </a:rPr>
              <a:t>Исполнено за 2017 год</a:t>
            </a:r>
          </a:p>
          <a:p>
            <a:pPr algn="ctr">
              <a:defRPr/>
            </a:pPr>
            <a:endParaRPr lang="ru-RU" sz="1600" b="1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23528" y="3392488"/>
            <a:ext cx="1592823" cy="549166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600" b="1" kern="0" dirty="0">
                <a:solidFill>
                  <a:prstClr val="black"/>
                </a:solidFill>
                <a:cs typeface="Arial" panose="020B0604020202020204" pitchFamily="34" charset="0"/>
              </a:rPr>
              <a:t>Исполнено за 2016 год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997071" y="3879847"/>
            <a:ext cx="1494809" cy="294709"/>
          </a:xfrm>
          <a:prstGeom prst="rect">
            <a:avLst/>
          </a:prstGeom>
          <a:solidFill>
            <a:srgbClr val="B4DCFA">
              <a:lumMod val="9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solidFill>
                  <a:prstClr val="black"/>
                </a:solidFill>
                <a:cs typeface="Arial" panose="020B0604020202020204" pitchFamily="34" charset="0"/>
              </a:rPr>
              <a:t>2 343 789,1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23528" y="3879847"/>
            <a:ext cx="1610454" cy="294709"/>
          </a:xfrm>
          <a:prstGeom prst="rect">
            <a:avLst/>
          </a:prstGeom>
          <a:solidFill>
            <a:srgbClr val="FF8021">
              <a:lumMod val="20000"/>
              <a:lumOff val="8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solidFill>
                  <a:prstClr val="black"/>
                </a:solidFill>
                <a:cs typeface="Arial" panose="020B0604020202020204" pitchFamily="34" charset="0"/>
              </a:rPr>
              <a:t>2 086 112,7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gray">
          <a:xfrm>
            <a:off x="3570961" y="3379171"/>
            <a:ext cx="169953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200" b="1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2016: Дефицит        -78568,8</a:t>
            </a:r>
            <a:endParaRPr lang="ru-RU" altLang="ru-RU" sz="14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" name="Picture 39" descr="C:\Users\user\Desktop\для граждан\img_AkQvI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765175"/>
            <a:ext cx="571817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932040" y="4081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3604974" y="3863272"/>
            <a:ext cx="1665525" cy="3324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1200" b="1" kern="0" dirty="0">
                <a:solidFill>
                  <a:prstClr val="black"/>
                </a:solidFill>
                <a:cs typeface="Arial" panose="020B0604020202020204" pitchFamily="34" charset="0"/>
              </a:rPr>
              <a:t>2017: Профицит 35216,0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7033456" y="3437288"/>
            <a:ext cx="1494809" cy="448010"/>
          </a:xfrm>
          <a:prstGeom prst="rect">
            <a:avLst/>
          </a:prstGeom>
          <a:solidFill>
            <a:srgbClr val="5ECCF3">
              <a:lumMod val="75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endParaRPr lang="ru-RU" sz="1600" b="1" kern="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kern="0" dirty="0">
                <a:solidFill>
                  <a:prstClr val="black"/>
                </a:solidFill>
                <a:cs typeface="Arial" panose="020B0604020202020204" pitchFamily="34" charset="0"/>
              </a:rPr>
              <a:t>Исполнено за 2017 год</a:t>
            </a:r>
          </a:p>
          <a:p>
            <a:pPr algn="ctr">
              <a:defRPr/>
            </a:pPr>
            <a:endParaRPr lang="ru-RU" sz="1600" b="1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5359913" y="3414888"/>
            <a:ext cx="1592823" cy="549166"/>
          </a:xfrm>
          <a:prstGeom prst="rect">
            <a:avLst/>
          </a:prstGeom>
          <a:solidFill>
            <a:srgbClr val="FF8021">
              <a:lumMod val="60000"/>
              <a:lumOff val="4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600" b="1" kern="0" dirty="0">
                <a:solidFill>
                  <a:prstClr val="black"/>
                </a:solidFill>
                <a:cs typeface="Arial" panose="020B0604020202020204" pitchFamily="34" charset="0"/>
              </a:rPr>
              <a:t>Исполнено за 2016 год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7033456" y="3902247"/>
            <a:ext cx="1494809" cy="294709"/>
          </a:xfrm>
          <a:prstGeom prst="rect">
            <a:avLst/>
          </a:prstGeom>
          <a:solidFill>
            <a:srgbClr val="B4DCFA">
              <a:lumMod val="9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solidFill>
                  <a:prstClr val="black"/>
                </a:solidFill>
                <a:cs typeface="Arial" panose="020B0604020202020204" pitchFamily="34" charset="0"/>
              </a:rPr>
              <a:t>2 308 573</a:t>
            </a:r>
            <a:r>
              <a:rPr lang="en-US" b="1" kern="0" dirty="0">
                <a:solidFill>
                  <a:prstClr val="black"/>
                </a:solidFill>
                <a:cs typeface="Arial" panose="020B0604020202020204" pitchFamily="34" charset="0"/>
              </a:rPr>
              <a:t>,</a:t>
            </a:r>
            <a:r>
              <a:rPr lang="ru-RU" b="1" kern="0" dirty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5359913" y="3902247"/>
            <a:ext cx="1610454" cy="294709"/>
          </a:xfrm>
          <a:prstGeom prst="rect">
            <a:avLst/>
          </a:prstGeom>
          <a:solidFill>
            <a:srgbClr val="FF8021">
              <a:lumMod val="20000"/>
              <a:lumOff val="80000"/>
            </a:srgbClr>
          </a:solidFill>
          <a:ln w="158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solidFill>
                  <a:prstClr val="black"/>
                </a:solidFill>
                <a:cs typeface="Arial" panose="020B0604020202020204" pitchFamily="34" charset="0"/>
              </a:rPr>
              <a:t>2 164 681,5</a:t>
            </a:r>
          </a:p>
        </p:txBody>
      </p: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8346621" y="825729"/>
            <a:ext cx="81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тысяч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9033212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g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0432" y="91282"/>
            <a:ext cx="603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69859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8346621" y="825729"/>
            <a:ext cx="81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тысяч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4763"/>
            <a:ext cx="8331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Динамика поступления доходов в бюджет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Кольского района за 201</a:t>
            </a:r>
            <a:r>
              <a:rPr lang="en-US" altLang="ru-RU" sz="2000" b="1" dirty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6</a:t>
            </a:r>
            <a:r>
              <a:rPr lang="ru-RU" altLang="ru-RU" sz="2000" b="1" dirty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 И 201</a:t>
            </a:r>
            <a:r>
              <a:rPr lang="en-US" altLang="ru-RU" sz="2000" b="1" dirty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7</a:t>
            </a:r>
            <a:r>
              <a:rPr lang="ru-RU" altLang="ru-RU" sz="2000" b="1" dirty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 годы </a:t>
            </a:r>
          </a:p>
        </p:txBody>
      </p:sp>
    </p:spTree>
    <p:extLst>
      <p:ext uri="{BB962C8B-B14F-4D97-AF65-F5344CB8AC3E}">
        <p14:creationId xmlns:p14="http://schemas.microsoft.com/office/powerpoint/2010/main" val="237547133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g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0432" y="91282"/>
            <a:ext cx="603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4763"/>
            <a:ext cx="8331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Налоговые доходы консолидированного бюджета Кольского района</a:t>
            </a:r>
            <a:r>
              <a:rPr lang="ru-RU" altLang="ru-RU" sz="2000" b="1" dirty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 </a:t>
            </a:r>
          </a:p>
        </p:txBody>
      </p:sp>
      <p:graphicFrame>
        <p:nvGraphicFramePr>
          <p:cNvPr id="4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614440"/>
              </p:ext>
            </p:extLst>
          </p:nvPr>
        </p:nvGraphicFramePr>
        <p:xfrm>
          <a:off x="251520" y="548680"/>
          <a:ext cx="547260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8346621" y="825729"/>
            <a:ext cx="81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тысяч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рублей</a:t>
            </a:r>
          </a:p>
        </p:txBody>
      </p:sp>
      <p:graphicFrame>
        <p:nvGraphicFramePr>
          <p:cNvPr id="6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895748"/>
              </p:ext>
            </p:extLst>
          </p:nvPr>
        </p:nvGraphicFramePr>
        <p:xfrm>
          <a:off x="5585336" y="1087667"/>
          <a:ext cx="3452528" cy="5894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5851994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g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0432" y="91282"/>
            <a:ext cx="603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0" y="4763"/>
            <a:ext cx="822483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Налоги на совокупный доход консолидированного бюджета  Кольского района </a:t>
            </a: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8346621" y="825729"/>
            <a:ext cx="81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тысяч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рублей</a:t>
            </a:r>
          </a:p>
        </p:txBody>
      </p:sp>
      <p:graphicFrame>
        <p:nvGraphicFramePr>
          <p:cNvPr id="32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108589"/>
              </p:ext>
            </p:extLst>
          </p:nvPr>
        </p:nvGraphicFramePr>
        <p:xfrm>
          <a:off x="244865" y="1268760"/>
          <a:ext cx="8510537" cy="543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10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g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0432" y="91282"/>
            <a:ext cx="603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4763"/>
            <a:ext cx="81010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Налоги на имущество консолидированного бюджета Кольского района </a:t>
            </a:r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598372"/>
              </p:ext>
            </p:extLst>
          </p:nvPr>
        </p:nvGraphicFramePr>
        <p:xfrm>
          <a:off x="269777" y="1356470"/>
          <a:ext cx="8604447" cy="4490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1" y="58769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Всего расходов:</a:t>
            </a:r>
          </a:p>
        </p:txBody>
      </p:sp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1403649" y="6364173"/>
            <a:ext cx="300751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2016 год: 42 681,6</a:t>
            </a: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4963295" y="6364173"/>
            <a:ext cx="30075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Arial Unicode MS" pitchFamily="34" charset="-128"/>
                <a:cs typeface="Times New Roman" pitchFamily="18" charset="0"/>
              </a:rPr>
              <a:t>2017 год: 49 802,2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8346621" y="825729"/>
            <a:ext cx="81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тысяч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39437989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g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0432" y="91282"/>
            <a:ext cx="603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251520" y="5797550"/>
            <a:ext cx="338405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2016 год – Всего: </a:t>
            </a:r>
            <a:r>
              <a:rPr lang="en-US" altLang="ru-RU" b="1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103 321,0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4763"/>
            <a:ext cx="8331200" cy="81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Неналоговые доходы консолидированного бюджета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2000" b="1" dirty="0">
                <a:solidFill>
                  <a:srgbClr val="000000"/>
                </a:solidFill>
                <a:latin typeface="Trebuchet MS" pitchFamily="34" charset="0"/>
                <a:ea typeface="Arial Unicode MS" pitchFamily="34" charset="-128"/>
                <a:cs typeface="Arial" charset="0"/>
              </a:rPr>
              <a:t>Кольского района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8346621" y="825729"/>
            <a:ext cx="81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тысяч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рублей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98638740"/>
              </p:ext>
            </p:extLst>
          </p:nvPr>
        </p:nvGraphicFramePr>
        <p:xfrm>
          <a:off x="179512" y="1772816"/>
          <a:ext cx="46805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50265992"/>
              </p:ext>
            </p:extLst>
          </p:nvPr>
        </p:nvGraphicFramePr>
        <p:xfrm>
          <a:off x="4427985" y="1484784"/>
          <a:ext cx="4464496" cy="423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46"/>
          <p:cNvSpPr txBox="1">
            <a:spLocks noChangeArrowheads="1"/>
          </p:cNvSpPr>
          <p:nvPr/>
        </p:nvSpPr>
        <p:spPr bwMode="auto">
          <a:xfrm>
            <a:off x="5044228" y="5797550"/>
            <a:ext cx="338405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Arial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Arial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Arial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2017 год – Всего: </a:t>
            </a:r>
            <a:r>
              <a:rPr lang="en-US" altLang="ru-RU" b="1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112 791,0</a:t>
            </a:r>
          </a:p>
        </p:txBody>
      </p:sp>
    </p:spTree>
    <p:extLst>
      <p:ext uri="{BB962C8B-B14F-4D97-AF65-F5344CB8AC3E}">
        <p14:creationId xmlns:p14="http://schemas.microsoft.com/office/powerpoint/2010/main" val="171313515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g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0432" y="91282"/>
            <a:ext cx="603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692696"/>
            <a:ext cx="6408712" cy="252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000" b="1" dirty="0">
              <a:solidFill>
                <a:srgbClr val="000000"/>
              </a:solidFill>
              <a:ea typeface="Arial Unicode MS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792975"/>
              </p:ext>
            </p:extLst>
          </p:nvPr>
        </p:nvGraphicFramePr>
        <p:xfrm>
          <a:off x="611560" y="764704"/>
          <a:ext cx="72008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052545"/>
            <a:ext cx="7056783" cy="88211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Количество переданного в аренду и в собственность недвижимого имущества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5281728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1841</TotalTime>
  <Words>354</Words>
  <Application>Microsoft Office PowerPoint</Application>
  <PresentationFormat>Экран (4:3)</PresentationFormat>
  <Paragraphs>132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Воздушный поток</vt:lpstr>
      <vt:lpstr>1_Воздушный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Поступление неналоговых доходов</vt:lpstr>
      <vt:lpstr>Претензионная работа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182</cp:revision>
  <dcterms:modified xsi:type="dcterms:W3CDTF">2018-02-28T15:32:22Z</dcterms:modified>
</cp:coreProperties>
</file>