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3" r:id="rId2"/>
    <p:sldId id="486" r:id="rId3"/>
    <p:sldId id="485" r:id="rId4"/>
    <p:sldId id="487" r:id="rId5"/>
    <p:sldId id="466" r:id="rId6"/>
    <p:sldId id="465" r:id="rId7"/>
    <p:sldId id="491" r:id="rId8"/>
    <p:sldId id="464" r:id="rId9"/>
    <p:sldId id="469" r:id="rId10"/>
    <p:sldId id="483" r:id="rId11"/>
    <p:sldId id="492" r:id="rId12"/>
    <p:sldId id="493" r:id="rId13"/>
    <p:sldId id="374" r:id="rId14"/>
  </p:sldIdLst>
  <p:sldSz cx="9144000" cy="6858000" type="screen4x3"/>
  <p:notesSz cx="6797675" cy="987425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Arial Unicode MS" pitchFamily="34" charset="-128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F0EC"/>
    <a:srgbClr val="BC5908"/>
    <a:srgbClr val="008000"/>
    <a:srgbClr val="1E497C"/>
    <a:srgbClr val="3072C2"/>
    <a:srgbClr val="D56509"/>
    <a:srgbClr val="F4EFAE"/>
    <a:srgbClr val="F9F5A9"/>
    <a:srgbClr val="F6F072"/>
    <a:srgbClr val="D182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3604" autoAdjust="0"/>
  </p:normalViewPr>
  <p:slideViewPr>
    <p:cSldViewPr>
      <p:cViewPr>
        <p:scale>
          <a:sx n="70" d="100"/>
          <a:sy n="70" d="100"/>
        </p:scale>
        <p:origin x="-273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AngAx val="1"/>
    </c:view3D>
    <c:floor>
      <c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floor>
    <c:sideWall>
      <c:spPr>
        <a:solidFill>
          <a:schemeClr val="accent4">
            <a:lumMod val="20000"/>
            <a:lumOff val="80000"/>
          </a:schemeClr>
        </a:solidFill>
      </c:spPr>
    </c:sideWall>
    <c:backWall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1683792019310295"/>
          <c:y val="4.5169133574232065E-2"/>
          <c:w val="0.88014722010944668"/>
          <c:h val="0.587832568091079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граждан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9596588033428401E-2"/>
                  <c:y val="-1.5819099257997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596588033428401E-2"/>
                  <c:y val="-2.0338841903139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133737277054665E-2"/>
                  <c:y val="-2.0338841903139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04017882153669E-2"/>
                  <c:y val="-2.25987132257100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566868638527362E-2"/>
                  <c:y val="-2.48585845482810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581728335977888E-2"/>
                  <c:y val="-2.93783271934231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089158184703125E-2"/>
                  <c:y val="-2.0338841903139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личные от граждан</c:v>
                </c:pt>
                <c:pt idx="1">
                  <c:v>органов прокуратуры</c:v>
                </c:pt>
                <c:pt idx="2">
                  <c:v>Аппарата Правительства</c:v>
                </c:pt>
                <c:pt idx="3">
                  <c:v>администраций МО</c:v>
                </c:pt>
                <c:pt idx="4">
                  <c:v>Упр. Роспотребнадзора</c:v>
                </c:pt>
                <c:pt idx="5">
                  <c:v>ГИС ЖКХ</c:v>
                </c:pt>
                <c:pt idx="6">
                  <c:v>иных источников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4916</c:v>
                </c:pt>
                <c:pt idx="1">
                  <c:v>1197</c:v>
                </c:pt>
                <c:pt idx="2">
                  <c:v>1425</c:v>
                </c:pt>
                <c:pt idx="3">
                  <c:v>969</c:v>
                </c:pt>
                <c:pt idx="4">
                  <c:v>565</c:v>
                </c:pt>
                <c:pt idx="5">
                  <c:v>322</c:v>
                </c:pt>
                <c:pt idx="6">
                  <c:v>1020</c:v>
                </c:pt>
              </c:numCache>
            </c:numRef>
          </c:val>
        </c:ser>
        <c:dLbls>
          <c:showVal val="1"/>
        </c:dLbls>
        <c:gapWidth val="75"/>
        <c:shape val="box"/>
        <c:axId val="83880960"/>
        <c:axId val="85410560"/>
        <c:axId val="0"/>
      </c:bar3DChart>
      <c:catAx>
        <c:axId val="838809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5410560"/>
        <c:crosses val="autoZero"/>
        <c:auto val="1"/>
        <c:lblAlgn val="ctr"/>
        <c:lblOffset val="100"/>
      </c:catAx>
      <c:valAx>
        <c:axId val="854105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880960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>
          <a:ln>
            <a:solidFill>
              <a:sysClr val="windowText" lastClr="000000"/>
            </a:solidFill>
          </a:ln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9 месяцев 2017 года 1828 обращений были перенаправлены для рассмотрения: </a:t>
            </a:r>
          </a:p>
        </c:rich>
      </c:tx>
      <c:layout>
        <c:manualLayout>
          <c:xMode val="edge"/>
          <c:yMode val="edge"/>
          <c:x val="0.1621430336880742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1869463684040036E-4"/>
          <c:y val="0.21509933554892513"/>
          <c:w val="0.5771749463216862"/>
          <c:h val="0.71751647318204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•За 9 месяцев 2017 года 1828 обращений были перенаправлены для рассмотрения: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 администрации городов Мурманской области, в т.ч. администрацию г. Мурманска</c:v>
                </c:pt>
                <c:pt idx="1">
                  <c:v>В Управление Роспотребнадзора</c:v>
                </c:pt>
                <c:pt idx="2">
                  <c:v>В МЖК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23</c:v>
                </c:pt>
                <c:pt idx="2">
                  <c:v>1721</c:v>
                </c:pt>
                <c:pt idx="3">
                  <c:v>32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304353541169352"/>
          <c:y val="0.18836561490218159"/>
          <c:w val="0.39743531113430186"/>
          <c:h val="0.81163438509781838"/>
        </c:manualLayout>
      </c:layout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ln>
      <a:solidFill>
        <a:srgbClr val="008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6F422-6FF0-458E-9ED2-87A272892990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DAF58B-AD6D-43E4-A1D1-E1F0DCBE3A6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28CA7D8D-E814-464D-B85F-9713073815EF}" type="parTrans" cxnId="{FA386AA6-4C8E-42CB-9D36-1F1D153F4E38}">
      <dgm:prSet/>
      <dgm:spPr/>
      <dgm:t>
        <a:bodyPr/>
        <a:lstStyle/>
        <a:p>
          <a:endParaRPr lang="ru-RU"/>
        </a:p>
      </dgm:t>
    </dgm:pt>
    <dgm:pt modelId="{70F94A64-AB6D-41CD-A042-337E70427CAE}" type="sibTrans" cxnId="{FA386AA6-4C8E-42CB-9D36-1F1D153F4E38}">
      <dgm:prSet/>
      <dgm:spPr/>
      <dgm:t>
        <a:bodyPr/>
        <a:lstStyle/>
        <a:p>
          <a:endParaRPr lang="ru-RU"/>
        </a:p>
      </dgm:t>
    </dgm:pt>
    <dgm:pt modelId="{3042F22A-DBC7-4F33-AFE9-EE8A248E4E7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за отчетный период в 2017 году Инспекцией проведено 1526 проверок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6FCD3-8781-416E-85FD-7EE7A1FC53F2}" type="parTrans" cxnId="{C15FDB3B-50A6-496C-9968-5AAA66C2ECAB}">
      <dgm:prSet/>
      <dgm:spPr/>
      <dgm:t>
        <a:bodyPr/>
        <a:lstStyle/>
        <a:p>
          <a:endParaRPr lang="ru-RU"/>
        </a:p>
      </dgm:t>
    </dgm:pt>
    <dgm:pt modelId="{13BC06AB-0FC6-4DBB-8916-D9E39AB92306}" type="sibTrans" cxnId="{C15FDB3B-50A6-496C-9968-5AAA66C2ECAB}">
      <dgm:prSet/>
      <dgm:spPr/>
      <dgm:t>
        <a:bodyPr/>
        <a:lstStyle/>
        <a:p>
          <a:endParaRPr lang="ru-RU"/>
        </a:p>
      </dgm:t>
    </dgm:pt>
    <dgm:pt modelId="{583BB597-9521-4ABC-80BA-AA9FE06C8E7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0998887-A17F-4F6B-8A6A-59117D5C18EB}" type="parTrans" cxnId="{5D9D2F31-CF89-4CA1-AC6A-73C98B35BF53}">
      <dgm:prSet/>
      <dgm:spPr/>
      <dgm:t>
        <a:bodyPr/>
        <a:lstStyle/>
        <a:p>
          <a:endParaRPr lang="ru-RU"/>
        </a:p>
      </dgm:t>
    </dgm:pt>
    <dgm:pt modelId="{75B43170-0B66-4FD5-B85D-F682DC316825}" type="sibTrans" cxnId="{5D9D2F31-CF89-4CA1-AC6A-73C98B35BF53}">
      <dgm:prSet/>
      <dgm:spPr/>
      <dgm:t>
        <a:bodyPr/>
        <a:lstStyle/>
        <a:p>
          <a:endParaRPr lang="ru-RU"/>
        </a:p>
      </dgm:t>
    </dgm:pt>
    <dgm:pt modelId="{520F96C0-B154-47D0-8C7F-EFC772C84649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выявлено 1935 нарушений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A09FA-7D1D-4BE9-A2BC-15CD12713546}" type="parTrans" cxnId="{C4B95E0A-CEC3-47ED-B4B1-204BA752C19E}">
      <dgm:prSet/>
      <dgm:spPr/>
      <dgm:t>
        <a:bodyPr/>
        <a:lstStyle/>
        <a:p>
          <a:endParaRPr lang="ru-RU"/>
        </a:p>
      </dgm:t>
    </dgm:pt>
    <dgm:pt modelId="{C786713B-CE3C-4AB4-88AB-867BAAAAEE73}" type="sibTrans" cxnId="{C4B95E0A-CEC3-47ED-B4B1-204BA752C19E}">
      <dgm:prSet/>
      <dgm:spPr/>
      <dgm:t>
        <a:bodyPr/>
        <a:lstStyle/>
        <a:p>
          <a:endParaRPr lang="ru-RU"/>
        </a:p>
      </dgm:t>
    </dgm:pt>
    <dgm:pt modelId="{397270FE-E195-4B11-8830-77B823EB7E3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6D77CE7-3D0A-4CD9-AA72-54707D297F51}" type="parTrans" cxnId="{DDF0DFE3-5D00-4D66-9D55-02496D974687}">
      <dgm:prSet/>
      <dgm:spPr/>
      <dgm:t>
        <a:bodyPr/>
        <a:lstStyle/>
        <a:p>
          <a:endParaRPr lang="ru-RU"/>
        </a:p>
      </dgm:t>
    </dgm:pt>
    <dgm:pt modelId="{81349A65-99AF-4546-8161-8086DFD61EFA}" type="sibTrans" cxnId="{DDF0DFE3-5D00-4D66-9D55-02496D974687}">
      <dgm:prSet/>
      <dgm:spPr/>
      <dgm:t>
        <a:bodyPr/>
        <a:lstStyle/>
        <a:p>
          <a:endParaRPr lang="ru-RU"/>
        </a:p>
      </dgm:t>
    </dgm:pt>
    <dgm:pt modelId="{52ECD8FE-29A6-40AD-A405-A725FF9FBAB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 51% случаев нарушения устраняются до проведения проверки (до лицензирования - 18%)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743F21-0F05-4746-84D8-ECA88D17BFB6}" type="parTrans" cxnId="{91EE93E7-95EA-4A64-B91D-8861B551BF5C}">
      <dgm:prSet/>
      <dgm:spPr/>
      <dgm:t>
        <a:bodyPr/>
        <a:lstStyle/>
        <a:p>
          <a:endParaRPr lang="ru-RU"/>
        </a:p>
      </dgm:t>
    </dgm:pt>
    <dgm:pt modelId="{F6505F0F-E00D-4C73-886E-78C037EB2BF6}" type="sibTrans" cxnId="{91EE93E7-95EA-4A64-B91D-8861B551BF5C}">
      <dgm:prSet/>
      <dgm:spPr/>
      <dgm:t>
        <a:bodyPr/>
        <a:lstStyle/>
        <a:p>
          <a:endParaRPr lang="ru-RU"/>
        </a:p>
      </dgm:t>
    </dgm:pt>
    <dgm:pt modelId="{2080BDB7-1799-498F-982D-D71CF4E5FF00}" type="pres">
      <dgm:prSet presAssocID="{9126F422-6FF0-458E-9ED2-87A2728929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9A849C-5AA3-436A-906A-D61A05F3C63C}" type="pres">
      <dgm:prSet presAssocID="{46DAF58B-AD6D-43E4-A1D1-E1F0DCBE3A6A}" presName="composite" presStyleCnt="0"/>
      <dgm:spPr/>
    </dgm:pt>
    <dgm:pt modelId="{11B434C5-AE21-4E69-A325-790F0ED2DBD9}" type="pres">
      <dgm:prSet presAssocID="{46DAF58B-AD6D-43E4-A1D1-E1F0DCBE3A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0CF9-FE94-4F78-A65E-6A3F362FDDFF}" type="pres">
      <dgm:prSet presAssocID="{46DAF58B-AD6D-43E4-A1D1-E1F0DCBE3A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3D89C-3AB2-43C4-BDF4-C72CE6F61FE3}" type="pres">
      <dgm:prSet presAssocID="{70F94A64-AB6D-41CD-A042-337E70427CAE}" presName="sp" presStyleCnt="0"/>
      <dgm:spPr/>
    </dgm:pt>
    <dgm:pt modelId="{6F9B55F0-6CC6-4C29-9C86-F72FAE8FD863}" type="pres">
      <dgm:prSet presAssocID="{583BB597-9521-4ABC-80BA-AA9FE06C8E7E}" presName="composite" presStyleCnt="0"/>
      <dgm:spPr/>
    </dgm:pt>
    <dgm:pt modelId="{E7237FD8-6C00-4728-9709-579F2F32883B}" type="pres">
      <dgm:prSet presAssocID="{583BB597-9521-4ABC-80BA-AA9FE06C8E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E4C6D-27A3-4416-B3E1-40AFB7E7A503}" type="pres">
      <dgm:prSet presAssocID="{583BB597-9521-4ABC-80BA-AA9FE06C8E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9AC57-AD8D-402A-B0AC-3AC9BED15596}" type="pres">
      <dgm:prSet presAssocID="{75B43170-0B66-4FD5-B85D-F682DC316825}" presName="sp" presStyleCnt="0"/>
      <dgm:spPr/>
    </dgm:pt>
    <dgm:pt modelId="{B4AFA59F-64D1-4E39-AF9E-807AC14A0457}" type="pres">
      <dgm:prSet presAssocID="{397270FE-E195-4B11-8830-77B823EB7E34}" presName="composite" presStyleCnt="0"/>
      <dgm:spPr/>
    </dgm:pt>
    <dgm:pt modelId="{C794724D-5682-4CFA-A423-D35149808B72}" type="pres">
      <dgm:prSet presAssocID="{397270FE-E195-4B11-8830-77B823EB7E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B0E6C-FBA5-44EB-8A10-6A4FCBE3C82F}" type="pres">
      <dgm:prSet presAssocID="{397270FE-E195-4B11-8830-77B823EB7E3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9C59E-4E15-4018-839C-128BB0960AA5}" type="presOf" srcId="{52ECD8FE-29A6-40AD-A405-A725FF9FBAB0}" destId="{355B0E6C-FBA5-44EB-8A10-6A4FCBE3C82F}" srcOrd="0" destOrd="0" presId="urn:microsoft.com/office/officeart/2005/8/layout/chevron2"/>
    <dgm:cxn modelId="{1525DBD7-B696-4DDE-A627-566C6804CED8}" type="presOf" srcId="{520F96C0-B154-47D0-8C7F-EFC772C84649}" destId="{652E4C6D-27A3-4416-B3E1-40AFB7E7A503}" srcOrd="0" destOrd="0" presId="urn:microsoft.com/office/officeart/2005/8/layout/chevron2"/>
    <dgm:cxn modelId="{A4D8BCDA-BE2B-4588-A3C4-B72BDF45D958}" type="presOf" srcId="{9126F422-6FF0-458E-9ED2-87A272892990}" destId="{2080BDB7-1799-498F-982D-D71CF4E5FF00}" srcOrd="0" destOrd="0" presId="urn:microsoft.com/office/officeart/2005/8/layout/chevron2"/>
    <dgm:cxn modelId="{C4B95E0A-CEC3-47ED-B4B1-204BA752C19E}" srcId="{583BB597-9521-4ABC-80BA-AA9FE06C8E7E}" destId="{520F96C0-B154-47D0-8C7F-EFC772C84649}" srcOrd="0" destOrd="0" parTransId="{129A09FA-7D1D-4BE9-A2BC-15CD12713546}" sibTransId="{C786713B-CE3C-4AB4-88AB-867BAAAAEE73}"/>
    <dgm:cxn modelId="{F4355965-EF77-4E96-9AF0-3F07C46048F6}" type="presOf" srcId="{583BB597-9521-4ABC-80BA-AA9FE06C8E7E}" destId="{E7237FD8-6C00-4728-9709-579F2F32883B}" srcOrd="0" destOrd="0" presId="urn:microsoft.com/office/officeart/2005/8/layout/chevron2"/>
    <dgm:cxn modelId="{DDF0DFE3-5D00-4D66-9D55-02496D974687}" srcId="{9126F422-6FF0-458E-9ED2-87A272892990}" destId="{397270FE-E195-4B11-8830-77B823EB7E34}" srcOrd="2" destOrd="0" parTransId="{A6D77CE7-3D0A-4CD9-AA72-54707D297F51}" sibTransId="{81349A65-99AF-4546-8161-8086DFD61EFA}"/>
    <dgm:cxn modelId="{FA386AA6-4C8E-42CB-9D36-1F1D153F4E38}" srcId="{9126F422-6FF0-458E-9ED2-87A272892990}" destId="{46DAF58B-AD6D-43E4-A1D1-E1F0DCBE3A6A}" srcOrd="0" destOrd="0" parTransId="{28CA7D8D-E814-464D-B85F-9713073815EF}" sibTransId="{70F94A64-AB6D-41CD-A042-337E70427CAE}"/>
    <dgm:cxn modelId="{CDBACEEC-0F28-4F3C-BFA2-A10516D7314A}" type="presOf" srcId="{397270FE-E195-4B11-8830-77B823EB7E34}" destId="{C794724D-5682-4CFA-A423-D35149808B72}" srcOrd="0" destOrd="0" presId="urn:microsoft.com/office/officeart/2005/8/layout/chevron2"/>
    <dgm:cxn modelId="{91EE93E7-95EA-4A64-B91D-8861B551BF5C}" srcId="{397270FE-E195-4B11-8830-77B823EB7E34}" destId="{52ECD8FE-29A6-40AD-A405-A725FF9FBAB0}" srcOrd="0" destOrd="0" parTransId="{AB743F21-0F05-4746-84D8-ECA88D17BFB6}" sibTransId="{F6505F0F-E00D-4C73-886E-78C037EB2BF6}"/>
    <dgm:cxn modelId="{CE4B4C83-1E91-4C03-A49F-5B6C89B2F87F}" type="presOf" srcId="{46DAF58B-AD6D-43E4-A1D1-E1F0DCBE3A6A}" destId="{11B434C5-AE21-4E69-A325-790F0ED2DBD9}" srcOrd="0" destOrd="0" presId="urn:microsoft.com/office/officeart/2005/8/layout/chevron2"/>
    <dgm:cxn modelId="{C15FDB3B-50A6-496C-9968-5AAA66C2ECAB}" srcId="{46DAF58B-AD6D-43E4-A1D1-E1F0DCBE3A6A}" destId="{3042F22A-DBC7-4F33-AFE9-EE8A248E4E72}" srcOrd="0" destOrd="0" parTransId="{9126FCD3-8781-416E-85FD-7EE7A1FC53F2}" sibTransId="{13BC06AB-0FC6-4DBB-8916-D9E39AB92306}"/>
    <dgm:cxn modelId="{5D9D2F31-CF89-4CA1-AC6A-73C98B35BF53}" srcId="{9126F422-6FF0-458E-9ED2-87A272892990}" destId="{583BB597-9521-4ABC-80BA-AA9FE06C8E7E}" srcOrd="1" destOrd="0" parTransId="{90998887-A17F-4F6B-8A6A-59117D5C18EB}" sibTransId="{75B43170-0B66-4FD5-B85D-F682DC316825}"/>
    <dgm:cxn modelId="{E202EA62-BD1C-42CE-8504-535CBA745C99}" type="presOf" srcId="{3042F22A-DBC7-4F33-AFE9-EE8A248E4E72}" destId="{52FB0CF9-FE94-4F78-A65E-6A3F362FDDFF}" srcOrd="0" destOrd="0" presId="urn:microsoft.com/office/officeart/2005/8/layout/chevron2"/>
    <dgm:cxn modelId="{67B7137F-1C5C-4595-8BE7-15949123A64B}" type="presParOf" srcId="{2080BDB7-1799-498F-982D-D71CF4E5FF00}" destId="{729A849C-5AA3-436A-906A-D61A05F3C63C}" srcOrd="0" destOrd="0" presId="urn:microsoft.com/office/officeart/2005/8/layout/chevron2"/>
    <dgm:cxn modelId="{C35FC383-0F0A-4496-AC38-29130FD33172}" type="presParOf" srcId="{729A849C-5AA3-436A-906A-D61A05F3C63C}" destId="{11B434C5-AE21-4E69-A325-790F0ED2DBD9}" srcOrd="0" destOrd="0" presId="urn:microsoft.com/office/officeart/2005/8/layout/chevron2"/>
    <dgm:cxn modelId="{20F3E19D-61E9-454D-BFC6-AD142854A7E6}" type="presParOf" srcId="{729A849C-5AA3-436A-906A-D61A05F3C63C}" destId="{52FB0CF9-FE94-4F78-A65E-6A3F362FDDFF}" srcOrd="1" destOrd="0" presId="urn:microsoft.com/office/officeart/2005/8/layout/chevron2"/>
    <dgm:cxn modelId="{84C4B32B-5DB6-4918-A82D-F3C5852AA248}" type="presParOf" srcId="{2080BDB7-1799-498F-982D-D71CF4E5FF00}" destId="{6BC3D89C-3AB2-43C4-BDF4-C72CE6F61FE3}" srcOrd="1" destOrd="0" presId="urn:microsoft.com/office/officeart/2005/8/layout/chevron2"/>
    <dgm:cxn modelId="{2C0B740A-B4B5-4DA9-AD97-E566299B3CF3}" type="presParOf" srcId="{2080BDB7-1799-498F-982D-D71CF4E5FF00}" destId="{6F9B55F0-6CC6-4C29-9C86-F72FAE8FD863}" srcOrd="2" destOrd="0" presId="urn:microsoft.com/office/officeart/2005/8/layout/chevron2"/>
    <dgm:cxn modelId="{B3B3DB81-CD0D-4F1B-807D-13A643F2FB4D}" type="presParOf" srcId="{6F9B55F0-6CC6-4C29-9C86-F72FAE8FD863}" destId="{E7237FD8-6C00-4728-9709-579F2F32883B}" srcOrd="0" destOrd="0" presId="urn:microsoft.com/office/officeart/2005/8/layout/chevron2"/>
    <dgm:cxn modelId="{FFC2C907-7823-47F8-8C4F-4707ACBA67E2}" type="presParOf" srcId="{6F9B55F0-6CC6-4C29-9C86-F72FAE8FD863}" destId="{652E4C6D-27A3-4416-B3E1-40AFB7E7A503}" srcOrd="1" destOrd="0" presId="urn:microsoft.com/office/officeart/2005/8/layout/chevron2"/>
    <dgm:cxn modelId="{1F7512CF-18CC-40E4-992A-582090072A77}" type="presParOf" srcId="{2080BDB7-1799-498F-982D-D71CF4E5FF00}" destId="{5639AC57-AD8D-402A-B0AC-3AC9BED15596}" srcOrd="3" destOrd="0" presId="urn:microsoft.com/office/officeart/2005/8/layout/chevron2"/>
    <dgm:cxn modelId="{354FA5C3-697B-4E34-A8A0-CEDB03CE2A23}" type="presParOf" srcId="{2080BDB7-1799-498F-982D-D71CF4E5FF00}" destId="{B4AFA59F-64D1-4E39-AF9E-807AC14A0457}" srcOrd="4" destOrd="0" presId="urn:microsoft.com/office/officeart/2005/8/layout/chevron2"/>
    <dgm:cxn modelId="{EBCD39C1-84E1-48DB-8A1D-8F01732F18F1}" type="presParOf" srcId="{B4AFA59F-64D1-4E39-AF9E-807AC14A0457}" destId="{C794724D-5682-4CFA-A423-D35149808B72}" srcOrd="0" destOrd="0" presId="urn:microsoft.com/office/officeart/2005/8/layout/chevron2"/>
    <dgm:cxn modelId="{08D2350C-420A-4E47-8B92-E6598E4F9B87}" type="presParOf" srcId="{B4AFA59F-64D1-4E39-AF9E-807AC14A0457}" destId="{355B0E6C-FBA5-44EB-8A10-6A4FCBE3C8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434C5-AE21-4E69-A325-790F0ED2DBD9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 </a:t>
          </a:r>
          <a:endParaRPr lang="ru-RU" sz="3500" kern="1200" dirty="0">
            <a:solidFill>
              <a:schemeClr val="bg1"/>
            </a:solidFill>
          </a:endParaRPr>
        </a:p>
      </dsp:txBody>
      <dsp:txXfrm rot="5400000">
        <a:off x="-267472" y="269275"/>
        <a:ext cx="1783147" cy="1248203"/>
      </dsp:txXfrm>
    </dsp:sp>
    <dsp:sp modelId="{52FB0CF9-FE94-4F78-A65E-6A3F362FDDFF}">
      <dsp:nvSpPr>
        <dsp:cNvPr id="0" name=""/>
        <dsp:cNvSpPr/>
      </dsp:nvSpPr>
      <dsp:spPr>
        <a:xfrm rot="5400000">
          <a:off x="3973227" y="-2723221"/>
          <a:ext cx="1159045" cy="660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 отчетный период в 2017 году Инспекцией проведено 1526 проверок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973227" y="-2723221"/>
        <a:ext cx="1159045" cy="6609094"/>
      </dsp:txXfrm>
    </dsp:sp>
    <dsp:sp modelId="{E7237FD8-6C00-4728-9709-579F2F32883B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5400000">
        <a:off x="-267472" y="1860174"/>
        <a:ext cx="1783147" cy="1248203"/>
      </dsp:txXfrm>
    </dsp:sp>
    <dsp:sp modelId="{652E4C6D-27A3-4416-B3E1-40AFB7E7A503}">
      <dsp:nvSpPr>
        <dsp:cNvPr id="0" name=""/>
        <dsp:cNvSpPr/>
      </dsp:nvSpPr>
      <dsp:spPr>
        <a:xfrm rot="5400000">
          <a:off x="3973227" y="-1132322"/>
          <a:ext cx="1159045" cy="660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выявлено 1935 нарушений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973227" y="-1132322"/>
        <a:ext cx="1159045" cy="6609094"/>
      </dsp:txXfrm>
    </dsp:sp>
    <dsp:sp modelId="{C794724D-5682-4CFA-A423-D35149808B72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5400000">
        <a:off x="-267472" y="3451073"/>
        <a:ext cx="1783147" cy="1248203"/>
      </dsp:txXfrm>
    </dsp:sp>
    <dsp:sp modelId="{355B0E6C-FBA5-44EB-8A10-6A4FCBE3C82F}">
      <dsp:nvSpPr>
        <dsp:cNvPr id="0" name=""/>
        <dsp:cNvSpPr/>
      </dsp:nvSpPr>
      <dsp:spPr>
        <a:xfrm rot="5400000">
          <a:off x="3973227" y="458576"/>
          <a:ext cx="1159045" cy="660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51% случаев нарушения устраняются до проведения проверки (до лицензирования - 18%)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973227" y="458576"/>
        <a:ext cx="1159045" cy="660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8"/>
            <a:ext cx="2945659" cy="493714"/>
          </a:xfrm>
          <a:prstGeom prst="rect">
            <a:avLst/>
          </a:prstGeom>
        </p:spPr>
        <p:txBody>
          <a:bodyPr vert="horz" lIns="91161" tIns="45579" rIns="91161" bIns="4557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45" y="8"/>
            <a:ext cx="2946751" cy="493714"/>
          </a:xfrm>
          <a:prstGeom prst="rect">
            <a:avLst/>
          </a:prstGeom>
        </p:spPr>
        <p:txBody>
          <a:bodyPr vert="horz" lIns="91161" tIns="45579" rIns="91161" bIns="45579" rtlCol="0"/>
          <a:lstStyle>
            <a:lvl1pPr algn="r">
              <a:defRPr sz="1200"/>
            </a:lvl1pPr>
          </a:lstStyle>
          <a:p>
            <a:pPr>
              <a:defRPr/>
            </a:pPr>
            <a:fld id="{E1392984-8180-412A-BEA8-7FB8A5508403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9378239"/>
            <a:ext cx="2945659" cy="493714"/>
          </a:xfrm>
          <a:prstGeom prst="rect">
            <a:avLst/>
          </a:prstGeom>
        </p:spPr>
        <p:txBody>
          <a:bodyPr vert="horz" lIns="91161" tIns="45579" rIns="91161" bIns="455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45" y="9378239"/>
            <a:ext cx="2946751" cy="493714"/>
          </a:xfrm>
          <a:prstGeom prst="rect">
            <a:avLst/>
          </a:prstGeom>
        </p:spPr>
        <p:txBody>
          <a:bodyPr vert="horz" lIns="91161" tIns="45579" rIns="91161" bIns="45579" rtlCol="0" anchor="b"/>
          <a:lstStyle>
            <a:lvl1pPr algn="r">
              <a:defRPr sz="1200"/>
            </a:lvl1pPr>
          </a:lstStyle>
          <a:p>
            <a:pPr>
              <a:defRPr/>
            </a:pPr>
            <a:fld id="{86D1D328-80E8-4729-B2EB-103E9968F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27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8"/>
            <a:ext cx="2945659" cy="493714"/>
          </a:xfrm>
          <a:prstGeom prst="rect">
            <a:avLst/>
          </a:prstGeom>
        </p:spPr>
        <p:txBody>
          <a:bodyPr vert="horz" lIns="91155" tIns="45576" rIns="91155" bIns="45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45" y="8"/>
            <a:ext cx="2946751" cy="493714"/>
          </a:xfrm>
          <a:prstGeom prst="rect">
            <a:avLst/>
          </a:prstGeom>
        </p:spPr>
        <p:txBody>
          <a:bodyPr vert="horz" lIns="91155" tIns="45576" rIns="91155" bIns="45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E7229-4512-422B-8AFA-BB75D9259C67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2950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5" tIns="45576" rIns="91155" bIns="4557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4"/>
            <a:ext cx="5438140" cy="4443414"/>
          </a:xfrm>
          <a:prstGeom prst="rect">
            <a:avLst/>
          </a:prstGeom>
        </p:spPr>
        <p:txBody>
          <a:bodyPr vert="horz" lIns="91155" tIns="45576" rIns="91155" bIns="4557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378239"/>
            <a:ext cx="2945659" cy="493714"/>
          </a:xfrm>
          <a:prstGeom prst="rect">
            <a:avLst/>
          </a:prstGeom>
        </p:spPr>
        <p:txBody>
          <a:bodyPr vert="horz" lIns="91155" tIns="45576" rIns="91155" bIns="45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45" y="9378239"/>
            <a:ext cx="2946751" cy="493714"/>
          </a:xfrm>
          <a:prstGeom prst="rect">
            <a:avLst/>
          </a:prstGeom>
        </p:spPr>
        <p:txBody>
          <a:bodyPr vert="horz" lIns="91155" tIns="45576" rIns="91155" bIns="45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AE0FB4-ED68-4F2F-8963-3BBD79A4F8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7918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Департамент экономического развития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С.Семенов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DFD2-73F1-4E15-B2A4-27269806BE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67" y="4687972"/>
            <a:ext cx="4984962" cy="444572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6039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36FE4-96BB-4A8D-9CD3-CA625D1139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49845" y="9380538"/>
            <a:ext cx="2946751" cy="4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29" tIns="45817" rIns="91629" bIns="45817" anchor="b"/>
          <a:lstStyle/>
          <a:p>
            <a:pPr algn="r"/>
            <a:fld id="{981FA229-60BE-4CFB-B39B-576B8F876378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67" y="4687972"/>
            <a:ext cx="4984962" cy="444572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0812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011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93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77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77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77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77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425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34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02C3-06CC-4401-9740-F7F50F6F7F7C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4882-77BD-401D-B87A-ED9F597A2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4A91-54B6-4AE1-818C-929A4B0C7B89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FA68-A3CE-4420-92B3-6FA3B2E99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2975-FF87-402F-832D-18781A6ADB8C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82C8-65DF-436A-A93C-8E4E85AC8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9F1A-58C0-489F-9EC7-C421EE7B5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335B-4E51-4B74-9015-470CAAA5E4A4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5F8F-D441-4675-9704-DBEDF44A63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969A-6F68-4876-8D56-70CDEDEA4872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2D00-B25A-4DF3-A61E-92CD414E5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24C6-0487-4AE2-8209-FC5603A87800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8527-3839-4C89-82C4-F2C39EE91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3883-24B3-49BD-9356-3F8862E8857D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D1A1-FDE4-42EA-8DFF-6EFA82685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52FD-AC46-4016-B1E2-4DF8797B304E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5EC9-2CC4-4962-B5EA-8E3268AF6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CCD-2FEF-46B8-AF3C-EF0488DA6E54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22CA-2E03-4049-96C4-30515B691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02D7-656F-431D-A18F-A4E82F831FA7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98C1-5EA0-4EE1-92E1-7C2B8B346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76CC-EA7B-4F39-9F1E-0911AA1AB207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C674-93E7-426B-B1E7-7F14E4A16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90B59-652C-4E4B-9F05-06E6C16204FE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1A8B3-7252-4675-B327-126C40DDC8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0291"/>
            <a:ext cx="8143901" cy="47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96425" y="980728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ОТЧЕТ О РЕЗУЛЬТАТАХ ДЕЯТЕЛЬНОСТИ  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ГОСУДАРСТВЕННОЙ ЖИЛИЩНОЙ 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ИНСПЕКЦИИ МУРМАНСКОЙ ОБЛАСТИ 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dirty="0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823" y="5497866"/>
            <a:ext cx="47148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Начальник Государственной жилищной инспекции Мурманской области   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Кузнецова Алена Александровна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528" y="5214950"/>
            <a:ext cx="269147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52528" y="836712"/>
            <a:ext cx="2337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27 ноября 2017 года</a:t>
            </a:r>
          </a:p>
          <a:p>
            <a:pPr marL="342900" indent="-342900"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г. Мурманск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88" y="71414"/>
            <a:ext cx="87154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ЗАСЕДАНИЕ КООРДИНАЦИОННОГО СОВЕТА </a:t>
            </a:r>
          </a:p>
          <a:p>
            <a:pPr eaLnBrk="0" hangingPunct="0"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ПРЕДСТАВИТЕЛЬНЫХ ОРГАНОВ МУНИЦИПАЛЬНЫХ ОБРАЗОВАНИЙ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СТРУКТУРА АДМИНИСТРАТИВНЫХ ДЕЛ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РАЗРЕЗЕ СТАТЕЙ </a:t>
            </a:r>
            <a:endParaRPr lang="ru-RU" sz="2000" b="1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КОАП РФ ЗА 9 МЕСЯЦЕВ 2017 ГОДА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66750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1833816"/>
              </p:ext>
            </p:extLst>
          </p:nvPr>
        </p:nvGraphicFramePr>
        <p:xfrm>
          <a:off x="107504" y="911225"/>
          <a:ext cx="9036496" cy="5103813"/>
        </p:xfrm>
        <a:graphic>
          <a:graphicData uri="http://schemas.openxmlformats.org/presentationml/2006/ole">
            <p:oleObj spid="_x0000_s10363" name="Лист" r:id="rId5" imgW="8696399" imgH="467680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4803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 bwMode="auto">
          <a:xfrm>
            <a:off x="0" y="1"/>
            <a:ext cx="8051800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АННУЛИРОВАНИЕ ЛИЦЕНЗИЙ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04" y="666749"/>
            <a:ext cx="9001000" cy="2136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аннулируется по решению суда на основании рассмотрения заявления органа государственного жилищного надзора об аннулировании лицензии. Указанное заявление подается в суд на основании решения лицензионной комиссии.</a:t>
            </a:r>
          </a:p>
          <a:p>
            <a:pPr algn="just"/>
            <a:r>
              <a:rPr lang="ru-RU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для рассмотрения лицензионной комиссией вопроса об обращении в суд с заявлением об аннулировании лицензии – в течение календарного года лицензиату и (или) должностному лицу лицензиата судом два и  более раза было назначено административное наказание за неисполнение или ненадлежащее исполнение предписания, выданного органом государственного жилищного надзора в отношении МКД, деятельность по управлению которым осуществляет лицензиат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475149" y="2854979"/>
            <a:ext cx="1826246" cy="2858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01395" y="2803358"/>
            <a:ext cx="5290" cy="5297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23825" y="2854979"/>
            <a:ext cx="1949089" cy="2858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7504" y="2948709"/>
            <a:ext cx="2242567" cy="32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«УК ЖЭУ»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9831" y="3334792"/>
            <a:ext cx="2880320" cy="26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«УК «Наука-Сервис»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29314" y="2948708"/>
            <a:ext cx="2705441" cy="328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«УК «Тепло Севера»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32733" y="3294490"/>
            <a:ext cx="0" cy="5124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301395" y="3503514"/>
            <a:ext cx="0" cy="347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8820472" y="3294490"/>
            <a:ext cx="5290" cy="4598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8729" y="3629741"/>
            <a:ext cx="2844316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МКД (100% общей площади МКД, находящихся в управлении)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55576" y="4743903"/>
            <a:ext cx="0" cy="3340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23529" y="5115964"/>
            <a:ext cx="2016223" cy="1409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решению Арбитражного суда Мурманской области лицензия аннулирована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925411" y="3831852"/>
            <a:ext cx="3149160" cy="137100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 МКД, что составляет более 15% общей площади МКД, находящихся в управлении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4325365" y="5238379"/>
            <a:ext cx="1" cy="2581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627784" y="5494101"/>
            <a:ext cx="3744415" cy="13300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Собственниками помещений принято решение о продолжении осуществления данным лицензиатом деятельности по управлению МКД (наложено «вето»)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074571" y="3466849"/>
            <a:ext cx="3016831" cy="141937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МКД, что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составляет более 15% общей площади МКД, находящихся в управлении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326769" y="4819833"/>
            <a:ext cx="0" cy="2581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588224" y="4948915"/>
            <a:ext cx="2098576" cy="1786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Лицензиат прекратил деятельность по управлению МКД до процедуры аннулирования лицензии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15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579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РЕЗУЛЬТАТЫ ДЕЯТЕЛЬНОСТИ ГЖИ МУРМАНСКОЙ ОБЛАСТИ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24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908720"/>
            <a:ext cx="815578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Снижение количества обращений по перерасчетам за отопление.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Ликвидация «двойных» квитанций.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Переход от платы за коммунальные услуги на общедомовые нужды </a:t>
            </a:r>
            <a:r>
              <a:rPr lang="ru-RU" sz="2200" dirty="0">
                <a:solidFill>
                  <a:prstClr val="black"/>
                </a:solidFill>
              </a:rPr>
              <a:t>из коммунальных услуг в плату за содержание жилого </a:t>
            </a:r>
            <a:r>
              <a:rPr lang="ru-RU" sz="2200" dirty="0" smtClean="0">
                <a:solidFill>
                  <a:prstClr val="black"/>
                </a:solidFill>
              </a:rPr>
              <a:t>помещения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Новый формат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работы «горячей линии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» совместной с управляющими организациями.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Высокий рейтинг внедрения ГИС ЖКХ. 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43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8143901" cy="47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23850" y="5181600"/>
            <a:ext cx="8591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857488" y="2912417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itchFamily="34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525" y="5214950"/>
            <a:ext cx="2691475" cy="16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046" y="5129480"/>
            <a:ext cx="47148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Начальник Государственной жилищной инспекции Мурманской области  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Кузнецова Алена Александровна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71414"/>
            <a:ext cx="89297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latin typeface="Century Gothic" pitchFamily="34" charset="0"/>
                <a:cs typeface="Times New Roman" pitchFamily="18" charset="0"/>
              </a:rPr>
              <a:t>ЗАСЕДАНИЕ КООРДИНАЦИОННОГО СОВЕТА </a:t>
            </a:r>
          </a:p>
          <a:p>
            <a:pPr eaLnBrk="0" hangingPunct="0"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ПРЕДСТАВИТЕЛЬНЫХ ОРГАНОВ МУНИЦИПАЛЬНЫХ ОБРАЗОВАНИЙ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2528" y="836712"/>
            <a:ext cx="2337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27 ноября 2017 года</a:t>
            </a:r>
          </a:p>
          <a:p>
            <a:pPr marL="342900" indent="-342900"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г. Мурманск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8"/>
            <a:ext cx="8001000" cy="8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ИНФОРМАЦИЯ О ПОСТУПЛЕНИИ ОБРАЩЕНИЙ ГРАЖДАН </a:t>
            </a:r>
            <a:r>
              <a:rPr lang="en-US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                     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ГОСУДАРСТВЕННУЮ ЖИЛИЩНУЮ ИНСПЕКЦИЮ </a:t>
            </a:r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МУРМАНСКОЙ ОБЛАСТИ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836711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028465"/>
              </p:ext>
            </p:extLst>
          </p:nvPr>
        </p:nvGraphicFramePr>
        <p:xfrm>
          <a:off x="214282" y="1340768"/>
          <a:ext cx="8778875" cy="4408488"/>
        </p:xfrm>
        <a:graphic>
          <a:graphicData uri="http://schemas.openxmlformats.org/presentationml/2006/ole">
            <p:oleObj spid="_x0000_s11351" name="Лист" r:id="rId5" imgW="8753424" imgH="439101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386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КОЛИЧЕСТВО ОБРАЩЕНИЙ ГРАЖДАН, ПОСТУПИВШИХ ИЗ РАЗЛИЧНЫХ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ИНСТАНЦИЙ ЗА 9 МЕСЯЦЕВ 2017 ГОДА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031188130"/>
              </p:ext>
            </p:extLst>
          </p:nvPr>
        </p:nvGraphicFramePr>
        <p:xfrm>
          <a:off x="261864" y="957904"/>
          <a:ext cx="8424936" cy="561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558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939165523"/>
              </p:ext>
            </p:extLst>
          </p:nvPr>
        </p:nvGraphicFramePr>
        <p:xfrm>
          <a:off x="467544" y="987127"/>
          <a:ext cx="8447856" cy="529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09" y="668626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4282" y="6602206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0"/>
            <a:ext cx="8045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КОЛИЧЕСТВО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ПЕРЕНАПРАВЛЕННЫХ ОБРАЩЕНИЙ ГРАЖДАН </a:t>
            </a:r>
            <a:r>
              <a:rPr lang="en-US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           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 </a:t>
            </a:r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9 МЕСЯЦЕВ 2017 ГОДА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6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17579" y="31592"/>
            <a:ext cx="8001000" cy="76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АНАЛИЗ РЕЗУЛЬТАТОВ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ПРОВЕДЕННЫХ ПРОВЕРОК </a:t>
            </a:r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СВЕДЕНИЯ ОБ УСТРАНЕННЫХ НАРУШЕНИЯХ                                         ЗА 9 МЕСЯЦЕВ 2017 ГОДА</a:t>
            </a:r>
            <a:endParaRPr lang="ru-RU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908720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31501722"/>
              </p:ext>
            </p:extLst>
          </p:nvPr>
        </p:nvGraphicFramePr>
        <p:xfrm>
          <a:off x="683568" y="1484784"/>
          <a:ext cx="785729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70850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50800" y="7318"/>
            <a:ext cx="8001000" cy="8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АНАЛИЗ РЕЗУЛЬТАТОВ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ПРОВЕДЕННЫХ ПРОВЕРОК </a:t>
            </a:r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СВЕДЕНИЯ ОБ УСТРАНЕННЫХ НАРУШЕНИЯХ                                            ЗА 2015-2017 </a:t>
            </a:r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ГОДЫ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7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847597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396073"/>
              </p:ext>
            </p:extLst>
          </p:nvPr>
        </p:nvGraphicFramePr>
        <p:xfrm>
          <a:off x="269875" y="1125538"/>
          <a:ext cx="8664575" cy="4903787"/>
        </p:xfrm>
        <a:graphic>
          <a:graphicData uri="http://schemas.openxmlformats.org/presentationml/2006/ole">
            <p:oleObj spid="_x0000_s3205" name="Лист" r:id="rId5" imgW="8763135" imgH="487680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530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7504" y="722460"/>
            <a:ext cx="4479032" cy="34199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Г. МУРМАНСК, УЛ. САФОНОВА, Д. 28  </a:t>
            </a: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3" name="Рисунок 2" descr="C:\Users\admitrieva\Desktop\контрольные проверки\сафонова 28 ООО Севжилсервис\DSCN0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689" y="1628800"/>
            <a:ext cx="3025272" cy="18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trieva\Desktop\контрольные проверки\сафонова 28 ООО Севжилсервис\контрольная\20170406_1127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7400"/>
            <a:ext cx="3024336" cy="1894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0072" y="1044025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ПОСЛЕ УСТРАНЕНИЯ НАРУШЕНИЙ</a:t>
            </a:r>
            <a:endParaRPr lang="ru-RU" sz="16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147" y="1103402"/>
            <a:ext cx="3240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 ПРОВЕДЕНИЯ ПРОВЕРКИ</a:t>
            </a:r>
            <a:endParaRPr lang="ru-RU" sz="16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674307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ПОСЛЕ УСТРАНЕНИЯ НАРУШЕНИЙ</a:t>
            </a:r>
            <a:endParaRPr lang="ru-RU" sz="16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admitrieva\AppData\Local\Microsoft\Windows\Temporary Internet Files\Content.Outlook\KW6W6SNI\IMG_14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155351"/>
            <a:ext cx="3096343" cy="20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3689766"/>
            <a:ext cx="3240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 ПРОВЕДЕНИЯ ПРОВЕРКИ</a:t>
            </a:r>
            <a:endParaRPr lang="ru-RU" sz="16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d:\Users\admitrieva\Desktop\контрольные проверки\Гальченко 3 Молочный\DSCN18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384376" cy="1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46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ФАКТИЧЕСКИЕ РЕЗУЛЬТАТЫ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ПРОВЕРОК</a:t>
            </a:r>
            <a:endParaRPr lang="ru-RU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1815" y="734070"/>
            <a:ext cx="434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П.МОЛОЧНЫЙ, УЛ. ГАЛЬЧЕНКО, Д. 3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91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ИЗМЕНЕНИЕ ПРЕДМЕТА ПРОВЕДЕНИЯ ВНЕПЛАНОВЫХ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ПРОВЕРОК (ДОЛЯ ОТ ОБЩЕГО ЧИСЛА ПРОВЕРОК, %)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9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38046" y="64768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7769068"/>
              </p:ext>
            </p:extLst>
          </p:nvPr>
        </p:nvGraphicFramePr>
        <p:xfrm>
          <a:off x="257175" y="1052513"/>
          <a:ext cx="8056563" cy="5334000"/>
        </p:xfrm>
        <a:graphic>
          <a:graphicData uri="http://schemas.openxmlformats.org/presentationml/2006/ole">
            <p:oleObj spid="_x0000_s5249" name="Лист" r:id="rId5" imgW="8058049" imgH="533394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596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РЕЗУЛЬТАТЫ РАБОТЫ ОРГАНОВ МУНИЦИПАЛЬНОГО ЖИЛИЩНОГО КОНТРОЛЯ ЗА 9 МЕСЯЦЕВ </a:t>
            </a:r>
            <a:r>
              <a:rPr 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2017 ГОДА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68626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0422350"/>
              </p:ext>
            </p:extLst>
          </p:nvPr>
        </p:nvGraphicFramePr>
        <p:xfrm>
          <a:off x="215972" y="1268760"/>
          <a:ext cx="8822214" cy="44483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7438"/>
                <a:gridCol w="1656184"/>
                <a:gridCol w="1728192"/>
                <a:gridCol w="2088232"/>
                <a:gridCol w="1512168"/>
              </a:tblGrid>
              <a:tr h="11521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внеплановых проверок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материалов,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направленных в ГЖИ 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постановлений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привлечении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сумма штрафных санкций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971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Мурманск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 млн. руб.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971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Апатиты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тыс. руб.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971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Кировск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тыс.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6854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Ковдорский район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971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Оленегорск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6796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Кандалакшский район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тыс. руб.</a:t>
                      </a:r>
                    </a:p>
                  </a:txBody>
                  <a:tcPr marT="45730" marB="45730"/>
                </a:tc>
              </a:tr>
              <a:tr h="3427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Полярные Зори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тыс. руб.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42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indent="450850">
          <a:defRPr sz="1400" dirty="0"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33251</TotalTime>
  <Words>605</Words>
  <Application>Microsoft Office PowerPoint</Application>
  <PresentationFormat>Экран (4:3)</PresentationFormat>
  <Paragraphs>142</Paragraphs>
  <Slides>13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Times New Roman</vt:lpstr>
      <vt:lpstr>Arial Unicode MS</vt:lpstr>
      <vt:lpstr>Calibri</vt:lpstr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Министерство финансов 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Базась Александра Юрьевна</dc:creator>
  <cp:lastModifiedBy>Малышева</cp:lastModifiedBy>
  <cp:revision>2048</cp:revision>
  <cp:lastPrinted>2017-10-20T07:52:55Z</cp:lastPrinted>
  <dcterms:created xsi:type="dcterms:W3CDTF">2011-10-19T07:13:58Z</dcterms:created>
  <dcterms:modified xsi:type="dcterms:W3CDTF">2017-11-27T10:03:32Z</dcterms:modified>
</cp:coreProperties>
</file>