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69" r:id="rId9"/>
  </p:sldIdLst>
  <p:sldSz cx="9144000" cy="6858000" type="screen4x3"/>
  <p:notesSz cx="9926638" cy="6797675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Webdings" pitchFamily="18" charset="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91B7B"/>
    <a:srgbClr val="FF0066"/>
    <a:srgbClr val="99FF99"/>
    <a:srgbClr val="008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E42ED-C96B-42C5-80FF-31C260BF166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AAB9-AD8C-4863-B105-D690B1F24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08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F2796-D264-4FD1-8205-5156E6FDB0AA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55B0-106E-42FA-94EA-28C9A2D21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967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1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8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13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0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84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8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31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2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08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1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D3DF-DC40-4658-9E6F-9ED9ECB3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83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rp@invest-murman.ru" TargetMode="External"/><Relationship Id="rId2" Type="http://schemas.openxmlformats.org/officeDocument/2006/relationships/hyperlink" Target="http://www.invest-murma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муниципальных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образований и ОАО «Корпорация развития Мурманской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внедрении Стандарта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органов местного самоуправления муниципальных районов и городских округов Мурманской области по обеспечению благоприятного инвестиционного климата на территории муниципального образования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5170" y="5661248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Барышкин Алексей Геннадьевич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</a:t>
            </a: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«Корпорация развития Мурманской области»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24944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Выездное заседание Координационного Совета представительных органов муниципальных образований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716" y="592721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г. Полярные Зори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31 марта 2015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7342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108853"/>
            <a:ext cx="3384376" cy="4272475"/>
          </a:xfrm>
          <a:prstGeom prst="roundRect">
            <a:avLst>
              <a:gd name="adj" fmla="val 8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Корпорация развития Мурманской области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52869"/>
            <a:ext cx="3312368" cy="39189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Начало работы:  </a:t>
            </a:r>
            <a:r>
              <a:rPr lang="ru-RU" b="1" dirty="0" smtClean="0">
                <a:solidFill>
                  <a:srgbClr val="00B050"/>
                </a:solidFill>
              </a:rPr>
              <a:t>2014 год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100% акций: </a:t>
            </a:r>
            <a:r>
              <a:rPr lang="ru-RU" b="1" dirty="0" smtClean="0">
                <a:solidFill>
                  <a:srgbClr val="00B050"/>
                </a:solidFill>
              </a:rPr>
              <a:t>Мурманская область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34620" y="2348880"/>
            <a:ext cx="4968552" cy="3822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Цели: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pPr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400" dirty="0"/>
              <a:t>активизация инвестиционной деятельности</a:t>
            </a:r>
          </a:p>
          <a:p>
            <a:pPr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400" dirty="0"/>
              <a:t>повышение инвестиционной привлекательности </a:t>
            </a:r>
            <a:r>
              <a:rPr lang="ru-RU" sz="3400" dirty="0" smtClean="0"/>
              <a:t>Мурманской </a:t>
            </a:r>
            <a:r>
              <a:rPr lang="ru-RU" sz="3400" dirty="0"/>
              <a:t>области</a:t>
            </a:r>
          </a:p>
          <a:p>
            <a:pPr fontAlgn="base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400" dirty="0"/>
              <a:t>обеспечение </a:t>
            </a:r>
            <a:r>
              <a:rPr lang="ru-RU" sz="3400" dirty="0" smtClean="0"/>
              <a:t>реализации </a:t>
            </a:r>
            <a:r>
              <a:rPr lang="ru-RU" sz="3400" dirty="0"/>
              <a:t>инвестиционных проектов и проектов государственно-частного </a:t>
            </a:r>
            <a:r>
              <a:rPr lang="ru-RU" sz="3400" dirty="0" smtClean="0"/>
              <a:t>партнерства</a:t>
            </a:r>
            <a:endParaRPr lang="ru-RU" sz="3400" dirty="0"/>
          </a:p>
        </p:txBody>
      </p:sp>
      <p:pic>
        <p:nvPicPr>
          <p:cNvPr id="1026" name="Picture 2" descr="http://invest.gov-murman.ru/images/cms/thumbs/0dcd088c67883d6fbb40da0436671624dbbbec8d/94bb077f18da1_300_200aut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31" y="5229200"/>
            <a:ext cx="22288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767" y="11247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D91B7B"/>
                </a:solidFill>
              </a:rPr>
              <a:t>Специализированная организация</a:t>
            </a:r>
          </a:p>
          <a:p>
            <a:pPr algn="ctr"/>
            <a:r>
              <a:rPr lang="ru-RU" sz="2400" b="1" i="1" dirty="0" smtClean="0">
                <a:solidFill>
                  <a:srgbClr val="D91B7B"/>
                </a:solidFill>
              </a:rPr>
              <a:t>по </a:t>
            </a:r>
            <a:r>
              <a:rPr lang="ru-RU" sz="2400" b="1" i="1" dirty="0">
                <a:solidFill>
                  <a:srgbClr val="D91B7B"/>
                </a:solidFill>
              </a:rPr>
              <a:t>привлечению инвестиций и работе с инвесторами</a:t>
            </a:r>
            <a:endParaRPr lang="ru-RU" sz="2400" i="1" dirty="0">
              <a:solidFill>
                <a:srgbClr val="D91B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152180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2.0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67" y="1124744"/>
            <a:ext cx="8784976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300" b="1" dirty="0">
                <a:solidFill>
                  <a:srgbClr val="00B050"/>
                </a:solidFill>
              </a:rPr>
              <a:t>Раздел </a:t>
            </a:r>
            <a:r>
              <a:rPr lang="ru-RU" sz="3300" b="1" dirty="0" smtClean="0">
                <a:solidFill>
                  <a:srgbClr val="00B050"/>
                </a:solidFill>
              </a:rPr>
              <a:t>3:</a:t>
            </a:r>
            <a:endParaRPr lang="ru-RU" sz="3300" b="1" dirty="0">
              <a:solidFill>
                <a:srgbClr val="00B050"/>
              </a:solidFill>
            </a:endParaRPr>
          </a:p>
          <a:p>
            <a:pPr algn="ctr"/>
            <a:endParaRPr lang="ru-RU" sz="2400" b="1" i="1" dirty="0" smtClean="0">
              <a:solidFill>
                <a:srgbClr val="D91B7B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обеспечение режима «одного окна» для </a:t>
            </a:r>
            <a:r>
              <a:rPr lang="ru-RU" sz="2600" dirty="0" smtClean="0"/>
              <a:t>инвесторов</a:t>
            </a:r>
            <a:endParaRPr lang="ru-RU" sz="2600" dirty="0"/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содействие созданию проектных команд по поддержке и реализации инвестиционных проектов «под ключ</a:t>
            </a:r>
            <a:r>
              <a:rPr lang="ru-RU" sz="2600" dirty="0" smtClean="0"/>
              <a:t>»</a:t>
            </a:r>
            <a:endParaRPr lang="ru-RU" sz="2600" dirty="0"/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продвижение инвестиционных возможностей и </a:t>
            </a:r>
            <a:r>
              <a:rPr lang="ru-RU" sz="2600" dirty="0" smtClean="0"/>
              <a:t>проектов</a:t>
            </a:r>
            <a:endParaRPr lang="ru-RU" sz="2600" dirty="0"/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2600" dirty="0"/>
              <a:t>обеспечение взаимодействия с инвестиционными венчурными фондами, банками, инвестиционными агентствами, специализированными финансовыми организациями, российскими и международными институтами </a:t>
            </a:r>
            <a:r>
              <a:rPr lang="ru-RU" sz="2600" dirty="0" smtClean="0"/>
              <a:t>развития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ru-RU" sz="2600" dirty="0"/>
          </a:p>
          <a:p>
            <a:pPr algn="ctr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</a:pPr>
            <a:r>
              <a:rPr lang="ru-RU" sz="2400" b="1" i="1" dirty="0">
                <a:solidFill>
                  <a:srgbClr val="D91B7B"/>
                </a:solidFill>
              </a:rPr>
              <a:t>+ Заключение соглашений о сотрудничестве </a:t>
            </a:r>
            <a:r>
              <a:rPr lang="ru-RU" sz="2400" b="1" i="1" dirty="0" smtClean="0">
                <a:solidFill>
                  <a:srgbClr val="D91B7B"/>
                </a:solidFill>
              </a:rPr>
              <a:t>с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</a:pPr>
            <a:r>
              <a:rPr lang="ru-RU" sz="2400" b="1" i="1" dirty="0" smtClean="0">
                <a:solidFill>
                  <a:srgbClr val="D91B7B"/>
                </a:solidFill>
              </a:rPr>
              <a:t>ОАО </a:t>
            </a:r>
            <a:r>
              <a:rPr lang="ru-RU" sz="2400" b="1" i="1" dirty="0">
                <a:solidFill>
                  <a:srgbClr val="D91B7B"/>
                </a:solidFill>
              </a:rPr>
              <a:t>«Корпорация развития Мурманской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507434361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о сотрудничестве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4" t="17055" r="28191" b="6849"/>
          <a:stretch/>
        </p:blipFill>
        <p:spPr bwMode="auto">
          <a:xfrm>
            <a:off x="422714" y="1556792"/>
            <a:ext cx="3448304" cy="485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2766" y="242088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D91B7B"/>
                </a:solidFill>
              </a:defRPr>
            </a:lvl1pPr>
          </a:lstStyle>
          <a:p>
            <a:r>
              <a:rPr lang="ru-RU" sz="2800" dirty="0" smtClean="0"/>
              <a:t>+</a:t>
            </a:r>
          </a:p>
          <a:p>
            <a:r>
              <a:rPr lang="ru-RU" sz="2800" dirty="0" smtClean="0"/>
              <a:t>особенности</a:t>
            </a:r>
          </a:p>
          <a:p>
            <a:r>
              <a:rPr lang="ru-RU" sz="2800" dirty="0" smtClean="0"/>
              <a:t>и </a:t>
            </a:r>
            <a:r>
              <a:rPr lang="ru-RU" sz="2800" u="sng" dirty="0"/>
              <a:t>реальные потребности </a:t>
            </a:r>
            <a:r>
              <a:rPr lang="ru-RU" sz="2800" dirty="0"/>
              <a:t>конкретного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54700912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Корпорации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64096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D91B7B"/>
                </a:solidFill>
              </a:defRPr>
            </a:lvl1pPr>
          </a:lstStyle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представление инвестиционных возможностей муниципального </a:t>
            </a:r>
            <a:r>
              <a:rPr lang="ru-RU" sz="3200" b="0" i="0" dirty="0" smtClean="0">
                <a:solidFill>
                  <a:schemeClr val="tx1"/>
                </a:solidFill>
              </a:rPr>
              <a:t>образования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взаимодействие </a:t>
            </a:r>
            <a:r>
              <a:rPr lang="ru-RU" sz="3200" b="0" i="0" dirty="0">
                <a:solidFill>
                  <a:schemeClr val="tx1"/>
                </a:solidFill>
              </a:rPr>
              <a:t>с финансовыми институтами, институтами </a:t>
            </a:r>
            <a:r>
              <a:rPr lang="ru-RU" sz="3200" b="0" i="0" dirty="0" smtClean="0">
                <a:solidFill>
                  <a:schemeClr val="tx1"/>
                </a:solidFill>
              </a:rPr>
              <a:t>развития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проработка </a:t>
            </a:r>
            <a:r>
              <a:rPr lang="ru-RU" sz="3200" b="0" i="0" dirty="0">
                <a:solidFill>
                  <a:schemeClr val="tx1"/>
                </a:solidFill>
              </a:rPr>
              <a:t>механизмов </a:t>
            </a:r>
            <a:r>
              <a:rPr lang="ru-RU" sz="3200" b="0" i="0" dirty="0" smtClean="0">
                <a:solidFill>
                  <a:schemeClr val="tx1"/>
                </a:solidFill>
              </a:rPr>
              <a:t>финансирования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«упаковка</a:t>
            </a:r>
            <a:r>
              <a:rPr lang="ru-RU" sz="3200" b="0" i="0" dirty="0">
                <a:solidFill>
                  <a:schemeClr val="tx1"/>
                </a:solidFill>
              </a:rPr>
              <a:t>», структурирование </a:t>
            </a:r>
            <a:r>
              <a:rPr lang="ru-RU" sz="3200" b="0" i="0" dirty="0" smtClean="0">
                <a:solidFill>
                  <a:schemeClr val="tx1"/>
                </a:solidFill>
              </a:rPr>
              <a:t>проектов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экспертиза бизнес-планов</a:t>
            </a:r>
            <a:endParaRPr lang="ru-RU" sz="3200" b="0" i="0" dirty="0">
              <a:solidFill>
                <a:schemeClr val="tx1"/>
              </a:solidFill>
            </a:endParaRP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сопровождение </a:t>
            </a:r>
            <a:r>
              <a:rPr lang="ru-RU" sz="3200" b="0" i="0" dirty="0" smtClean="0">
                <a:solidFill>
                  <a:schemeClr val="tx1"/>
                </a:solidFill>
              </a:rPr>
              <a:t>проектов</a:t>
            </a:r>
            <a:endParaRPr lang="ru-RU" sz="3200" b="0" i="0" dirty="0">
              <a:solidFill>
                <a:schemeClr val="tx1"/>
              </a:solidFill>
            </a:endParaRP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проведение обучающих, дискуссионных </a:t>
            </a:r>
            <a:r>
              <a:rPr lang="ru-RU" sz="3200" b="0" i="0" dirty="0" smtClean="0">
                <a:solidFill>
                  <a:schemeClr val="tx1"/>
                </a:solidFill>
              </a:rPr>
              <a:t>мероприятий</a:t>
            </a: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…</a:t>
            </a:r>
            <a:endParaRPr lang="ru-RU" sz="32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95071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администрации муниципального образования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D91B7B"/>
                </a:solidFill>
              </a:defRPr>
            </a:lvl1pPr>
          </a:lstStyle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содействие в подборе площадок для </a:t>
            </a:r>
            <a:r>
              <a:rPr lang="ru-RU" sz="3200" b="0" i="0" dirty="0" smtClean="0">
                <a:solidFill>
                  <a:schemeClr val="tx1"/>
                </a:solidFill>
              </a:rPr>
              <a:t>инвестиционных проектов</a:t>
            </a:r>
            <a:endParaRPr lang="ru-RU" sz="3200" b="0" i="0" dirty="0">
              <a:solidFill>
                <a:schemeClr val="tx1"/>
              </a:solidFill>
            </a:endParaRP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помощь инвесторам в подборе партнеров </a:t>
            </a:r>
            <a:r>
              <a:rPr lang="ru-RU" sz="3200" b="0" i="0" dirty="0" smtClean="0">
                <a:solidFill>
                  <a:schemeClr val="tx1"/>
                </a:solidFill>
              </a:rPr>
              <a:t>на </a:t>
            </a:r>
            <a:r>
              <a:rPr lang="ru-RU" sz="3200" b="0" i="0" dirty="0">
                <a:solidFill>
                  <a:schemeClr val="tx1"/>
                </a:solidFill>
              </a:rPr>
              <a:t>территории муниципального </a:t>
            </a:r>
            <a:r>
              <a:rPr lang="ru-RU" sz="3200" b="0" i="0" dirty="0" smtClean="0">
                <a:solidFill>
                  <a:schemeClr val="tx1"/>
                </a:solidFill>
              </a:rPr>
              <a:t>образования</a:t>
            </a:r>
            <a:endParaRPr lang="ru-RU" sz="3200" b="0" i="0" dirty="0">
              <a:solidFill>
                <a:schemeClr val="tx1"/>
              </a:solidFill>
            </a:endParaRP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сбор и отбор инвестиционных идей и </a:t>
            </a:r>
            <a:r>
              <a:rPr lang="ru-RU" sz="3200" b="0" i="0" dirty="0" smtClean="0">
                <a:solidFill>
                  <a:schemeClr val="tx1"/>
                </a:solidFill>
              </a:rPr>
              <a:t>проектов в </a:t>
            </a:r>
            <a:r>
              <a:rPr lang="ru-RU" sz="3200" b="0" i="0" dirty="0">
                <a:solidFill>
                  <a:schemeClr val="tx1"/>
                </a:solidFill>
              </a:rPr>
              <a:t>муниципальном </a:t>
            </a:r>
            <a:r>
              <a:rPr lang="ru-RU" sz="3200" b="0" i="0" dirty="0" smtClean="0">
                <a:solidFill>
                  <a:schemeClr val="tx1"/>
                </a:solidFill>
              </a:rPr>
              <a:t>образовании</a:t>
            </a:r>
            <a:endParaRPr lang="ru-RU" sz="3200" b="0" i="0" dirty="0">
              <a:solidFill>
                <a:schemeClr val="tx1"/>
              </a:solidFill>
            </a:endParaRP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содействие в организации мероприятий для </a:t>
            </a:r>
            <a:r>
              <a:rPr lang="ru-RU" sz="3200" b="0" i="0" dirty="0" smtClean="0">
                <a:solidFill>
                  <a:schemeClr val="tx1"/>
                </a:solidFill>
              </a:rPr>
              <a:t>инвесторов</a:t>
            </a: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…</a:t>
            </a:r>
            <a:endParaRPr lang="ru-RU" sz="32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965387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Полярный Инвест-Экспресс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640960" cy="266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D91B7B"/>
                </a:solidFill>
              </a:defRPr>
            </a:lvl1pPr>
          </a:lstStyle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сбор, анализ, отбор </a:t>
            </a:r>
            <a:r>
              <a:rPr lang="ru-RU" sz="3200" b="0" i="0" dirty="0">
                <a:solidFill>
                  <a:schemeClr val="tx1"/>
                </a:solidFill>
              </a:rPr>
              <a:t>Корпорацией инвестиционных идей и проектов, инициируемых предпринимателями региона</a:t>
            </a: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>
                <a:solidFill>
                  <a:schemeClr val="tx1"/>
                </a:solidFill>
              </a:rPr>
              <a:t>3 этапа</a:t>
            </a:r>
          </a:p>
          <a:p>
            <a:pPr marL="342900" indent="-342900" algn="l" fontAlgn="base">
              <a:lnSpc>
                <a:spcPct val="80000"/>
              </a:lnSpc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3200" b="0" i="0" dirty="0" smtClean="0">
                <a:solidFill>
                  <a:schemeClr val="tx1"/>
                </a:solidFill>
              </a:rPr>
              <a:t>разнообразные </a:t>
            </a:r>
            <a:r>
              <a:rPr lang="ru-RU" sz="3200" b="0" i="0" dirty="0">
                <a:solidFill>
                  <a:schemeClr val="tx1"/>
                </a:solidFill>
              </a:rPr>
              <a:t>меры поддержки для проектов-финалистов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8648654"/>
      </p:ext>
    </p:extLst>
  </p:cSld>
  <p:clrMapOvr>
    <a:masterClrMapping/>
  </p:clrMapOvr>
  <p:transition spd="slow" advTm="1093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42197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«Корпорация развития Мурманской области»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18" y="2471600"/>
            <a:ext cx="8640962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</a:rPr>
              <a:t>Мурманск, просп. Ленина, д. 82 (</a:t>
            </a:r>
            <a:r>
              <a:rPr lang="ru-RU" sz="2400" b="1" dirty="0" err="1" smtClean="0">
                <a:latin typeface="+mj-lt"/>
              </a:rPr>
              <a:t>ДЦ«Арктика</a:t>
            </a:r>
            <a:r>
              <a:rPr lang="ru-RU" sz="2400" b="1" dirty="0" smtClean="0">
                <a:latin typeface="+mj-lt"/>
              </a:rPr>
              <a:t>»),</a:t>
            </a:r>
            <a:r>
              <a:rPr lang="en-US" sz="2400" b="1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офис 1005</a:t>
            </a:r>
            <a:endParaRPr lang="en-US" sz="2400" b="1" dirty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+mj-lt"/>
              <a:sym typeface="Webding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  <a:sym typeface="Webdings"/>
              </a:rPr>
              <a:t>   </a:t>
            </a:r>
            <a:r>
              <a:rPr lang="ru-RU" sz="2400" b="1" dirty="0" smtClean="0">
                <a:latin typeface="+mj-lt"/>
              </a:rPr>
              <a:t>+7 (8152) 7-8152-7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+mj-lt"/>
              </a:rPr>
              <a:t>                       45-09-33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                      45-09-40 (факс)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sym typeface="Webdings"/>
              </a:rPr>
              <a:t></a:t>
            </a:r>
            <a:r>
              <a:rPr lang="ru-RU" sz="2400" b="1" dirty="0" smtClean="0">
                <a:latin typeface="+mj-lt"/>
                <a:sym typeface="Webdings"/>
              </a:rPr>
              <a:t> </a:t>
            </a:r>
            <a:r>
              <a:rPr lang="en-US" sz="2400" b="1" dirty="0" smtClean="0">
                <a:latin typeface="+mj-lt"/>
                <a:hlinkClick r:id="rId2"/>
              </a:rPr>
              <a:t>www.invest-murman.ru</a:t>
            </a:r>
            <a:endParaRPr lang="en-US" sz="2400" b="1" dirty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+mj-lt"/>
                <a:sym typeface="Webdings"/>
              </a:rPr>
              <a:t></a:t>
            </a:r>
            <a:r>
              <a:rPr lang="ru-RU" sz="2400" b="1" dirty="0" smtClean="0">
                <a:solidFill>
                  <a:srgbClr val="1D53A3"/>
                </a:solidFill>
                <a:latin typeface="+mj-lt"/>
                <a:sym typeface="Webdings"/>
              </a:rPr>
              <a:t> </a:t>
            </a:r>
            <a:r>
              <a:rPr lang="en-US" sz="2400" b="1" dirty="0" smtClean="0">
                <a:solidFill>
                  <a:srgbClr val="1D53A3"/>
                </a:solidFill>
                <a:latin typeface="+mj-lt"/>
                <a:hlinkClick r:id="rId3"/>
              </a:rPr>
              <a:t>corp@invest-murman.ru</a:t>
            </a:r>
            <a:endParaRPr lang="en-US" sz="2400" b="1" dirty="0" smtClean="0">
              <a:solidFill>
                <a:srgbClr val="1D53A3"/>
              </a:solidFill>
              <a:latin typeface="+mj-lt"/>
            </a:endParaRPr>
          </a:p>
        </p:txBody>
      </p:sp>
      <p:pic>
        <p:nvPicPr>
          <p:cNvPr id="5124" name="Picture 4" descr="http://qrcoder.ru/code/?http%3A%2F%2Finvest-murman.ru&amp;8&amp;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440" y="3909053"/>
            <a:ext cx="2112235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985" y="5882788"/>
            <a:ext cx="361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Барышкин Алексей Геннадьевич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генеральный директор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1922007961"/>
      </p:ext>
    </p:extLst>
  </p:cSld>
  <p:clrMapOvr>
    <a:masterClrMapping/>
  </p:clrMapOvr>
  <p:transition spd="slow" advTm="15581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324</Words>
  <Application>Microsoft Office PowerPoint</Application>
  <PresentationFormat>Экран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Webdings</vt:lpstr>
      <vt:lpstr>Тема Office</vt:lpstr>
      <vt:lpstr>Слайд 1</vt:lpstr>
      <vt:lpstr>Корпорация развития Мурманской области</vt:lpstr>
      <vt:lpstr>Стандарт 2.0</vt:lpstr>
      <vt:lpstr>Соглашение о сотрудничестве</vt:lpstr>
      <vt:lpstr>Функции Корпорации</vt:lpstr>
      <vt:lpstr>Функции администрации муниципального образования</vt:lpstr>
      <vt:lpstr>Полярный Инвест-Экспресс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Барышкин А.Г.</dc:creator>
  <cp:lastModifiedBy>Малышева ИА</cp:lastModifiedBy>
  <cp:revision>36</cp:revision>
  <dcterms:created xsi:type="dcterms:W3CDTF">2014-11-17T21:24:08Z</dcterms:created>
  <dcterms:modified xsi:type="dcterms:W3CDTF">2015-03-19T13:35:16Z</dcterms:modified>
</cp:coreProperties>
</file>