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charts/colors6.xml" ContentType="application/vnd.ms-office.chartcolor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style5.xml" ContentType="application/vnd.ms-office.chart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Default Extension="gif" ContentType="image/gif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charts/style6.xml" ContentType="application/vnd.ms-office.chart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charts/style3.xml" ContentType="application/vnd.ms-office.chartstyl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9" r:id="rId2"/>
    <p:sldId id="277" r:id="rId3"/>
    <p:sldId id="260" r:id="rId4"/>
    <p:sldId id="261" r:id="rId5"/>
    <p:sldId id="264" r:id="rId6"/>
    <p:sldId id="265" r:id="rId7"/>
    <p:sldId id="262" r:id="rId8"/>
    <p:sldId id="281" r:id="rId9"/>
    <p:sldId id="266" r:id="rId10"/>
    <p:sldId id="271" r:id="rId11"/>
    <p:sldId id="295" r:id="rId12"/>
    <p:sldId id="322" r:id="rId13"/>
    <p:sldId id="318" r:id="rId14"/>
    <p:sldId id="317" r:id="rId15"/>
    <p:sldId id="273" r:id="rId16"/>
    <p:sldId id="263" r:id="rId17"/>
    <p:sldId id="301" r:id="rId18"/>
    <p:sldId id="302" r:id="rId19"/>
    <p:sldId id="303" r:id="rId20"/>
    <p:sldId id="323" r:id="rId21"/>
    <p:sldId id="276" r:id="rId22"/>
    <p:sldId id="300" r:id="rId23"/>
    <p:sldId id="298" r:id="rId24"/>
    <p:sldId id="338" r:id="rId25"/>
    <p:sldId id="278" r:id="rId26"/>
    <p:sldId id="328" r:id="rId27"/>
    <p:sldId id="327" r:id="rId28"/>
    <p:sldId id="326" r:id="rId29"/>
    <p:sldId id="329" r:id="rId30"/>
    <p:sldId id="330" r:id="rId31"/>
    <p:sldId id="332" r:id="rId32"/>
    <p:sldId id="331" r:id="rId33"/>
    <p:sldId id="336" r:id="rId34"/>
    <p:sldId id="333" r:id="rId35"/>
    <p:sldId id="334" r:id="rId36"/>
    <p:sldId id="335" r:id="rId37"/>
    <p:sldId id="325" r:id="rId38"/>
    <p:sldId id="324" r:id="rId39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79"/>
    <a:srgbClr val="CC7808"/>
    <a:srgbClr val="C30DC7"/>
    <a:srgbClr val="0070C0"/>
    <a:srgbClr val="3C76AA"/>
    <a:srgbClr val="82573F"/>
    <a:srgbClr val="5B9BD5"/>
    <a:srgbClr val="4A677D"/>
    <a:srgbClr val="318FFB"/>
    <a:srgbClr val="268CD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90" autoAdjust="0"/>
  </p:normalViewPr>
  <p:slideViewPr>
    <p:cSldViewPr snapToGrid="0">
      <p:cViewPr varScale="1">
        <p:scale>
          <a:sx n="105" d="100"/>
          <a:sy n="105" d="100"/>
        </p:scale>
        <p:origin x="-67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1029" y="31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2E6CA4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>
                <a:solidFill>
                  <a:srgbClr val="2E6CA4"/>
                </a:solidFill>
              </a:rPr>
              <a:t>Налоговые </a:t>
            </a:r>
            <a:r>
              <a:rPr lang="ru-RU" sz="2400" dirty="0" smtClean="0">
                <a:solidFill>
                  <a:srgbClr val="2E6CA4"/>
                </a:solidFill>
              </a:rPr>
              <a:t>доходы </a:t>
            </a:r>
            <a:endParaRPr lang="ru-RU" sz="2400" dirty="0">
              <a:solidFill>
                <a:srgbClr val="2E6CA4"/>
              </a:solidFill>
            </a:endParaRPr>
          </a:p>
          <a:p>
            <a:pPr>
              <a:defRPr sz="2400" b="1" i="0" u="none" strike="noStrike" kern="1200" baseline="0">
                <a:solidFill>
                  <a:srgbClr val="2E6CA4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solidFill>
                  <a:srgbClr val="2E6CA4"/>
                </a:solidFill>
              </a:rPr>
              <a:t>(местный бюджет)</a:t>
            </a:r>
            <a:endParaRPr lang="ru-RU" sz="2400" dirty="0">
              <a:solidFill>
                <a:srgbClr val="2E6CA4"/>
              </a:solidFill>
            </a:endParaRPr>
          </a:p>
        </c:rich>
      </c:tx>
      <c:layout>
        <c:manualLayout>
          <c:xMode val="edge"/>
          <c:yMode val="edge"/>
          <c:x val="0.25584342136095445"/>
          <c:y val="7.678977340953827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1366239889215263"/>
          <c:y val="0.17963196370052936"/>
          <c:w val="0.51002419012415723"/>
          <c:h val="0.7050512135747962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поступления в местный бюджет</c:v>
                </c:pt>
              </c:strCache>
            </c:strRef>
          </c:tx>
          <c:dPt>
            <c:idx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1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2"/>
            <c:explosion val="2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3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4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5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Войсковые части</c:v>
                </c:pt>
                <c:pt idx="1">
                  <c:v>Бюджет</c:v>
                </c:pt>
                <c:pt idx="2">
                  <c:v>АО "ОЛКОН"</c:v>
                </c:pt>
                <c:pt idx="3">
                  <c:v>АО "ОМЗ"</c:v>
                </c:pt>
                <c:pt idx="4">
                  <c:v>МСП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31</c:v>
                </c:pt>
                <c:pt idx="1">
                  <c:v>23</c:v>
                </c:pt>
                <c:pt idx="2">
                  <c:v>15</c:v>
                </c:pt>
                <c:pt idx="3">
                  <c:v>1</c:v>
                </c:pt>
                <c:pt idx="4">
                  <c:v>12</c:v>
                </c:pt>
                <c:pt idx="5">
                  <c:v>17</c:v>
                </c:pt>
              </c:numCache>
            </c:numRef>
          </c:val>
        </c:ser>
        <c:dLbls>
          <c:showPercent val="1"/>
        </c:dLbls>
        <c:firstSliceAng val="225"/>
        <c:holeSize val="64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516900492787892"/>
          <c:y val="0.82820088904001454"/>
          <c:w val="0.61007563598179793"/>
          <c:h val="0.1500133992610015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1600">
                <a:latin typeface="+mj-lt"/>
              </a:defRPr>
            </a:pPr>
            <a:r>
              <a:rPr lang="ru-RU" sz="1600" dirty="0">
                <a:solidFill>
                  <a:srgbClr val="0070C0"/>
                </a:solidFill>
                <a:latin typeface="+mj-lt"/>
              </a:rPr>
              <a:t>Структура инвестиций </a:t>
            </a:r>
            <a:r>
              <a:rPr lang="ru-RU" sz="1600" dirty="0" smtClean="0">
                <a:solidFill>
                  <a:srgbClr val="0070C0"/>
                </a:solidFill>
                <a:latin typeface="+mj-lt"/>
              </a:rPr>
              <a:t> 2016</a:t>
            </a:r>
            <a:endParaRPr lang="ru-RU" sz="1600" dirty="0">
              <a:solidFill>
                <a:srgbClr val="0070C0"/>
              </a:solidFill>
              <a:latin typeface="+mj-lt"/>
            </a:endParaRPr>
          </a:p>
        </c:rich>
      </c:tx>
    </c:title>
    <c:view3D>
      <c:rotX val="40"/>
      <c:rotY val="166"/>
      <c:perspective val="30"/>
    </c:view3D>
    <c:plotArea>
      <c:layout>
        <c:manualLayout>
          <c:layoutTarget val="inner"/>
          <c:xMode val="edge"/>
          <c:yMode val="edge"/>
          <c:x val="9.0600229994794529E-2"/>
          <c:y val="0.17516743836540641"/>
          <c:w val="0.65264527071550993"/>
          <c:h val="0.710856816648503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инвестиций в настоящее время</c:v>
                </c:pt>
              </c:strCache>
            </c:strRef>
          </c:tx>
          <c:explosion val="25"/>
          <c:dPt>
            <c:idx val="1"/>
            <c:explosion val="19"/>
          </c:dPt>
          <c:dLbls>
            <c:spPr>
              <a:noFill/>
              <a:ln>
                <a:noFill/>
              </a:ln>
              <a:effectLst/>
            </c:sp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Бюджет</c:v>
                </c:pt>
                <c:pt idx="1">
                  <c:v>АО Олкон</c:v>
                </c:pt>
                <c:pt idx="2">
                  <c:v>МСП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2.5</c:v>
                </c:pt>
                <c:pt idx="1">
                  <c:v>79</c:v>
                </c:pt>
                <c:pt idx="2">
                  <c:v>17.5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93-4D74-822C-74C1B425478B}"/>
            </c:ext>
          </c:extLst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70019927299077467"/>
          <c:y val="0.42715533574049308"/>
          <c:w val="0.20533889411203651"/>
          <c:h val="0.26105242503929588"/>
        </c:manualLayout>
      </c:layout>
    </c:legend>
    <c:plotVisOnly val="1"/>
    <c:dispBlanksAs val="zero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>
                <a:latin typeface="+mj-lt"/>
              </a:defRPr>
            </a:pPr>
            <a:r>
              <a:rPr lang="ru-RU" sz="1600" dirty="0" smtClean="0">
                <a:solidFill>
                  <a:srgbClr val="0070C0"/>
                </a:solidFill>
                <a:latin typeface="+mj-lt"/>
              </a:rPr>
              <a:t>Структура инвестиций 2026 </a:t>
            </a:r>
            <a:endParaRPr lang="ru-RU" sz="1600" dirty="0">
              <a:solidFill>
                <a:srgbClr val="0070C0"/>
              </a:solidFill>
              <a:latin typeface="+mj-lt"/>
            </a:endParaRPr>
          </a:p>
        </c:rich>
      </c:tx>
    </c:title>
    <c:view3D>
      <c:rotX val="40"/>
      <c:rotY val="223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Планируемая структура инвестиций </c:v>
                </c:pt>
              </c:strCache>
            </c:strRef>
          </c:tx>
          <c:explosion val="15"/>
          <c:dLbls>
            <c:spPr>
              <a:noFill/>
              <a:ln>
                <a:noFill/>
              </a:ln>
              <a:effectLst/>
            </c:sp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Бюджет</c:v>
                </c:pt>
                <c:pt idx="1">
                  <c:v>АО Олкон</c:v>
                </c:pt>
                <c:pt idx="2">
                  <c:v>МСП</c:v>
                </c:pt>
                <c:pt idx="3">
                  <c:v>Инвесторы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</c:v>
                </c:pt>
                <c:pt idx="1">
                  <c:v>15</c:v>
                </c:pt>
                <c:pt idx="2">
                  <c:v>25</c:v>
                </c:pt>
                <c:pt idx="3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9D-4E56-B299-2FFDA0BC24F7}"/>
            </c:ext>
          </c:extLst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9537282372810372"/>
          <c:y val="0.36941083022516957"/>
          <c:w val="0.19911046010331021"/>
          <c:h val="0.33817378090896577"/>
        </c:manualLayout>
      </c:layout>
    </c:legend>
    <c:plotVisOnly val="1"/>
    <c:dispBlanksAs val="zero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 sz="1600">
                <a:latin typeface="+mj-lt"/>
              </a:defRPr>
            </a:pPr>
            <a:r>
              <a:rPr lang="ru-RU" sz="1600" dirty="0">
                <a:solidFill>
                  <a:srgbClr val="0070C0"/>
                </a:solidFill>
                <a:latin typeface="+mj-lt"/>
              </a:rPr>
              <a:t>Структура занятости </a:t>
            </a:r>
            <a:r>
              <a:rPr lang="ru-RU" sz="1600" dirty="0" smtClean="0">
                <a:solidFill>
                  <a:srgbClr val="0070C0"/>
                </a:solidFill>
                <a:latin typeface="+mj-lt"/>
              </a:rPr>
              <a:t>2016  </a:t>
            </a:r>
            <a:endParaRPr lang="ru-RU" sz="1600" dirty="0">
              <a:solidFill>
                <a:srgbClr val="0070C0"/>
              </a:solidFill>
              <a:latin typeface="+mj-lt"/>
            </a:endParaRPr>
          </a:p>
        </c:rich>
      </c:tx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Занятость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Промышленность</c:v>
                </c:pt>
                <c:pt idx="1">
                  <c:v>Госсектор</c:v>
                </c:pt>
                <c:pt idx="2">
                  <c:v>Бюджетные</c:v>
                </c:pt>
                <c:pt idx="3">
                  <c:v>Торговля</c:v>
                </c:pt>
                <c:pt idx="4">
                  <c:v>МСП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4.5999999999999996</c:v>
                </c:pt>
                <c:pt idx="1">
                  <c:v>1.7</c:v>
                </c:pt>
                <c:pt idx="2">
                  <c:v>2.5</c:v>
                </c:pt>
                <c:pt idx="3">
                  <c:v>0.5</c:v>
                </c:pt>
                <c:pt idx="4">
                  <c:v>1.3</c:v>
                </c:pt>
                <c:pt idx="5">
                  <c:v>1.9000000000000001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38-4BDC-BE0B-D9A2D24B51F1}"/>
            </c:ext>
          </c:extLst>
        </c:ser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9320339908006448"/>
          <c:y val="0.31733024405525873"/>
          <c:w val="0.29763577726006873"/>
          <c:h val="0.45877653468831775"/>
        </c:manualLayout>
      </c:layout>
    </c:legend>
    <c:plotVisOnly val="1"/>
    <c:dispBlanksAs val="zero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 algn="ctr" rtl="0">
              <a:defRPr lang="ru-RU" sz="1600" b="1" i="0" u="none" strike="noStrike" kern="1200" baseline="0" dirty="0">
                <a:solidFill>
                  <a:srgbClr val="0070C0"/>
                </a:solidFill>
                <a:latin typeface="+mj-lt"/>
                <a:ea typeface="+mn-ea"/>
                <a:cs typeface="Arial" pitchFamily="34" charset="0"/>
              </a:defRPr>
            </a:pPr>
            <a:r>
              <a:rPr lang="ru-RU" sz="1600" b="1" i="0" u="none" strike="noStrike" kern="1200" baseline="0" dirty="0">
                <a:solidFill>
                  <a:srgbClr val="0070C0"/>
                </a:solidFill>
                <a:latin typeface="+mj-lt"/>
                <a:ea typeface="+mn-ea"/>
                <a:cs typeface="Arial" pitchFamily="34" charset="0"/>
              </a:rPr>
              <a:t>Структура занятости </a:t>
            </a:r>
            <a:r>
              <a:rPr lang="ru-RU" sz="1600" b="1" i="0" u="none" strike="noStrike" kern="1200" baseline="0" dirty="0" smtClean="0">
                <a:solidFill>
                  <a:srgbClr val="0070C0"/>
                </a:solidFill>
                <a:latin typeface="+mj-lt"/>
                <a:ea typeface="+mn-ea"/>
                <a:cs typeface="Arial" pitchFamily="34" charset="0"/>
              </a:rPr>
              <a:t>2026  </a:t>
            </a:r>
            <a:endParaRPr lang="ru-RU" sz="1600" b="1" i="0" u="none" strike="noStrike" kern="1200" baseline="0" dirty="0">
              <a:solidFill>
                <a:srgbClr val="0070C0"/>
              </a:solidFill>
              <a:latin typeface="+mj-lt"/>
              <a:ea typeface="+mn-ea"/>
              <a:cs typeface="Arial" pitchFamily="34" charset="0"/>
            </a:endParaRPr>
          </a:p>
        </c:rich>
      </c:tx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Занятость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Промышленность</c:v>
                </c:pt>
                <c:pt idx="1">
                  <c:v>Госсектор</c:v>
                </c:pt>
                <c:pt idx="2">
                  <c:v>Бюджетные</c:v>
                </c:pt>
                <c:pt idx="3">
                  <c:v>Торговля</c:v>
                </c:pt>
                <c:pt idx="4">
                  <c:v>МСП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1.5</c:v>
                </c:pt>
                <c:pt idx="1">
                  <c:v>1</c:v>
                </c:pt>
                <c:pt idx="2">
                  <c:v>2</c:v>
                </c:pt>
                <c:pt idx="3">
                  <c:v>1.5</c:v>
                </c:pt>
                <c:pt idx="4">
                  <c:v>2.5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00-4FFE-9BF1-28DB42557A6E}"/>
            </c:ext>
          </c:extLst>
        </c:ser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827242096468046"/>
          <c:y val="0.32069573392878131"/>
          <c:w val="0.30864062899408806"/>
          <c:h val="0.46032013162533786"/>
        </c:manualLayout>
      </c:layout>
    </c:legend>
    <c:plotVisOnly val="1"/>
    <c:dispBlanksAs val="zero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2E6CA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2000" b="1" dirty="0">
                <a:solidFill>
                  <a:srgbClr val="2E6CA4"/>
                </a:solidFill>
              </a:rPr>
              <a:t>Структура занятости</a:t>
            </a:r>
          </a:p>
        </c:rich>
      </c:tx>
      <c:layout>
        <c:manualLayout>
          <c:xMode val="edge"/>
          <c:yMode val="edge"/>
          <c:x val="0.47908360316607723"/>
          <c:y val="8.9796766366651987E-3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5516716149434767"/>
          <c:y val="0.16895890065370164"/>
          <c:w val="0.46897949153928276"/>
          <c:h val="0.633290841501511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Занятость</c:v>
                </c:pt>
              </c:strCache>
            </c:strRef>
          </c:tx>
          <c:dPt>
            <c:idx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Промышленность</c:v>
                </c:pt>
                <c:pt idx="1">
                  <c:v>Госсектор</c:v>
                </c:pt>
                <c:pt idx="2">
                  <c:v>Бюджетные</c:v>
                </c:pt>
                <c:pt idx="3">
                  <c:v>Торговля</c:v>
                </c:pt>
                <c:pt idx="4">
                  <c:v>МСП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4.5999999999999996</c:v>
                </c:pt>
                <c:pt idx="1">
                  <c:v>1.7000000000000011</c:v>
                </c:pt>
                <c:pt idx="2">
                  <c:v>2.5</c:v>
                </c:pt>
                <c:pt idx="3">
                  <c:v>0.5</c:v>
                </c:pt>
                <c:pt idx="4">
                  <c:v>1.3</c:v>
                </c:pt>
                <c:pt idx="5">
                  <c:v>1.9000000000000001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38-4BDC-BE0B-D9A2D24B51F1}"/>
            </c:ext>
          </c:extLst>
        </c:ser>
        <c:dLbls>
          <c:showPercent val="1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318733499028069"/>
          <c:y val="0.12822443260823321"/>
          <c:w val="0.35005820123031484"/>
          <c:h val="0.6701842384489258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2000" b="0" i="0" u="none" strike="noStrike" kern="1200" baseline="0">
                <a:solidFill>
                  <a:srgbClr val="2E6CA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2000" b="1" dirty="0">
                <a:solidFill>
                  <a:srgbClr val="2E6CA4"/>
                </a:solidFill>
              </a:rPr>
              <a:t>Структура инвестиций</a:t>
            </a:r>
          </a:p>
        </c:rich>
      </c:tx>
      <c:layout>
        <c:manualLayout>
          <c:xMode val="edge"/>
          <c:yMode val="edge"/>
          <c:x val="0.63498340025377786"/>
          <c:y val="9.0286264331167175E-3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7.7276251064643434E-2"/>
          <c:y val="0.12373305977306175"/>
          <c:w val="0.56157218872081116"/>
          <c:h val="0.8044186239946767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инвестиций в настоящее время</c:v>
                </c:pt>
              </c:strCache>
            </c:strRef>
          </c:tx>
          <c:spPr>
            <a:effectLst>
              <a:outerShdw sx="1000" sy="1000" algn="ctr" rotWithShape="0">
                <a:srgbClr val="000000"/>
              </a:outerShdw>
            </a:effectLst>
          </c:spPr>
          <c:dPt>
            <c:idx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sx="1000" sy="1000" algn="ctr" rotWithShape="0">
                  <a:srgbClr val="000000"/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sx="1000" sy="1000" algn="ctr" rotWithShape="0">
                  <a:srgbClr val="000000"/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sx="1000" sy="1000" algn="ctr" rotWithShape="0">
                  <a:srgbClr val="000000"/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АО "ОЛКОН"</c:v>
                </c:pt>
                <c:pt idx="1">
                  <c:v>БЮДЖЕТ</c:v>
                </c:pt>
                <c:pt idx="2">
                  <c:v>МСП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79</c:v>
                </c:pt>
                <c:pt idx="1">
                  <c:v>2.5</c:v>
                </c:pt>
                <c:pt idx="2">
                  <c:v>17.5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93-4D74-822C-74C1B425478B}"/>
            </c:ext>
          </c:extLst>
        </c:ser>
        <c:dLbls>
          <c:showPercent val="1"/>
        </c:dLbls>
        <c:firstSliceAng val="0"/>
        <c:holeSize val="62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347443674975823"/>
          <c:y val="0.24888688410727192"/>
          <c:w val="0.29242080603680365"/>
          <c:h val="0.3103903139189438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0" i="0" u="none" strike="noStrike" kern="1200" baseline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 algn="ctr">
        <a:defRPr lang="ru-RU" sz="1400" b="0" i="0" u="none" strike="noStrike" kern="1200" baseline="0">
          <a:solidFill>
            <a:prstClr val="black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rgbClr val="2F6DA4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2F6DA4"/>
                </a:solidFill>
              </a:rPr>
              <a:t>Численность </a:t>
            </a:r>
            <a:r>
              <a:rPr lang="ru-RU" dirty="0" smtClean="0">
                <a:solidFill>
                  <a:srgbClr val="2F6DA4"/>
                </a:solidFill>
              </a:rPr>
              <a:t>населения</a:t>
            </a:r>
            <a:endParaRPr lang="ru-RU" dirty="0">
              <a:solidFill>
                <a:srgbClr val="2F6DA4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тыс.чел.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29.5</c:v>
                </c:pt>
                <c:pt idx="1">
                  <c:v>29.6</c:v>
                </c:pt>
                <c:pt idx="2">
                  <c:v>29.5</c:v>
                </c:pt>
                <c:pt idx="3">
                  <c:v>29.7</c:v>
                </c:pt>
                <c:pt idx="4">
                  <c:v>29.9</c:v>
                </c:pt>
              </c:numCache>
            </c:numRef>
          </c:val>
        </c:ser>
        <c:gapWidth val="100"/>
        <c:overlap val="-24"/>
        <c:axId val="142819328"/>
        <c:axId val="142820864"/>
      </c:barChart>
      <c:catAx>
        <c:axId val="1428193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820864"/>
        <c:crosses val="autoZero"/>
        <c:auto val="1"/>
        <c:lblAlgn val="ctr"/>
        <c:lblOffset val="100"/>
      </c:catAx>
      <c:valAx>
        <c:axId val="142820864"/>
        <c:scaling>
          <c:orientation val="minMax"/>
          <c:min val="15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Тыс. чел.</a:t>
                </a:r>
              </a:p>
            </c:rich>
          </c:tx>
          <c:layout>
            <c:manualLayout>
              <c:xMode val="edge"/>
              <c:yMode val="edge"/>
              <c:x val="2.5989499605496208E-2"/>
              <c:y val="0.327524528583444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819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rgbClr val="2F6DA4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2F6DA4"/>
                </a:solidFill>
              </a:rPr>
              <a:t>Демография</a:t>
            </a:r>
          </a:p>
        </c:rich>
      </c:tx>
      <c:layout>
        <c:manualLayout>
          <c:xMode val="edge"/>
          <c:yMode val="edge"/>
          <c:x val="0.30191681856458658"/>
          <c:y val="2.616806903391573E-2"/>
        </c:manualLayout>
      </c:layout>
      <c:overlay val="1"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88217999744713"/>
          <c:y val="0.18814357751774996"/>
          <c:w val="0.63033562538972765"/>
          <c:h val="0.6326595064414262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Родилось чел.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380</c:v>
                </c:pt>
                <c:pt idx="1">
                  <c:v>361</c:v>
                </c:pt>
                <c:pt idx="2">
                  <c:v>347</c:v>
                </c:pt>
                <c:pt idx="3">
                  <c:v>337</c:v>
                </c:pt>
                <c:pt idx="4">
                  <c:v>297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Умерло чел.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328</c:v>
                </c:pt>
                <c:pt idx="1">
                  <c:v>279</c:v>
                </c:pt>
                <c:pt idx="2">
                  <c:v>315</c:v>
                </c:pt>
                <c:pt idx="3">
                  <c:v>325</c:v>
                </c:pt>
                <c:pt idx="4">
                  <c:v>297</c:v>
                </c:pt>
              </c:numCache>
            </c:numRef>
          </c:val>
        </c:ser>
        <c:gapWidth val="100"/>
        <c:overlap val="-24"/>
        <c:axId val="142912896"/>
        <c:axId val="142926976"/>
      </c:barChart>
      <c:catAx>
        <c:axId val="1429128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926976"/>
        <c:crosses val="autoZero"/>
        <c:auto val="1"/>
        <c:lblAlgn val="ctr"/>
        <c:lblOffset val="100"/>
      </c:catAx>
      <c:valAx>
        <c:axId val="1429269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b="1"/>
                  <a:t>человек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912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2493170789836795"/>
          <c:y val="0.90869612838116443"/>
          <c:w val="0.48625681557851047"/>
          <c:h val="9.130384437239462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rgbClr val="2F6DA4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2F6DA4"/>
                </a:solidFill>
              </a:rPr>
              <a:t>Миграция</a:t>
            </a:r>
          </a:p>
        </c:rich>
      </c:tx>
      <c:layout>
        <c:manualLayout>
          <c:xMode val="edge"/>
          <c:yMode val="edge"/>
          <c:x val="0.40437491684312948"/>
          <c:y val="5.9289281882872133E-4"/>
        </c:manualLayout>
      </c:layout>
      <c:overlay val="1"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5205371923404337"/>
          <c:y val="0.19274478761703556"/>
          <c:w val="0.73134418623468722"/>
          <c:h val="0.6237360589302204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Прибыло чел.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1891</c:v>
                </c:pt>
                <c:pt idx="1">
                  <c:v>1946</c:v>
                </c:pt>
                <c:pt idx="2">
                  <c:v>1758</c:v>
                </c:pt>
                <c:pt idx="3">
                  <c:v>1969</c:v>
                </c:pt>
                <c:pt idx="4">
                  <c:v>1965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Выбыло чел.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2202</c:v>
                </c:pt>
                <c:pt idx="1">
                  <c:v>1975</c:v>
                </c:pt>
                <c:pt idx="2">
                  <c:v>1855</c:v>
                </c:pt>
                <c:pt idx="3">
                  <c:v>1784</c:v>
                </c:pt>
                <c:pt idx="4">
                  <c:v>1806</c:v>
                </c:pt>
              </c:numCache>
            </c:numRef>
          </c:val>
        </c:ser>
        <c:gapWidth val="100"/>
        <c:overlap val="-24"/>
        <c:axId val="143232384"/>
        <c:axId val="143250560"/>
      </c:barChart>
      <c:catAx>
        <c:axId val="1432323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250560"/>
        <c:crosses val="autoZero"/>
        <c:auto val="1"/>
        <c:lblAlgn val="ctr"/>
        <c:lblOffset val="100"/>
      </c:catAx>
      <c:valAx>
        <c:axId val="143250560"/>
        <c:scaling>
          <c:orientation val="minMax"/>
          <c:max val="23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b="1"/>
                  <a:t>человек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232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425857021484694"/>
          <c:y val="0.84646678452250756"/>
          <c:w val="0.51267091734697279"/>
          <c:h val="9.4825727278067748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2128" b="1" i="0" u="none" strike="noStrike" kern="1200" spc="0" baseline="0" dirty="0" smtClean="0">
                <a:solidFill>
                  <a:srgbClr val="2F6DA4"/>
                </a:solidFill>
                <a:latin typeface="+mn-lt"/>
                <a:ea typeface="+mn-ea"/>
                <a:cs typeface="+mn-cs"/>
              </a:defRPr>
            </a:pPr>
            <a:r>
              <a:rPr lang="ru-RU" sz="2128" b="1" i="0" u="none" strike="noStrike" kern="1200" baseline="0" dirty="0" smtClean="0">
                <a:solidFill>
                  <a:srgbClr val="2F6DA4"/>
                </a:solidFill>
                <a:latin typeface="+mn-lt"/>
                <a:ea typeface="+mn-ea"/>
                <a:cs typeface="+mn-cs"/>
              </a:rPr>
              <a:t>Половозрастная структура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Лист1!$A$2:$A$16</c:f>
              <c:strCache>
                <c:ptCount val="15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 +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-948</c:v>
                </c:pt>
                <c:pt idx="1">
                  <c:v>-1004</c:v>
                </c:pt>
                <c:pt idx="2">
                  <c:v>-859</c:v>
                </c:pt>
                <c:pt idx="3">
                  <c:v>-953</c:v>
                </c:pt>
                <c:pt idx="4">
                  <c:v>-1343</c:v>
                </c:pt>
                <c:pt idx="5">
                  <c:v>-1343</c:v>
                </c:pt>
                <c:pt idx="6">
                  <c:v>-1280</c:v>
                </c:pt>
                <c:pt idx="7">
                  <c:v>-1358</c:v>
                </c:pt>
                <c:pt idx="8">
                  <c:v>-1205</c:v>
                </c:pt>
                <c:pt idx="9">
                  <c:v>-931</c:v>
                </c:pt>
                <c:pt idx="10">
                  <c:v>-1005</c:v>
                </c:pt>
                <c:pt idx="11">
                  <c:v>-960</c:v>
                </c:pt>
                <c:pt idx="12">
                  <c:v>-644</c:v>
                </c:pt>
                <c:pt idx="13">
                  <c:v>-383</c:v>
                </c:pt>
                <c:pt idx="14">
                  <c:v>-355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Лист1!$A$2:$A$16</c:f>
              <c:strCache>
                <c:ptCount val="15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 +</c:v>
                </c:pt>
              </c:strCache>
            </c:strRef>
          </c:cat>
          <c:val>
            <c:numRef>
              <c:f>Лист1!$C$2:$C$16</c:f>
              <c:numCache>
                <c:formatCode>0</c:formatCode>
                <c:ptCount val="15"/>
                <c:pt idx="0">
                  <c:v>921</c:v>
                </c:pt>
                <c:pt idx="1">
                  <c:v>900</c:v>
                </c:pt>
                <c:pt idx="2">
                  <c:v>926</c:v>
                </c:pt>
                <c:pt idx="3">
                  <c:v>594</c:v>
                </c:pt>
                <c:pt idx="4">
                  <c:v>460</c:v>
                </c:pt>
                <c:pt idx="5">
                  <c:v>981</c:v>
                </c:pt>
                <c:pt idx="6">
                  <c:v>1226</c:v>
                </c:pt>
                <c:pt idx="7">
                  <c:v>1250</c:v>
                </c:pt>
                <c:pt idx="8">
                  <c:v>1192</c:v>
                </c:pt>
                <c:pt idx="9">
                  <c:v>989</c:v>
                </c:pt>
                <c:pt idx="10">
                  <c:v>1203</c:v>
                </c:pt>
                <c:pt idx="11">
                  <c:v>1255</c:v>
                </c:pt>
                <c:pt idx="12">
                  <c:v>1062</c:v>
                </c:pt>
                <c:pt idx="13">
                  <c:v>805</c:v>
                </c:pt>
                <c:pt idx="14">
                  <c:v>1374</c:v>
                </c:pt>
              </c:numCache>
            </c:numRef>
          </c:val>
        </c:ser>
        <c:overlap val="100"/>
        <c:axId val="143305344"/>
        <c:axId val="143397248"/>
      </c:barChart>
      <c:catAx>
        <c:axId val="143305344"/>
        <c:scaling>
          <c:orientation val="minMax"/>
        </c:scaling>
        <c:axPos val="l"/>
        <c:numFmt formatCode="General" sourceLinked="1"/>
        <c:maj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397248"/>
        <c:crosses val="autoZero"/>
        <c:auto val="1"/>
        <c:lblAlgn val="ctr"/>
        <c:lblOffset val="100"/>
      </c:catAx>
      <c:valAx>
        <c:axId val="143397248"/>
        <c:scaling>
          <c:orientation val="minMax"/>
          <c:max val="1500"/>
          <c:min val="-1500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30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lang="ru-RU" sz="1600" b="1" kern="1200" dirty="0">
                <a:solidFill>
                  <a:srgbClr val="0070C0"/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r>
              <a:rPr lang="ru-RU" sz="1600" b="1" kern="1200" dirty="0">
                <a:solidFill>
                  <a:srgbClr val="0070C0"/>
                </a:solidFill>
                <a:latin typeface="+mj-lt"/>
                <a:ea typeface="+mn-ea"/>
                <a:cs typeface="Arial" panose="020B0604020202020204" pitchFamily="34" charset="0"/>
              </a:rPr>
              <a:t>Производство </a:t>
            </a:r>
            <a:r>
              <a:rPr lang="ru-RU" sz="1600" b="1" kern="1200" dirty="0" smtClean="0">
                <a:solidFill>
                  <a:srgbClr val="0070C0"/>
                </a:solidFill>
                <a:latin typeface="+mj-lt"/>
                <a:ea typeface="+mn-ea"/>
                <a:cs typeface="Arial" panose="020B0604020202020204" pitchFamily="34" charset="0"/>
              </a:rPr>
              <a:t>железорудного</a:t>
            </a:r>
            <a:r>
              <a:rPr lang="ru-RU" sz="1600" b="1" kern="1200" baseline="0" dirty="0" smtClean="0">
                <a:solidFill>
                  <a:srgbClr val="0070C0"/>
                </a:solidFill>
                <a:latin typeface="+mj-lt"/>
                <a:ea typeface="+mn-ea"/>
                <a:cs typeface="Arial" panose="020B0604020202020204" pitchFamily="34" charset="0"/>
              </a:rPr>
              <a:t> концентрата</a:t>
            </a:r>
            <a:r>
              <a:rPr lang="ru-RU" sz="1600" b="1" kern="1200" dirty="0" smtClean="0">
                <a:solidFill>
                  <a:srgbClr val="0070C0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ru-RU" sz="1600" b="1" kern="1200" dirty="0">
                <a:solidFill>
                  <a:srgbClr val="0070C0"/>
                </a:solidFill>
                <a:latin typeface="+mj-lt"/>
                <a:ea typeface="+mn-ea"/>
                <a:cs typeface="Arial" panose="020B0604020202020204" pitchFamily="34" charset="0"/>
              </a:rPr>
              <a:t>(млн. тонн)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7.9703028889414204E-2"/>
          <c:y val="0.22840990101469291"/>
          <c:w val="0.88570613587438551"/>
          <c:h val="0.45309487437435753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Добыча ЖРК</c:v>
                </c:pt>
              </c:strCache>
            </c:strRef>
          </c:tx>
          <c:spPr>
            <a:ln w="76200" cap="sq">
              <a:solidFill>
                <a:srgbClr val="00B0F0"/>
              </a:solidFill>
              <a:tailEnd type="none" w="med" len="lg"/>
            </a:ln>
          </c:spPr>
          <c:marker>
            <c:symbol val="none"/>
          </c:marker>
          <c:dPt>
            <c:idx val="10"/>
            <c:spPr>
              <a:ln w="76200" cap="sq">
                <a:solidFill>
                  <a:srgbClr val="00B0F0"/>
                </a:solidFill>
                <a:tailEnd type="stealth" w="med" len="lg"/>
              </a:ln>
            </c:spPr>
          </c:dPt>
          <c:cat>
            <c:numRef>
              <c:f>Лист1!$A$2:$A$12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4.0999999999999996</c:v>
                </c:pt>
                <c:pt idx="1">
                  <c:v>4.2</c:v>
                </c:pt>
                <c:pt idx="2">
                  <c:v>4.3</c:v>
                </c:pt>
                <c:pt idx="3">
                  <c:v>4.2</c:v>
                </c:pt>
                <c:pt idx="4">
                  <c:v>4.2</c:v>
                </c:pt>
                <c:pt idx="5">
                  <c:v>3.8</c:v>
                </c:pt>
                <c:pt idx="6">
                  <c:v>3.8</c:v>
                </c:pt>
                <c:pt idx="7">
                  <c:v>3.4</c:v>
                </c:pt>
                <c:pt idx="8">
                  <c:v>3.2</c:v>
                </c:pt>
                <c:pt idx="9">
                  <c:v>3</c:v>
                </c:pt>
                <c:pt idx="1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75-4CE9-BFEF-2ACF1F94F2CA}"/>
            </c:ext>
          </c:extLst>
        </c:ser>
        <c:marker val="1"/>
        <c:axId val="147604224"/>
        <c:axId val="147605760"/>
      </c:lineChart>
      <c:catAx>
        <c:axId val="1476042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47605760"/>
        <c:crosses val="autoZero"/>
        <c:auto val="1"/>
        <c:lblAlgn val="ctr"/>
        <c:lblOffset val="100"/>
      </c:catAx>
      <c:valAx>
        <c:axId val="1476057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47604224"/>
        <c:crosses val="autoZero"/>
        <c:crossBetween val="between"/>
      </c:valAx>
    </c:plotArea>
    <c:plotVisOnly val="1"/>
    <c:dispBlanksAs val="gap"/>
  </c:chart>
  <c:spPr>
    <a:ln w="57150"/>
  </c:spPr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914144541145879E-2"/>
          <c:y val="1.6933931492542062E-2"/>
          <c:w val="0.91315768946202658"/>
          <c:h val="0.4767941947064443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Поступление в город, млн. руб.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cat>
            <c:strRef>
              <c:f>Лист1!$A$2:$A$11</c:f>
              <c:strCache>
                <c:ptCount val="10"/>
                <c:pt idx="0">
                  <c:v>Электроцех 125 рм.</c:v>
                </c:pt>
                <c:pt idx="1">
                  <c:v>Пр-во гидроабразивных порошков до 150 рм.</c:v>
                </c:pt>
                <c:pt idx="2">
                  <c:v>Цех (пенобетон, блоки, плитка) 10 рм</c:v>
                </c:pt>
                <c:pt idx="3">
                  <c:v>Теплица  10 рм</c:v>
                </c:pt>
                <c:pt idx="4">
                  <c:v>"Олений берег " 10 рм.</c:v>
                </c:pt>
                <c:pt idx="5">
                  <c:v>"Северная деревня" 50 рм.</c:v>
                </c:pt>
                <c:pt idx="6">
                  <c:v>База отдыха "Близко" 10 рм.</c:v>
                </c:pt>
                <c:pt idx="7">
                  <c:v>Деревня "Морозко" 5 рм.</c:v>
                </c:pt>
                <c:pt idx="8">
                  <c:v>Турбаза "Лапландия"  10 рм.</c:v>
                </c:pt>
                <c:pt idx="9">
                  <c:v>Фестивали 15 врм.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36</c:v>
                </c:pt>
                <c:pt idx="1">
                  <c:v>17</c:v>
                </c:pt>
                <c:pt idx="2">
                  <c:v>10</c:v>
                </c:pt>
                <c:pt idx="3">
                  <c:v>5</c:v>
                </c:pt>
                <c:pt idx="4">
                  <c:v>12</c:v>
                </c:pt>
                <c:pt idx="5">
                  <c:v>14</c:v>
                </c:pt>
                <c:pt idx="6">
                  <c:v>5</c:v>
                </c:pt>
                <c:pt idx="7">
                  <c:v>7</c:v>
                </c:pt>
                <c:pt idx="8">
                  <c:v>10</c:v>
                </c:pt>
                <c:pt idx="9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131млн. руб. ;  280 рабочих мест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cat>
            <c:strRef>
              <c:f>Лист1!$A$2:$A$11</c:f>
              <c:strCache>
                <c:ptCount val="10"/>
                <c:pt idx="0">
                  <c:v>Электроцех 125 рм.</c:v>
                </c:pt>
                <c:pt idx="1">
                  <c:v>Пр-во гидроабразивных порошков до 150 рм.</c:v>
                </c:pt>
                <c:pt idx="2">
                  <c:v>Цех (пенобетон, блоки, плитка) 10 рм</c:v>
                </c:pt>
                <c:pt idx="3">
                  <c:v>Теплица  10 рм</c:v>
                </c:pt>
                <c:pt idx="4">
                  <c:v>"Олений берег " 10 рм.</c:v>
                </c:pt>
                <c:pt idx="5">
                  <c:v>"Северная деревня" 50 рм.</c:v>
                </c:pt>
                <c:pt idx="6">
                  <c:v>База отдыха "Близко" 10 рм.</c:v>
                </c:pt>
                <c:pt idx="7">
                  <c:v>Деревня "Морозко" 5 рм.</c:v>
                </c:pt>
                <c:pt idx="8">
                  <c:v>Турбаза "Лапландия"  10 рм.</c:v>
                </c:pt>
                <c:pt idx="9">
                  <c:v>Фестивали 15 врм.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</c:numCache>
            </c:numRef>
          </c:val>
        </c:ser>
        <c:gapWidth val="0"/>
        <c:gapDepth val="0"/>
        <c:shape val="box"/>
        <c:axId val="165804288"/>
        <c:axId val="165818368"/>
        <c:axId val="0"/>
      </c:bar3DChart>
      <c:catAx>
        <c:axId val="1658042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5818368"/>
        <c:crosses val="autoZero"/>
        <c:auto val="1"/>
        <c:lblAlgn val="ctr"/>
        <c:lblOffset val="100"/>
      </c:catAx>
      <c:valAx>
        <c:axId val="165818368"/>
        <c:scaling>
          <c:orientation val="minMax"/>
        </c:scaling>
        <c:axPos val="l"/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5804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54.png"/><Relationship Id="rId1" Type="http://schemas.openxmlformats.org/officeDocument/2006/relationships/image" Target="../media/image15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EBE374-287D-4E1E-A520-BE4C8164D02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308439-026F-4C1F-824A-06FA6203F026}">
      <dgm:prSet phldrT="[Текст]" custT="1"/>
      <dgm:spPr>
        <a:noFill/>
        <a:ln w="28575"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+mj-lt"/>
            </a:rPr>
            <a:t>САМАРСКИЙ ОЛЕГ – ГЛАВА ГОРОДА ОЛЕНЕГОРСКА</a:t>
          </a:r>
          <a:endParaRPr lang="ru-RU" sz="1200" b="1" dirty="0">
            <a:solidFill>
              <a:schemeClr val="tx1"/>
            </a:solidFill>
            <a:latin typeface="+mj-lt"/>
          </a:endParaRPr>
        </a:p>
      </dgm:t>
    </dgm:pt>
    <dgm:pt modelId="{8C214D56-FF49-4E26-9CEE-36D4E350CBA6}" type="parTrans" cxnId="{BC6C0587-2BEC-4F1A-B9BC-B0D775347F8A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4E21C2DB-239B-4B16-A111-FB2A2354BD8A}" type="sibTrans" cxnId="{BC6C0587-2BEC-4F1A-B9BC-B0D775347F8A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260325D4-C67E-47E7-9DE4-86EF0AD102D0}">
      <dgm:prSet phldrT="[Текст]" custT="1"/>
      <dgm:spPr>
        <a:noFill/>
        <a:ln w="28575">
          <a:solidFill>
            <a:srgbClr val="0070C0"/>
          </a:solidFill>
        </a:ln>
      </dgm:spPr>
      <dgm:t>
        <a:bodyPr/>
        <a:lstStyle/>
        <a:p>
          <a:r>
            <a:rPr lang="ru-RU" sz="900" b="1" dirty="0" smtClean="0">
              <a:solidFill>
                <a:schemeClr val="tx1"/>
              </a:solidFill>
              <a:latin typeface="+mj-lt"/>
            </a:rPr>
            <a:t>Роль: Руководители органов местного самоуправления(Координация</a:t>
          </a:r>
          <a:r>
            <a:rPr lang="ru-RU" sz="900" b="1" baseline="0" dirty="0" smtClean="0">
              <a:solidFill>
                <a:schemeClr val="tx1"/>
              </a:solidFill>
              <a:latin typeface="+mj-lt"/>
            </a:rPr>
            <a:t> всех процессов, куратор поддерживающих проектов)</a:t>
          </a:r>
          <a:endParaRPr lang="ru-RU" sz="900" b="1" dirty="0">
            <a:solidFill>
              <a:schemeClr val="tx1"/>
            </a:solidFill>
            <a:latin typeface="+mj-lt"/>
          </a:endParaRPr>
        </a:p>
      </dgm:t>
    </dgm:pt>
    <dgm:pt modelId="{CDCF4952-500B-4136-9110-984E73E64969}" type="parTrans" cxnId="{9BA452C1-E953-4953-8C9E-249C8E317FC0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EF80064A-4DC5-46FF-B6D4-CAE4499492E7}" type="sibTrans" cxnId="{9BA452C1-E953-4953-8C9E-249C8E317FC0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9F74FA5F-7273-4E85-A083-F6C9F44424E7}">
      <dgm:prSet phldrT="[Текст]" custT="1"/>
      <dgm:spPr>
        <a:noFill/>
        <a:ln w="28575">
          <a:solidFill>
            <a:srgbClr val="0070C0"/>
          </a:solidFill>
        </a:ln>
      </dgm:spPr>
      <dgm:t>
        <a:bodyPr/>
        <a:lstStyle/>
        <a:p>
          <a:r>
            <a:rPr lang="en-US" sz="900" b="1" dirty="0" smtClean="0">
              <a:solidFill>
                <a:schemeClr val="tx1"/>
              </a:solidFill>
              <a:latin typeface="+mj-lt"/>
            </a:rPr>
            <a:t>KPI</a:t>
          </a:r>
          <a:r>
            <a:rPr lang="ru-RU" sz="900" b="1" dirty="0" smtClean="0">
              <a:solidFill>
                <a:schemeClr val="tx1"/>
              </a:solidFill>
              <a:latin typeface="+mj-lt"/>
            </a:rPr>
            <a:t>:</a:t>
          </a:r>
          <a:r>
            <a:rPr lang="ru-RU" sz="900" b="1" dirty="0" smtClean="0">
              <a:solidFill>
                <a:srgbClr val="1D09B3"/>
              </a:solidFill>
              <a:latin typeface="+mj-lt"/>
            </a:rPr>
            <a:t>Запуск поддерживающих проектов к декабрю 2017 года. </a:t>
          </a:r>
          <a:r>
            <a:rPr lang="ru-RU" sz="900" b="1" dirty="0" smtClean="0">
              <a:solidFill>
                <a:srgbClr val="1D09B3"/>
              </a:solidFill>
              <a:latin typeface="+mj-lt"/>
              <a:ea typeface="+mn-ea"/>
              <a:cs typeface="+mn-cs"/>
            </a:rPr>
            <a:t>Открытие цеха плитки и </a:t>
          </a:r>
          <a:r>
            <a:rPr lang="ru-RU" sz="900" b="1" dirty="0" err="1" smtClean="0">
              <a:solidFill>
                <a:srgbClr val="1D09B3"/>
              </a:solidFill>
              <a:latin typeface="+mj-lt"/>
              <a:ea typeface="+mn-ea"/>
              <a:cs typeface="+mn-cs"/>
            </a:rPr>
            <a:t>пеноблоков</a:t>
          </a:r>
          <a:r>
            <a:rPr lang="ru-RU" sz="900" b="1" dirty="0" smtClean="0">
              <a:solidFill>
                <a:srgbClr val="1D09B3"/>
              </a:solidFill>
              <a:latin typeface="+mj-lt"/>
              <a:ea typeface="+mn-ea"/>
              <a:cs typeface="+mn-cs"/>
            </a:rPr>
            <a:t>.</a:t>
          </a:r>
          <a:r>
            <a:rPr lang="ru-RU" sz="900" b="1" baseline="0" dirty="0" smtClean="0">
              <a:solidFill>
                <a:srgbClr val="1D09B3"/>
              </a:solidFill>
              <a:latin typeface="+mj-lt"/>
              <a:ea typeface="+mn-ea"/>
              <a:cs typeface="+mn-cs"/>
            </a:rPr>
            <a:t> Заключение </a:t>
          </a:r>
          <a:r>
            <a:rPr lang="ru-RU" sz="900" b="1" baseline="0" dirty="0" err="1" smtClean="0">
              <a:solidFill>
                <a:srgbClr val="1D09B3"/>
              </a:solidFill>
              <a:latin typeface="+mj-lt"/>
              <a:ea typeface="+mn-ea"/>
              <a:cs typeface="+mn-cs"/>
            </a:rPr>
            <a:t>энергосервисных</a:t>
          </a:r>
          <a:r>
            <a:rPr lang="ru-RU" sz="900" b="1" baseline="0" dirty="0" smtClean="0">
              <a:solidFill>
                <a:srgbClr val="1D09B3"/>
              </a:solidFill>
              <a:latin typeface="+mj-lt"/>
              <a:ea typeface="+mn-ea"/>
              <a:cs typeface="+mn-cs"/>
            </a:rPr>
            <a:t> контрактов. Установка пар винтовой машины -1 </a:t>
          </a:r>
          <a:r>
            <a:rPr lang="ru-RU" sz="900" b="1" baseline="0" dirty="0" err="1" smtClean="0">
              <a:solidFill>
                <a:srgbClr val="1D09B3"/>
              </a:solidFill>
              <a:latin typeface="+mj-lt"/>
              <a:ea typeface="+mn-ea"/>
              <a:cs typeface="+mn-cs"/>
            </a:rPr>
            <a:t>мВТ</a:t>
          </a:r>
          <a:r>
            <a:rPr lang="ru-RU" sz="900" b="1" baseline="0" dirty="0" smtClean="0">
              <a:solidFill>
                <a:srgbClr val="1D09B3"/>
              </a:solidFill>
              <a:latin typeface="+mj-lt"/>
              <a:ea typeface="+mn-ea"/>
              <a:cs typeface="+mn-cs"/>
            </a:rPr>
            <a:t> </a:t>
          </a:r>
          <a:r>
            <a:rPr lang="ru-RU" sz="900" b="1" dirty="0" smtClean="0">
              <a:solidFill>
                <a:srgbClr val="1D09B3"/>
              </a:solidFill>
              <a:latin typeface="+mj-lt"/>
              <a:ea typeface="+mn-ea"/>
              <a:cs typeface="+mn-cs"/>
            </a:rPr>
            <a:t> .</a:t>
          </a:r>
          <a:r>
            <a:rPr lang="ru-RU" sz="900" b="1" dirty="0" smtClean="0">
              <a:solidFill>
                <a:srgbClr val="1D09B3"/>
              </a:solidFill>
              <a:latin typeface="+mj-lt"/>
            </a:rPr>
            <a:t>130  раб. Мест</a:t>
          </a:r>
          <a:r>
            <a:rPr lang="ru-RU" sz="900" b="1" dirty="0" smtClean="0">
              <a:latin typeface="+mj-lt"/>
            </a:rPr>
            <a:t>.  </a:t>
          </a:r>
          <a:endParaRPr lang="ru-RU" sz="900" b="1" dirty="0">
            <a:solidFill>
              <a:schemeClr val="tx1"/>
            </a:solidFill>
            <a:latin typeface="+mj-lt"/>
          </a:endParaRPr>
        </a:p>
      </dgm:t>
    </dgm:pt>
    <dgm:pt modelId="{C9281A0A-5BE5-45F9-A747-E20CDFE75BA1}" type="parTrans" cxnId="{6076C563-1E58-4823-9F08-A6865C218852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74426FDA-42D3-49D3-94E4-DE414831715A}" type="sibTrans" cxnId="{6076C563-1E58-4823-9F08-A6865C218852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52F943CA-E9F8-4454-AFC0-9704347857DF}">
      <dgm:prSet phldrT="[Текст]" custT="1"/>
      <dgm:spPr>
        <a:noFill/>
        <a:ln w="28575"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+mj-lt"/>
            </a:rPr>
            <a:t>ШПАК АЛЛА – ПЕРВЫЙ ЗАМЕСТИТЕЛЬ МИНИСТРА ЭКОНОМИЧЕСКОГО РАЗВИТИЯ</a:t>
          </a:r>
          <a:endParaRPr lang="ru-RU" sz="1200" b="1" dirty="0">
            <a:solidFill>
              <a:schemeClr val="tx1"/>
            </a:solidFill>
            <a:latin typeface="+mj-lt"/>
          </a:endParaRPr>
        </a:p>
      </dgm:t>
    </dgm:pt>
    <dgm:pt modelId="{8D8B2AF6-C1E0-412B-96D4-B1863AD3B93A}" type="parTrans" cxnId="{B43C4B5C-90B2-48F4-ABAB-34C2C0EBDB2C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B4DD4C2C-B1D6-4076-B112-A7B45BC05FB2}" type="sibTrans" cxnId="{B43C4B5C-90B2-48F4-ABAB-34C2C0EBDB2C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95F39FFE-9AC3-4EA7-B3FD-43EDCD7B7480}">
      <dgm:prSet phldrT="[Текст]" custT="1"/>
      <dgm:spPr>
        <a:noFill/>
        <a:ln w="28575">
          <a:solidFill>
            <a:srgbClr val="0070C0"/>
          </a:solidFill>
        </a:ln>
      </dgm:spPr>
      <dgm:t>
        <a:bodyPr/>
        <a:lstStyle/>
        <a:p>
          <a:r>
            <a:rPr lang="ru-RU" sz="900" b="1" dirty="0" err="1" smtClean="0">
              <a:solidFill>
                <a:schemeClr val="tx1"/>
              </a:solidFill>
              <a:latin typeface="+mj-lt"/>
            </a:rPr>
            <a:t>Роль:Руководитель</a:t>
          </a:r>
          <a:r>
            <a:rPr lang="ru-RU" sz="900" b="1" dirty="0" smtClean="0">
              <a:solidFill>
                <a:schemeClr val="tx1"/>
              </a:solidFill>
              <a:latin typeface="+mj-lt"/>
            </a:rPr>
            <a:t> органов исполнительной власти региона (Организация взаимодействия органами государственной власти)</a:t>
          </a:r>
          <a:endParaRPr lang="ru-RU" sz="900" b="1" dirty="0">
            <a:solidFill>
              <a:schemeClr val="tx1"/>
            </a:solidFill>
            <a:latin typeface="+mj-lt"/>
          </a:endParaRPr>
        </a:p>
      </dgm:t>
    </dgm:pt>
    <dgm:pt modelId="{55815AFC-7471-498D-9A70-12932D458380}" type="parTrans" cxnId="{5A506F77-1FC6-462E-ABEF-BDBE942FF390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02107612-FB17-47BC-8610-F4B09254D884}" type="sibTrans" cxnId="{5A506F77-1FC6-462E-ABEF-BDBE942FF390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D85C9A8F-8D7E-4D11-B99E-873F76A4CF3D}">
      <dgm:prSet phldrT="[Текст]" custT="1"/>
      <dgm:spPr>
        <a:noFill/>
        <a:ln w="28575">
          <a:solidFill>
            <a:srgbClr val="0070C0"/>
          </a:solidFill>
        </a:ln>
      </dgm:spPr>
      <dgm:t>
        <a:bodyPr/>
        <a:lstStyle/>
        <a:p>
          <a:r>
            <a:rPr lang="en-US" sz="900" b="1" dirty="0" smtClean="0">
              <a:solidFill>
                <a:schemeClr val="tx1"/>
              </a:solidFill>
              <a:latin typeface="+mj-lt"/>
            </a:rPr>
            <a:t>KPI</a:t>
          </a:r>
          <a:r>
            <a:rPr lang="ru-RU" sz="900" b="1" dirty="0" smtClean="0">
              <a:solidFill>
                <a:schemeClr val="tx1"/>
              </a:solidFill>
              <a:latin typeface="+mj-lt"/>
            </a:rPr>
            <a:t>:</a:t>
          </a:r>
          <a:r>
            <a:rPr lang="ru-RU" sz="900" b="1" dirty="0" smtClean="0">
              <a:solidFill>
                <a:srgbClr val="1D09B3"/>
              </a:solidFill>
              <a:latin typeface="+mj-lt"/>
            </a:rPr>
            <a:t>Оказано содействие в выделены средства на </a:t>
          </a:r>
          <a:r>
            <a:rPr lang="ru-RU" sz="900" b="1" dirty="0" smtClean="0">
              <a:solidFill>
                <a:srgbClr val="1D09B3"/>
              </a:solidFill>
              <a:latin typeface="+mj-lt"/>
              <a:ea typeface="+mn-ea"/>
              <a:cs typeface="+mn-cs"/>
            </a:rPr>
            <a:t>ремонт системы вентиляции и кровли Дома физкультуры</a:t>
          </a:r>
          <a:endParaRPr lang="ru-RU" sz="900" b="1" dirty="0">
            <a:solidFill>
              <a:schemeClr val="tx1"/>
            </a:solidFill>
            <a:latin typeface="+mj-lt"/>
          </a:endParaRPr>
        </a:p>
      </dgm:t>
    </dgm:pt>
    <dgm:pt modelId="{FCF13154-E40F-4D31-AF2D-DAD0B1020B8F}" type="parTrans" cxnId="{983AAA67-EECF-40AF-AA66-E5E9BE546A02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1E865B44-5B75-40FF-ABD2-C70095E6A9D7}" type="sibTrans" cxnId="{983AAA67-EECF-40AF-AA66-E5E9BE546A02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630EE255-E0D1-43B6-AFE3-91DE81087378}">
      <dgm:prSet phldrT="[Текст]" custT="1"/>
      <dgm:spPr>
        <a:noFill/>
        <a:ln w="28575"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+mj-lt"/>
            </a:rPr>
            <a:t>ФОМЕНКО ДМИТРИЙ – ЗАМЕСТИТЕЛЬ ГЛАВЫ ГОРОДА</a:t>
          </a:r>
          <a:endParaRPr lang="ru-RU" sz="1200" b="1" dirty="0">
            <a:solidFill>
              <a:schemeClr val="tx1"/>
            </a:solidFill>
            <a:latin typeface="+mj-lt"/>
          </a:endParaRPr>
        </a:p>
      </dgm:t>
    </dgm:pt>
    <dgm:pt modelId="{2860301C-88BB-42D2-BDA4-6DB932F4900C}" type="parTrans" cxnId="{10DCE98C-E9DA-4618-AEF2-D02C6ACC48FD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D822E79A-2922-4D7B-8C14-5F093A620B28}" type="sibTrans" cxnId="{10DCE98C-E9DA-4618-AEF2-D02C6ACC48FD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EC7AB43B-FD44-4297-AEC0-B1FFE1BB3966}">
      <dgm:prSet phldrT="[Текст]" custT="1"/>
      <dgm:spPr>
        <a:noFill/>
        <a:ln w="28575">
          <a:solidFill>
            <a:srgbClr val="0070C0"/>
          </a:solidFill>
        </a:ln>
      </dgm:spPr>
      <dgm:t>
        <a:bodyPr/>
        <a:lstStyle/>
        <a:p>
          <a:r>
            <a:rPr lang="ru-RU" sz="900" b="1" dirty="0" smtClean="0">
              <a:solidFill>
                <a:schemeClr val="tx1"/>
              </a:solidFill>
              <a:latin typeface="+mj-lt"/>
            </a:rPr>
            <a:t>Роль: Руководители органов местного самоуправления (Взаимодействие с инвесторами, поиск новых инвесторов)</a:t>
          </a:r>
          <a:endParaRPr lang="ru-RU" sz="900" b="1" dirty="0">
            <a:solidFill>
              <a:schemeClr val="tx1"/>
            </a:solidFill>
            <a:latin typeface="+mj-lt"/>
          </a:endParaRPr>
        </a:p>
      </dgm:t>
    </dgm:pt>
    <dgm:pt modelId="{FD034FA5-1FC0-4AF1-8110-61C3534D54E3}" type="parTrans" cxnId="{0D914DD0-F8DE-4E2A-B410-771EAE4DFC69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D81C8576-CF5F-42D7-81C8-9E5BB50091B8}" type="sibTrans" cxnId="{0D914DD0-F8DE-4E2A-B410-771EAE4DFC69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8C679C79-8AF6-4465-90A6-B3311869B1A9}">
      <dgm:prSet phldrT="[Текст]" custT="1"/>
      <dgm:spPr>
        <a:noFill/>
        <a:ln w="28575">
          <a:solidFill>
            <a:srgbClr val="0070C0"/>
          </a:solidFill>
        </a:ln>
      </dgm:spPr>
      <dgm:t>
        <a:bodyPr/>
        <a:lstStyle/>
        <a:p>
          <a:r>
            <a:rPr lang="en-US" sz="900" b="1" dirty="0" smtClean="0">
              <a:solidFill>
                <a:schemeClr val="tx1"/>
              </a:solidFill>
              <a:latin typeface="+mj-lt"/>
            </a:rPr>
            <a:t>KPI</a:t>
          </a:r>
          <a:r>
            <a:rPr lang="ru-RU" sz="900" b="1" dirty="0" smtClean="0">
              <a:solidFill>
                <a:schemeClr val="tx1"/>
              </a:solidFill>
              <a:latin typeface="+mj-lt"/>
            </a:rPr>
            <a:t>:</a:t>
          </a:r>
          <a:r>
            <a:rPr lang="ru-RU" sz="900" b="1" dirty="0" smtClean="0">
              <a:solidFill>
                <a:srgbClr val="1D09B3"/>
              </a:solidFill>
              <a:latin typeface="+mj-lt"/>
            </a:rPr>
            <a:t>Поиск и взаимодействие с инвестором для проведения фестивалей Обеспечение уровня</a:t>
          </a:r>
          <a:r>
            <a:rPr lang="ru-RU" sz="900" b="1" baseline="0" dirty="0" smtClean="0">
              <a:solidFill>
                <a:srgbClr val="1D09B3"/>
              </a:solidFill>
              <a:latin typeface="+mj-lt"/>
            </a:rPr>
            <a:t> со финансирования программ Привлечение 2,5 </a:t>
          </a:r>
          <a:r>
            <a:rPr lang="ru-RU" sz="900" b="1" baseline="0" dirty="0" err="1" smtClean="0">
              <a:solidFill>
                <a:srgbClr val="1D09B3"/>
              </a:solidFill>
              <a:latin typeface="+mj-lt"/>
            </a:rPr>
            <a:t>млн</a:t>
          </a:r>
          <a:r>
            <a:rPr lang="ru-RU" sz="900" b="1" baseline="0" dirty="0" smtClean="0">
              <a:solidFill>
                <a:srgbClr val="1D09B3"/>
              </a:solidFill>
              <a:latin typeface="+mj-lt"/>
            </a:rPr>
            <a:t> руб. для </a:t>
          </a:r>
          <a:r>
            <a:rPr lang="ru-RU" sz="900" b="1" baseline="0" dirty="0" err="1" smtClean="0">
              <a:solidFill>
                <a:srgbClr val="1D09B3"/>
              </a:solidFill>
              <a:latin typeface="+mj-lt"/>
            </a:rPr>
            <a:t>событийки</a:t>
          </a:r>
          <a:endParaRPr lang="ru-RU" sz="900" b="1" dirty="0">
            <a:solidFill>
              <a:schemeClr val="tx1"/>
            </a:solidFill>
            <a:latin typeface="+mj-lt"/>
          </a:endParaRPr>
        </a:p>
      </dgm:t>
    </dgm:pt>
    <dgm:pt modelId="{6AFA3D49-4DAE-4E57-B714-03977ACB20B1}" type="parTrans" cxnId="{D63C313E-A94F-48FA-9FD9-266EFA1E005E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468F6F9C-0220-46AD-A2A8-17DCE60F1350}" type="sibTrans" cxnId="{D63C313E-A94F-48FA-9FD9-266EFA1E005E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D706E4B8-C121-4EE2-8873-F94756D6E877}">
      <dgm:prSet phldrT="[Текст]" custT="1"/>
      <dgm:spPr>
        <a:noFill/>
        <a:ln w="28575"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+mj-lt"/>
            </a:rPr>
            <a:t>ГОГУНОВА ЕЛЕНА – ДИРЕКТОР ПО ПЕРСОНАЛУ АО «ОЛКОН»</a:t>
          </a:r>
          <a:endParaRPr lang="ru-RU" sz="1200" b="1" dirty="0">
            <a:solidFill>
              <a:schemeClr val="tx1"/>
            </a:solidFill>
            <a:latin typeface="+mj-lt"/>
          </a:endParaRPr>
        </a:p>
      </dgm:t>
    </dgm:pt>
    <dgm:pt modelId="{904B43A5-9B32-4DA9-9A39-5729FE8602BA}" type="parTrans" cxnId="{F7C43D49-FF04-4E17-82D6-D5587BF10BA4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E38E99DD-4732-4CAA-9E13-18FD624279FB}" type="sibTrans" cxnId="{F7C43D49-FF04-4E17-82D6-D5587BF10BA4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E2E305C8-9E18-499D-8507-EF4914C32B74}">
      <dgm:prSet phldrT="[Текст]" custT="1"/>
      <dgm:spPr>
        <a:noFill/>
        <a:ln w="28575">
          <a:solidFill>
            <a:srgbClr val="0070C0"/>
          </a:solidFill>
        </a:ln>
      </dgm:spPr>
      <dgm:t>
        <a:bodyPr/>
        <a:lstStyle/>
        <a:p>
          <a:r>
            <a:rPr lang="ru-RU" sz="900" b="1" dirty="0" smtClean="0">
              <a:solidFill>
                <a:schemeClr val="tx1"/>
              </a:solidFill>
              <a:latin typeface="+mj-lt"/>
            </a:rPr>
            <a:t>Роль: Руководитель градообразующего предприятия</a:t>
          </a:r>
          <a:endParaRPr lang="ru-RU" sz="900" b="1" dirty="0">
            <a:solidFill>
              <a:schemeClr val="tx1"/>
            </a:solidFill>
            <a:latin typeface="+mj-lt"/>
          </a:endParaRPr>
        </a:p>
      </dgm:t>
    </dgm:pt>
    <dgm:pt modelId="{85C3998C-2491-449B-AE56-B8CB84A4D1BF}" type="parTrans" cxnId="{7E12F602-FFF8-4A35-BF11-D32D6132DAAF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1442AA8D-EB4A-449A-8504-885B2D2EEF23}" type="sibTrans" cxnId="{7E12F602-FFF8-4A35-BF11-D32D6132DAAF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ACFD3AEA-7ACB-4BFA-B200-CD6A678F13B9}">
      <dgm:prSet phldrT="[Текст]" custT="1"/>
      <dgm:spPr>
        <a:noFill/>
        <a:ln w="28575">
          <a:solidFill>
            <a:srgbClr val="0070C0"/>
          </a:solidFill>
        </a:ln>
      </dgm:spPr>
      <dgm:t>
        <a:bodyPr/>
        <a:lstStyle/>
        <a:p>
          <a:r>
            <a:rPr lang="en-US" sz="900" b="1" dirty="0" smtClean="0">
              <a:solidFill>
                <a:schemeClr val="tx1"/>
              </a:solidFill>
              <a:latin typeface="+mj-lt"/>
            </a:rPr>
            <a:t>KPI</a:t>
          </a:r>
          <a:r>
            <a:rPr lang="ru-RU" sz="900" b="1" dirty="0" smtClean="0">
              <a:solidFill>
                <a:schemeClr val="tx1"/>
              </a:solidFill>
              <a:latin typeface="+mj-lt"/>
            </a:rPr>
            <a:t>:</a:t>
          </a:r>
          <a:r>
            <a:rPr lang="ru-RU" sz="900" b="1" dirty="0" smtClean="0">
              <a:solidFill>
                <a:srgbClr val="1D09B3"/>
              </a:solidFill>
              <a:latin typeface="+mj-lt"/>
            </a:rPr>
            <a:t>Оказана содействие градообразующего предприятия</a:t>
          </a:r>
          <a:r>
            <a:rPr lang="ru-RU" sz="900" b="1" baseline="0" dirty="0" smtClean="0">
              <a:solidFill>
                <a:srgbClr val="1D09B3"/>
              </a:solidFill>
              <a:latin typeface="+mj-lt"/>
            </a:rPr>
            <a:t> </a:t>
          </a:r>
          <a:r>
            <a:rPr lang="ru-RU" sz="900" b="1" dirty="0" smtClean="0">
              <a:solidFill>
                <a:srgbClr val="1D09B3"/>
              </a:solidFill>
              <a:latin typeface="+mj-lt"/>
            </a:rPr>
            <a:t>Выделение материалов для ремонтов и благоустройства 2,5 млн. руб. Создание АНО Агентство городского развития</a:t>
          </a:r>
          <a:endParaRPr lang="ru-RU" sz="900" b="1" dirty="0">
            <a:solidFill>
              <a:schemeClr val="tx1"/>
            </a:solidFill>
            <a:latin typeface="+mj-lt"/>
          </a:endParaRPr>
        </a:p>
      </dgm:t>
    </dgm:pt>
    <dgm:pt modelId="{A010445C-E27F-43D2-BD51-4843C4F10B22}" type="parTrans" cxnId="{90464ACF-8025-4936-92BA-37133CD31DC3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6FBF285C-36E5-492C-BE84-D1A0C1400D0E}" type="sibTrans" cxnId="{90464ACF-8025-4936-92BA-37133CD31DC3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C04EA658-B622-4AFE-885D-3F9BE682A6F7}">
      <dgm:prSet phldrT="[Текст]" custT="1"/>
      <dgm:spPr>
        <a:noFill/>
        <a:ln w="28575"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+mj-lt"/>
            </a:rPr>
            <a:t>ГАРГОЛИН АНТОН – ДИРЕКТОР ООО «ТРАНСЭНЕРГО-СЕРВИС»</a:t>
          </a:r>
          <a:endParaRPr lang="ru-RU" sz="1200" b="1" dirty="0">
            <a:solidFill>
              <a:schemeClr val="tx1"/>
            </a:solidFill>
            <a:latin typeface="+mj-lt"/>
          </a:endParaRPr>
        </a:p>
      </dgm:t>
    </dgm:pt>
    <dgm:pt modelId="{A10A71AB-2A63-4E5F-8498-3E759486631D}" type="parTrans" cxnId="{FABFB060-2D1F-4DD5-BB2A-444CB768F768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DC68301C-5F40-4C53-9DA1-50DAB3DEEDEF}" type="sibTrans" cxnId="{FABFB060-2D1F-4DD5-BB2A-444CB768F768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BAB98678-4A7A-417D-AA11-04F612F83140}">
      <dgm:prSet phldrT="[Текст]" custT="1"/>
      <dgm:spPr>
        <a:noFill/>
        <a:ln w="28575">
          <a:solidFill>
            <a:srgbClr val="0070C0"/>
          </a:solidFill>
        </a:ln>
      </dgm:spPr>
      <dgm:t>
        <a:bodyPr/>
        <a:lstStyle/>
        <a:p>
          <a:r>
            <a:rPr lang="ru-RU" sz="900" b="1" dirty="0" err="1" smtClean="0">
              <a:solidFill>
                <a:schemeClr val="tx1"/>
              </a:solidFill>
              <a:latin typeface="+mj-lt"/>
            </a:rPr>
            <a:t>Роль:Потенциальный</a:t>
          </a:r>
          <a:r>
            <a:rPr lang="ru-RU" sz="900" b="1" dirty="0" smtClean="0">
              <a:solidFill>
                <a:schemeClr val="tx1"/>
              </a:solidFill>
              <a:latin typeface="+mj-lt"/>
            </a:rPr>
            <a:t> инвестор </a:t>
          </a:r>
          <a:endParaRPr lang="ru-RU" sz="900" b="1" dirty="0">
            <a:solidFill>
              <a:schemeClr val="tx1"/>
            </a:solidFill>
            <a:latin typeface="+mj-lt"/>
          </a:endParaRPr>
        </a:p>
      </dgm:t>
    </dgm:pt>
    <dgm:pt modelId="{8CB35F18-ABF5-4F91-BDCE-9A833FC8015F}" type="parTrans" cxnId="{37230E01-FDEF-407A-BF6B-B413EA0F2529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277651E2-6D9A-44E2-8C46-8B48C87894B7}" type="sibTrans" cxnId="{37230E01-FDEF-407A-BF6B-B413EA0F2529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DA0E0A78-A1B9-4663-ADC4-53B596F74D2A}">
      <dgm:prSet phldrT="[Текст]" custT="1"/>
      <dgm:spPr>
        <a:noFill/>
        <a:ln w="28575">
          <a:solidFill>
            <a:srgbClr val="0070C0"/>
          </a:solidFill>
        </a:ln>
      </dgm:spPr>
      <dgm:t>
        <a:bodyPr/>
        <a:lstStyle/>
        <a:p>
          <a:r>
            <a:rPr lang="en-US" sz="900" b="1" dirty="0" smtClean="0">
              <a:solidFill>
                <a:schemeClr val="tx1"/>
              </a:solidFill>
              <a:latin typeface="+mj-lt"/>
            </a:rPr>
            <a:t>KPI</a:t>
          </a:r>
          <a:r>
            <a:rPr lang="ru-RU" sz="900" b="1" dirty="0" smtClean="0">
              <a:solidFill>
                <a:schemeClr val="tx1"/>
              </a:solidFill>
              <a:latin typeface="+mj-lt"/>
            </a:rPr>
            <a:t>:</a:t>
          </a:r>
          <a:r>
            <a:rPr lang="ru-RU" sz="900" b="1" dirty="0" smtClean="0">
              <a:solidFill>
                <a:srgbClr val="1D09B3"/>
              </a:solidFill>
              <a:latin typeface="+mj-lt"/>
            </a:rPr>
            <a:t>Подготовлены  и поданы заявки в ФРП,</a:t>
          </a:r>
          <a:r>
            <a:rPr lang="ru-RU" sz="900" b="1" baseline="0" dirty="0" smtClean="0">
              <a:solidFill>
                <a:srgbClr val="1D09B3"/>
              </a:solidFill>
              <a:latin typeface="+mj-lt"/>
            </a:rPr>
            <a:t> </a:t>
          </a:r>
          <a:r>
            <a:rPr lang="ru-RU" sz="900" b="1" dirty="0" smtClean="0">
              <a:solidFill>
                <a:srgbClr val="1D09B3"/>
              </a:solidFill>
              <a:latin typeface="+mj-lt"/>
            </a:rPr>
            <a:t>Подготовка и утверждение проекта Реконструкции, Привлечение</a:t>
          </a:r>
          <a:r>
            <a:rPr lang="ru-RU" sz="900" b="1" baseline="0" dirty="0" smtClean="0">
              <a:solidFill>
                <a:srgbClr val="1D09B3"/>
              </a:solidFill>
              <a:latin typeface="+mj-lt"/>
            </a:rPr>
            <a:t> собственных  50 млн.руб.</a:t>
          </a:r>
          <a:r>
            <a:rPr lang="ru-RU" sz="900" b="1" dirty="0" smtClean="0">
              <a:solidFill>
                <a:srgbClr val="1D09B3"/>
              </a:solidFill>
              <a:latin typeface="+mj-lt"/>
            </a:rPr>
            <a:t> </a:t>
          </a:r>
          <a:r>
            <a:rPr lang="ru-RU" sz="900" b="1" baseline="0" dirty="0" smtClean="0">
              <a:solidFill>
                <a:srgbClr val="1D09B3"/>
              </a:solidFill>
              <a:latin typeface="+mj-lt"/>
            </a:rPr>
            <a:t> </a:t>
          </a:r>
          <a:endParaRPr lang="ru-RU" sz="900" b="1" dirty="0">
            <a:solidFill>
              <a:schemeClr val="tx1"/>
            </a:solidFill>
            <a:latin typeface="+mj-lt"/>
          </a:endParaRPr>
        </a:p>
      </dgm:t>
    </dgm:pt>
    <dgm:pt modelId="{5A1102B5-EB2F-4C65-BCF2-79CA7F7D237E}" type="parTrans" cxnId="{4F22FDB5-C320-47F7-936E-D87D7CEB3AD7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8FB80282-916E-40AE-BF84-3662C9B1F27A}" type="sibTrans" cxnId="{4F22FDB5-C320-47F7-936E-D87D7CEB3AD7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8A4A0A46-9FAE-43DD-9151-9C5B32A6A527}">
      <dgm:prSet phldrT="[Текст]" custT="1"/>
      <dgm:spPr>
        <a:noFill/>
        <a:ln w="28575"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+mj-lt"/>
            </a:rPr>
            <a:t>БУГРИН РОМАН – ДЕПУТАТ СОВЕТА ДЕПУТАТОВ, ПРЕДПРИНИМАТЕЛЬ</a:t>
          </a:r>
          <a:endParaRPr lang="ru-RU" sz="1200" b="1" dirty="0">
            <a:solidFill>
              <a:schemeClr val="tx1"/>
            </a:solidFill>
            <a:latin typeface="+mj-lt"/>
          </a:endParaRPr>
        </a:p>
      </dgm:t>
    </dgm:pt>
    <dgm:pt modelId="{BC8D0DEB-86CB-4009-88D7-8E4B115C7356}" type="parTrans" cxnId="{1E6F961E-694E-408B-9568-9E3F6654450F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9899C1ED-5A3F-4E7F-B1E2-174F2D8F82D7}" type="sibTrans" cxnId="{1E6F961E-694E-408B-9568-9E3F6654450F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8BF18CE1-3EBA-42E3-BE3F-4DDFA2781B76}">
      <dgm:prSet phldrT="[Текст]" custT="1"/>
      <dgm:spPr>
        <a:noFill/>
        <a:ln w="28575">
          <a:solidFill>
            <a:srgbClr val="0070C0"/>
          </a:solidFill>
        </a:ln>
      </dgm:spPr>
      <dgm:t>
        <a:bodyPr/>
        <a:lstStyle/>
        <a:p>
          <a:r>
            <a:rPr lang="ru-RU" sz="900" b="1" dirty="0" err="1" smtClean="0">
              <a:solidFill>
                <a:schemeClr val="tx1"/>
              </a:solidFill>
              <a:latin typeface="+mj-lt"/>
            </a:rPr>
            <a:t>Роль:Потенциальный</a:t>
          </a:r>
          <a:r>
            <a:rPr lang="ru-RU" sz="900" b="1" dirty="0" smtClean="0">
              <a:solidFill>
                <a:schemeClr val="tx1"/>
              </a:solidFill>
              <a:latin typeface="+mj-lt"/>
            </a:rPr>
            <a:t> инвестор (Организатор АНО)</a:t>
          </a:r>
          <a:endParaRPr lang="ru-RU" sz="900" b="1" dirty="0">
            <a:solidFill>
              <a:schemeClr val="tx1"/>
            </a:solidFill>
            <a:latin typeface="+mj-lt"/>
          </a:endParaRPr>
        </a:p>
      </dgm:t>
    </dgm:pt>
    <dgm:pt modelId="{78437B2E-5A2A-4594-99E9-082E23CF965C}" type="parTrans" cxnId="{D39B6C5F-D3CE-4D2D-9747-1837CBE1A84F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CEAB72D9-690B-4CDE-8EA1-F840E60AFC9D}" type="sibTrans" cxnId="{D39B6C5F-D3CE-4D2D-9747-1837CBE1A84F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8EFDA1F2-754A-41AD-B58F-9E3488EFC451}">
      <dgm:prSet phldrT="[Текст]" custT="1"/>
      <dgm:spPr>
        <a:noFill/>
        <a:ln w="28575">
          <a:solidFill>
            <a:srgbClr val="0070C0"/>
          </a:solidFill>
        </a:ln>
      </dgm:spPr>
      <dgm:t>
        <a:bodyPr/>
        <a:lstStyle/>
        <a:p>
          <a:r>
            <a:rPr lang="en-US" sz="900" b="1" dirty="0" smtClean="0">
              <a:solidFill>
                <a:schemeClr val="tx1"/>
              </a:solidFill>
              <a:latin typeface="+mj-lt"/>
            </a:rPr>
            <a:t>KPI</a:t>
          </a:r>
          <a:r>
            <a:rPr lang="ru-RU" sz="900" b="1" dirty="0" smtClean="0">
              <a:solidFill>
                <a:schemeClr val="tx1"/>
              </a:solidFill>
              <a:latin typeface="+mj-lt"/>
            </a:rPr>
            <a:t>:</a:t>
          </a:r>
          <a:r>
            <a:rPr lang="ru-RU" sz="900" b="1" dirty="0" smtClean="0">
              <a:solidFill>
                <a:srgbClr val="1D09B3"/>
              </a:solidFill>
              <a:latin typeface="+mj-lt"/>
            </a:rPr>
            <a:t>Организационная работа с городскими сообществами, Создание АНО-1млн.руб. Выделение техники, Агентство городского развития</a:t>
          </a:r>
          <a:endParaRPr lang="ru-RU" sz="900" b="1" dirty="0">
            <a:solidFill>
              <a:schemeClr val="tx1"/>
            </a:solidFill>
            <a:latin typeface="+mj-lt"/>
          </a:endParaRPr>
        </a:p>
      </dgm:t>
    </dgm:pt>
    <dgm:pt modelId="{32CCE8F4-BC45-4807-90A8-B118EFA2DB03}" type="parTrans" cxnId="{14A7DD52-6236-4B1F-B059-6FFB069565FF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5B3E4254-6CF5-4D5A-8C8A-1B6773A79305}" type="sibTrans" cxnId="{14A7DD52-6236-4B1F-B059-6FFB069565FF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0C9ED08F-6B7C-4FB2-8606-41329262D34F}">
      <dgm:prSet custT="1"/>
      <dgm:spPr/>
      <dgm:t>
        <a:bodyPr/>
        <a:lstStyle/>
        <a:p>
          <a:pPr rtl="0"/>
          <a:r>
            <a:rPr lang="ru-RU" sz="900" b="1" dirty="0" smtClean="0">
              <a:solidFill>
                <a:schemeClr val="tx1"/>
              </a:solidFill>
              <a:latin typeface="+mj-lt"/>
            </a:rPr>
            <a:t>(Обеспечение взаимодействия с градообразующим предприятием)</a:t>
          </a:r>
          <a:endParaRPr lang="ru-RU" sz="900" b="1" dirty="0">
            <a:solidFill>
              <a:schemeClr val="tx1"/>
            </a:solidFill>
            <a:latin typeface="+mj-lt"/>
          </a:endParaRPr>
        </a:p>
      </dgm:t>
    </dgm:pt>
    <dgm:pt modelId="{F48E5E89-4B74-46B0-8763-F9CF5A9C72B6}" type="parTrans" cxnId="{76CF605E-25D6-4322-8A17-B24EDCB5784B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C16C7F5C-244A-4D53-8E23-20D7A1F6674A}" type="sibTrans" cxnId="{76CF605E-25D6-4322-8A17-B24EDCB5784B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EDE8E758-53EF-40C8-8C20-4F2BF339B0AB}">
      <dgm:prSet custT="1"/>
      <dgm:spPr/>
      <dgm:t>
        <a:bodyPr/>
        <a:lstStyle/>
        <a:p>
          <a:pPr rtl="0"/>
          <a:r>
            <a:rPr lang="ru-RU" sz="900" b="1" dirty="0" smtClean="0">
              <a:solidFill>
                <a:srgbClr val="1D09B3"/>
              </a:solidFill>
              <a:latin typeface="+mj-lt"/>
              <a:ea typeface="+mn-ea"/>
              <a:cs typeface="+mn-cs"/>
            </a:rPr>
            <a:t>35 </a:t>
          </a:r>
          <a:r>
            <a:rPr lang="ru-RU" sz="900" b="1" dirty="0" err="1" smtClean="0">
              <a:solidFill>
                <a:srgbClr val="1D09B3"/>
              </a:solidFill>
              <a:latin typeface="+mj-lt"/>
              <a:ea typeface="+mn-ea"/>
              <a:cs typeface="+mn-cs"/>
            </a:rPr>
            <a:t>млн.руб</a:t>
          </a:r>
          <a:r>
            <a:rPr lang="ru-RU" sz="900" b="1" dirty="0" smtClean="0">
              <a:solidFill>
                <a:srgbClr val="1D09B3"/>
              </a:solidFill>
              <a:latin typeface="+mj-lt"/>
              <a:ea typeface="+mn-ea"/>
              <a:cs typeface="+mn-cs"/>
            </a:rPr>
            <a:t> </a:t>
          </a:r>
          <a:endParaRPr lang="ru-RU" sz="900" b="1" dirty="0">
            <a:solidFill>
              <a:srgbClr val="1D09B3"/>
            </a:solidFill>
            <a:latin typeface="+mj-lt"/>
            <a:ea typeface="+mn-ea"/>
            <a:cs typeface="+mn-cs"/>
          </a:endParaRPr>
        </a:p>
      </dgm:t>
    </dgm:pt>
    <dgm:pt modelId="{0E4294B9-4414-4837-830A-730F12F32F6D}" type="parTrans" cxnId="{12A3B40A-95A3-40AD-A116-333BF4213FF8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E88BBD8B-55EE-4C2C-8403-5D4CE8A1CFDE}" type="sibTrans" cxnId="{12A3B40A-95A3-40AD-A116-333BF4213FF8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4D838BDE-8EB2-4056-93BB-62DC535DEA36}" type="pres">
      <dgm:prSet presAssocID="{D2EBE374-287D-4E1E-A520-BE4C8164D02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4A4390E-4FDF-418A-80B3-FB008A12B1A0}" type="pres">
      <dgm:prSet presAssocID="{D2EBE374-287D-4E1E-A520-BE4C8164D022}" presName="Name1" presStyleCnt="0"/>
      <dgm:spPr/>
    </dgm:pt>
    <dgm:pt modelId="{B7F27C9D-8808-41FB-8DF7-25BD35EBB6B7}" type="pres">
      <dgm:prSet presAssocID="{D2EBE374-287D-4E1E-A520-BE4C8164D022}" presName="cycle" presStyleCnt="0"/>
      <dgm:spPr/>
    </dgm:pt>
    <dgm:pt modelId="{1D089452-9FCB-4AD1-9F6D-012577F2FFEE}" type="pres">
      <dgm:prSet presAssocID="{D2EBE374-287D-4E1E-A520-BE4C8164D022}" presName="srcNode" presStyleLbl="node1" presStyleIdx="0" presStyleCnt="6"/>
      <dgm:spPr/>
    </dgm:pt>
    <dgm:pt modelId="{A95773D8-C85A-4C37-A1CC-9BA09915835A}" type="pres">
      <dgm:prSet presAssocID="{D2EBE374-287D-4E1E-A520-BE4C8164D022}" presName="conn" presStyleLbl="parChTrans1D2" presStyleIdx="0" presStyleCnt="1" custLinFactNeighborX="933" custLinFactNeighborY="-144"/>
      <dgm:spPr/>
      <dgm:t>
        <a:bodyPr/>
        <a:lstStyle/>
        <a:p>
          <a:endParaRPr lang="ru-RU"/>
        </a:p>
      </dgm:t>
    </dgm:pt>
    <dgm:pt modelId="{EBCD6C8B-FE06-41F8-8529-26E5FFE3F9AE}" type="pres">
      <dgm:prSet presAssocID="{D2EBE374-287D-4E1E-A520-BE4C8164D022}" presName="extraNode" presStyleLbl="node1" presStyleIdx="0" presStyleCnt="6"/>
      <dgm:spPr/>
    </dgm:pt>
    <dgm:pt modelId="{B26071BD-FA63-4895-B729-F09FFF1DB460}" type="pres">
      <dgm:prSet presAssocID="{D2EBE374-287D-4E1E-A520-BE4C8164D022}" presName="dstNode" presStyleLbl="node1" presStyleIdx="0" presStyleCnt="6"/>
      <dgm:spPr/>
    </dgm:pt>
    <dgm:pt modelId="{0DA50A00-4851-4513-BA91-CAB89E309625}" type="pres">
      <dgm:prSet presAssocID="{32308439-026F-4C1F-824A-06FA6203F026}" presName="text_1" presStyleLbl="node1" presStyleIdx="0" presStyleCnt="6" custScaleX="90455" custScaleY="126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A4B128-DCFF-4843-B6A5-BFF7EA9707A8}" type="pres">
      <dgm:prSet presAssocID="{32308439-026F-4C1F-824A-06FA6203F026}" presName="accent_1" presStyleCnt="0"/>
      <dgm:spPr/>
    </dgm:pt>
    <dgm:pt modelId="{32638F94-C9ED-4639-A259-6E4846BA478E}" type="pres">
      <dgm:prSet presAssocID="{32308439-026F-4C1F-824A-06FA6203F026}" presName="accentRepeatNode" presStyleLbl="solidFgAcc1" presStyleIdx="0" presStyleCnt="6" custScaleX="131860" custScaleY="131860"/>
      <dgm:spPr>
        <a:blipFill dpi="0" rotWithShape="0">
          <a:blip xmlns:r="http://schemas.openxmlformats.org/officeDocument/2006/relationships" r:embed="rId1"/>
          <a:srcRect/>
          <a:stretch>
            <a:fillRect t="-1666" b="-35001"/>
          </a:stretch>
        </a:blipFill>
      </dgm:spPr>
      <dgm:t>
        <a:bodyPr/>
        <a:lstStyle/>
        <a:p>
          <a:endParaRPr lang="ru-RU"/>
        </a:p>
      </dgm:t>
    </dgm:pt>
    <dgm:pt modelId="{549CBFCC-0DD6-43D4-B5BD-404231BAA6D6}" type="pres">
      <dgm:prSet presAssocID="{52F943CA-E9F8-4454-AFC0-9704347857DF}" presName="text_2" presStyleLbl="node1" presStyleIdx="1" presStyleCnt="6" custScaleX="90209" custScaleY="133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81540A-D3C9-422A-96B7-6F8D3277C100}" type="pres">
      <dgm:prSet presAssocID="{52F943CA-E9F8-4454-AFC0-9704347857DF}" presName="accent_2" presStyleCnt="0"/>
      <dgm:spPr/>
    </dgm:pt>
    <dgm:pt modelId="{C9F72823-5FF6-4E68-8EA3-D1A07637A5E5}" type="pres">
      <dgm:prSet presAssocID="{52F943CA-E9F8-4454-AFC0-9704347857DF}" presName="accentRepeatNode" presStyleLbl="solidFgAcc1" presStyleIdx="1" presStyleCnt="6" custScaleX="131860" custScaleY="131860" custLinFactNeighborX="9670" custLinFactNeighborY="-14024"/>
      <dgm:spPr>
        <a:blipFill dpi="0" rotWithShape="0">
          <a:blip xmlns:r="http://schemas.openxmlformats.org/officeDocument/2006/relationships" r:embed="rId2"/>
          <a:srcRect/>
          <a:stretch>
            <a:fillRect l="1666" t="-11667" r="1666" b="-38334"/>
          </a:stretch>
        </a:blipFill>
      </dgm:spPr>
      <dgm:t>
        <a:bodyPr/>
        <a:lstStyle/>
        <a:p>
          <a:endParaRPr lang="ru-RU"/>
        </a:p>
      </dgm:t>
    </dgm:pt>
    <dgm:pt modelId="{71C00547-26AA-4385-BE00-1B752A109E07}" type="pres">
      <dgm:prSet presAssocID="{630EE255-E0D1-43B6-AFE3-91DE81087378}" presName="text_3" presStyleLbl="node1" presStyleIdx="2" presStyleCnt="6" custScaleX="90361" custScaleY="141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58F1D1-1FAB-4F72-AD8A-720B59C6A6DC}" type="pres">
      <dgm:prSet presAssocID="{630EE255-E0D1-43B6-AFE3-91DE81087378}" presName="accent_3" presStyleCnt="0"/>
      <dgm:spPr/>
    </dgm:pt>
    <dgm:pt modelId="{584F7BD5-F297-4E7A-B98B-84A502101719}" type="pres">
      <dgm:prSet presAssocID="{630EE255-E0D1-43B6-AFE3-91DE81087378}" presName="accentRepeatNode" presStyleLbl="solidFgAcc1" presStyleIdx="2" presStyleCnt="6" custScaleX="131860" custScaleY="131860" custLinFactNeighborX="19532" custLinFactNeighborY="-7763"/>
      <dgm:spPr>
        <a:blipFill dpi="0" rotWithShape="0">
          <a:blip xmlns:r="http://schemas.openxmlformats.org/officeDocument/2006/relationships" r:embed="rId3"/>
          <a:srcRect/>
          <a:stretch>
            <a:fillRect l="1500" t="-3333" r="-1500" b="-36667"/>
          </a:stretch>
        </a:blipFill>
      </dgm:spPr>
      <dgm:t>
        <a:bodyPr/>
        <a:lstStyle/>
        <a:p>
          <a:endParaRPr lang="ru-RU"/>
        </a:p>
      </dgm:t>
    </dgm:pt>
    <dgm:pt modelId="{6766BFBF-379D-4769-AD41-E50E9710AAEF}" type="pres">
      <dgm:prSet presAssocID="{D706E4B8-C121-4EE2-8873-F94756D6E877}" presName="text_4" presStyleLbl="node1" presStyleIdx="3" presStyleCnt="6" custScaleX="90655" custScaleY="136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8B387D-08F0-4A70-9456-04D3E8B05D75}" type="pres">
      <dgm:prSet presAssocID="{D706E4B8-C121-4EE2-8873-F94756D6E877}" presName="accent_4" presStyleCnt="0"/>
      <dgm:spPr/>
    </dgm:pt>
    <dgm:pt modelId="{9CAF014B-0A8C-4DCF-9276-E1299BCFD20A}" type="pres">
      <dgm:prSet presAssocID="{D706E4B8-C121-4EE2-8873-F94756D6E877}" presName="accentRepeatNode" presStyleLbl="solidFgAcc1" presStyleIdx="3" presStyleCnt="6" custScaleX="131860" custScaleY="131860" custLinFactNeighborX="24065" custLinFactNeighborY="3113"/>
      <dgm:spPr>
        <a:blipFill dpi="0" rotWithShape="0">
          <a:blip xmlns:r="http://schemas.openxmlformats.org/officeDocument/2006/relationships" r:embed="rId4"/>
          <a:srcRect/>
          <a:stretch>
            <a:fillRect l="3000" t="-6333" r="3000" b="-30334"/>
          </a:stretch>
        </a:blipFill>
      </dgm:spPr>
      <dgm:t>
        <a:bodyPr/>
        <a:lstStyle/>
        <a:p>
          <a:endParaRPr lang="ru-RU"/>
        </a:p>
      </dgm:t>
    </dgm:pt>
    <dgm:pt modelId="{12BEBD72-7F65-4086-B23C-BD4DF65CD872}" type="pres">
      <dgm:prSet presAssocID="{C04EA658-B622-4AFE-885D-3F9BE682A6F7}" presName="text_5" presStyleLbl="node1" presStyleIdx="4" presStyleCnt="6" custScaleX="90745" custScaleY="126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E1FF7B-55F0-4E5C-855D-6646FBF2DB84}" type="pres">
      <dgm:prSet presAssocID="{C04EA658-B622-4AFE-885D-3F9BE682A6F7}" presName="accent_5" presStyleCnt="0"/>
      <dgm:spPr/>
    </dgm:pt>
    <dgm:pt modelId="{7074FAF7-9F92-4E2A-BB78-C84BF9B77695}" type="pres">
      <dgm:prSet presAssocID="{C04EA658-B622-4AFE-885D-3F9BE682A6F7}" presName="accentRepeatNode" presStyleLbl="solidFgAcc1" presStyleIdx="4" presStyleCnt="6" custScaleX="131860" custScaleY="131860" custLinFactNeighborX="-16056" custLinFactNeighborY="-3479"/>
      <dgm:spPr>
        <a:blipFill dpi="0" rotWithShape="0">
          <a:blip xmlns:r="http://schemas.openxmlformats.org/officeDocument/2006/relationships" r:embed="rId5"/>
          <a:srcRect/>
          <a:stretch>
            <a:fillRect l="4000" t="-6333" r="1000" b="-30334"/>
          </a:stretch>
        </a:blipFill>
      </dgm:spPr>
      <dgm:t>
        <a:bodyPr/>
        <a:lstStyle/>
        <a:p>
          <a:endParaRPr lang="ru-RU"/>
        </a:p>
      </dgm:t>
    </dgm:pt>
    <dgm:pt modelId="{6A07D7D1-E61B-494B-B2A5-0F7DC859AE65}" type="pres">
      <dgm:prSet presAssocID="{8A4A0A46-9FAE-43DD-9151-9C5B32A6A527}" presName="text_6" presStyleLbl="node1" presStyleIdx="5" presStyleCnt="6" custScaleX="91723" custScaleY="142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8EA7D-A272-4207-99D3-F8DA5B142190}" type="pres">
      <dgm:prSet presAssocID="{8A4A0A46-9FAE-43DD-9151-9C5B32A6A527}" presName="accent_6" presStyleCnt="0"/>
      <dgm:spPr/>
    </dgm:pt>
    <dgm:pt modelId="{3EB27C9C-61D6-4E42-B890-12B0C3EBA7D8}" type="pres">
      <dgm:prSet presAssocID="{8A4A0A46-9FAE-43DD-9151-9C5B32A6A527}" presName="accentRepeatNode" presStyleLbl="solidFgAcc1" presStyleIdx="5" presStyleCnt="6" custScaleX="131860" custScaleY="131860" custLinFactNeighborX="36" custLinFactNeighborY="-396"/>
      <dgm:spPr>
        <a:blipFill dpi="0" rotWithShape="0">
          <a:blip xmlns:r="http://schemas.openxmlformats.org/officeDocument/2006/relationships" r:embed="rId6"/>
          <a:srcRect/>
          <a:stretch>
            <a:fillRect l="2500" t="5000" r="2500" b="-35000"/>
          </a:stretch>
        </a:blipFill>
      </dgm:spPr>
      <dgm:t>
        <a:bodyPr/>
        <a:lstStyle/>
        <a:p>
          <a:endParaRPr lang="ru-RU"/>
        </a:p>
      </dgm:t>
    </dgm:pt>
  </dgm:ptLst>
  <dgm:cxnLst>
    <dgm:cxn modelId="{9A22CEBC-865E-4A32-8534-ADD2D1554D96}" type="presOf" srcId="{260325D4-C67E-47E7-9DE4-86EF0AD102D0}" destId="{0DA50A00-4851-4513-BA91-CAB89E309625}" srcOrd="0" destOrd="1" presId="urn:microsoft.com/office/officeart/2008/layout/VerticalCurvedList"/>
    <dgm:cxn modelId="{FABFB060-2D1F-4DD5-BB2A-444CB768F768}" srcId="{D2EBE374-287D-4E1E-A520-BE4C8164D022}" destId="{C04EA658-B622-4AFE-885D-3F9BE682A6F7}" srcOrd="4" destOrd="0" parTransId="{A10A71AB-2A63-4E5F-8498-3E759486631D}" sibTransId="{DC68301C-5F40-4C53-9DA1-50DAB3DEEDEF}"/>
    <dgm:cxn modelId="{EE4FD952-6C8E-43CC-9655-999E753AB647}" type="presOf" srcId="{ACFD3AEA-7ACB-4BFA-B200-CD6A678F13B9}" destId="{6766BFBF-379D-4769-AD41-E50E9710AAEF}" srcOrd="0" destOrd="3" presId="urn:microsoft.com/office/officeart/2008/layout/VerticalCurvedList"/>
    <dgm:cxn modelId="{CB0EB665-1FD5-4A04-B896-C902456E4918}" type="presOf" srcId="{8EFDA1F2-754A-41AD-B58F-9E3488EFC451}" destId="{6A07D7D1-E61B-494B-B2A5-0F7DC859AE65}" srcOrd="0" destOrd="2" presId="urn:microsoft.com/office/officeart/2008/layout/VerticalCurvedList"/>
    <dgm:cxn modelId="{D39B6C5F-D3CE-4D2D-9747-1837CBE1A84F}" srcId="{8A4A0A46-9FAE-43DD-9151-9C5B32A6A527}" destId="{8BF18CE1-3EBA-42E3-BE3F-4DDFA2781B76}" srcOrd="0" destOrd="0" parTransId="{78437B2E-5A2A-4594-99E9-082E23CF965C}" sibTransId="{CEAB72D9-690B-4CDE-8EA1-F840E60AFC9D}"/>
    <dgm:cxn modelId="{12A3B40A-95A3-40AD-A116-333BF4213FF8}" srcId="{52F943CA-E9F8-4454-AFC0-9704347857DF}" destId="{EDE8E758-53EF-40C8-8C20-4F2BF339B0AB}" srcOrd="2" destOrd="0" parTransId="{0E4294B9-4414-4837-830A-730F12F32F6D}" sibTransId="{E88BBD8B-55EE-4C2C-8403-5D4CE8A1CFDE}"/>
    <dgm:cxn modelId="{7E12F602-FFF8-4A35-BF11-D32D6132DAAF}" srcId="{D706E4B8-C121-4EE2-8873-F94756D6E877}" destId="{E2E305C8-9E18-499D-8507-EF4914C32B74}" srcOrd="0" destOrd="0" parTransId="{85C3998C-2491-449B-AE56-B8CB84A4D1BF}" sibTransId="{1442AA8D-EB4A-449A-8504-885B2D2EEF23}"/>
    <dgm:cxn modelId="{9BA452C1-E953-4953-8C9E-249C8E317FC0}" srcId="{32308439-026F-4C1F-824A-06FA6203F026}" destId="{260325D4-C67E-47E7-9DE4-86EF0AD102D0}" srcOrd="0" destOrd="0" parTransId="{CDCF4952-500B-4136-9110-984E73E64969}" sibTransId="{EF80064A-4DC5-46FF-B6D4-CAE4499492E7}"/>
    <dgm:cxn modelId="{BC6C0587-2BEC-4F1A-B9BC-B0D775347F8A}" srcId="{D2EBE374-287D-4E1E-A520-BE4C8164D022}" destId="{32308439-026F-4C1F-824A-06FA6203F026}" srcOrd="0" destOrd="0" parTransId="{8C214D56-FF49-4E26-9CEE-36D4E350CBA6}" sibTransId="{4E21C2DB-239B-4B16-A111-FB2A2354BD8A}"/>
    <dgm:cxn modelId="{D29BBEBC-E0CE-4826-A409-4EAC7444F289}" type="presOf" srcId="{8C679C79-8AF6-4465-90A6-B3311869B1A9}" destId="{71C00547-26AA-4385-BE00-1B752A109E07}" srcOrd="0" destOrd="2" presId="urn:microsoft.com/office/officeart/2008/layout/VerticalCurvedList"/>
    <dgm:cxn modelId="{76C0EE24-3AD9-458D-9CB0-AEA4DB104AB1}" type="presOf" srcId="{EF80064A-4DC5-46FF-B6D4-CAE4499492E7}" destId="{A95773D8-C85A-4C37-A1CC-9BA09915835A}" srcOrd="0" destOrd="0" presId="urn:microsoft.com/office/officeart/2008/layout/VerticalCurvedList"/>
    <dgm:cxn modelId="{C01ED2D1-D316-4D05-8462-3B6D90DD8F1A}" type="presOf" srcId="{EDE8E758-53EF-40C8-8C20-4F2BF339B0AB}" destId="{549CBFCC-0DD6-43D4-B5BD-404231BAA6D6}" srcOrd="0" destOrd="3" presId="urn:microsoft.com/office/officeart/2008/layout/VerticalCurvedList"/>
    <dgm:cxn modelId="{1A2DF7DE-5ED7-4886-A73E-A82E99B6CFDD}" type="presOf" srcId="{C04EA658-B622-4AFE-885D-3F9BE682A6F7}" destId="{12BEBD72-7F65-4086-B23C-BD4DF65CD872}" srcOrd="0" destOrd="0" presId="urn:microsoft.com/office/officeart/2008/layout/VerticalCurvedList"/>
    <dgm:cxn modelId="{918EEFCE-5182-4F90-A4AE-D11DCFF2A336}" type="presOf" srcId="{DA0E0A78-A1B9-4663-ADC4-53B596F74D2A}" destId="{12BEBD72-7F65-4086-B23C-BD4DF65CD872}" srcOrd="0" destOrd="2" presId="urn:microsoft.com/office/officeart/2008/layout/VerticalCurvedList"/>
    <dgm:cxn modelId="{76CF605E-25D6-4322-8A17-B24EDCB5784B}" srcId="{D706E4B8-C121-4EE2-8873-F94756D6E877}" destId="{0C9ED08F-6B7C-4FB2-8606-41329262D34F}" srcOrd="1" destOrd="0" parTransId="{F48E5E89-4B74-46B0-8763-F9CF5A9C72B6}" sibTransId="{C16C7F5C-244A-4D53-8E23-20D7A1F6674A}"/>
    <dgm:cxn modelId="{641519F0-BF08-4DBC-BA48-304A0C716170}" type="presOf" srcId="{8A4A0A46-9FAE-43DD-9151-9C5B32A6A527}" destId="{6A07D7D1-E61B-494B-B2A5-0F7DC859AE65}" srcOrd="0" destOrd="0" presId="urn:microsoft.com/office/officeart/2008/layout/VerticalCurvedList"/>
    <dgm:cxn modelId="{983AAA67-EECF-40AF-AA66-E5E9BE546A02}" srcId="{52F943CA-E9F8-4454-AFC0-9704347857DF}" destId="{D85C9A8F-8D7E-4D11-B99E-873F76A4CF3D}" srcOrd="1" destOrd="0" parTransId="{FCF13154-E40F-4D31-AF2D-DAD0B1020B8F}" sibTransId="{1E865B44-5B75-40FF-ABD2-C70095E6A9D7}"/>
    <dgm:cxn modelId="{707C7A0D-D84F-4D07-A4A3-4AAEC0469CA9}" type="presOf" srcId="{9F74FA5F-7273-4E85-A083-F6C9F44424E7}" destId="{0DA50A00-4851-4513-BA91-CAB89E309625}" srcOrd="0" destOrd="2" presId="urn:microsoft.com/office/officeart/2008/layout/VerticalCurvedList"/>
    <dgm:cxn modelId="{10DCE98C-E9DA-4618-AEF2-D02C6ACC48FD}" srcId="{D2EBE374-287D-4E1E-A520-BE4C8164D022}" destId="{630EE255-E0D1-43B6-AFE3-91DE81087378}" srcOrd="2" destOrd="0" parTransId="{2860301C-88BB-42D2-BDA4-6DB932F4900C}" sibTransId="{D822E79A-2922-4D7B-8C14-5F093A620B28}"/>
    <dgm:cxn modelId="{1E6F961E-694E-408B-9568-9E3F6654450F}" srcId="{D2EBE374-287D-4E1E-A520-BE4C8164D022}" destId="{8A4A0A46-9FAE-43DD-9151-9C5B32A6A527}" srcOrd="5" destOrd="0" parTransId="{BC8D0DEB-86CB-4009-88D7-8E4B115C7356}" sibTransId="{9899C1ED-5A3F-4E7F-B1E2-174F2D8F82D7}"/>
    <dgm:cxn modelId="{AA354E7E-43FE-4B73-9D13-5D901190441C}" type="presOf" srcId="{BAB98678-4A7A-417D-AA11-04F612F83140}" destId="{12BEBD72-7F65-4086-B23C-BD4DF65CD872}" srcOrd="0" destOrd="1" presId="urn:microsoft.com/office/officeart/2008/layout/VerticalCurvedList"/>
    <dgm:cxn modelId="{E5356D80-353A-4A63-B240-6DB78F7CA94F}" type="presOf" srcId="{32308439-026F-4C1F-824A-06FA6203F026}" destId="{0DA50A00-4851-4513-BA91-CAB89E309625}" srcOrd="0" destOrd="0" presId="urn:microsoft.com/office/officeart/2008/layout/VerticalCurvedList"/>
    <dgm:cxn modelId="{0D914DD0-F8DE-4E2A-B410-771EAE4DFC69}" srcId="{630EE255-E0D1-43B6-AFE3-91DE81087378}" destId="{EC7AB43B-FD44-4297-AEC0-B1FFE1BB3966}" srcOrd="0" destOrd="0" parTransId="{FD034FA5-1FC0-4AF1-8110-61C3534D54E3}" sibTransId="{D81C8576-CF5F-42D7-81C8-9E5BB50091B8}"/>
    <dgm:cxn modelId="{F7C43D49-FF04-4E17-82D6-D5587BF10BA4}" srcId="{D2EBE374-287D-4E1E-A520-BE4C8164D022}" destId="{D706E4B8-C121-4EE2-8873-F94756D6E877}" srcOrd="3" destOrd="0" parTransId="{904B43A5-9B32-4DA9-9A39-5729FE8602BA}" sibTransId="{E38E99DD-4732-4CAA-9E13-18FD624279FB}"/>
    <dgm:cxn modelId="{B43C4B5C-90B2-48F4-ABAB-34C2C0EBDB2C}" srcId="{D2EBE374-287D-4E1E-A520-BE4C8164D022}" destId="{52F943CA-E9F8-4454-AFC0-9704347857DF}" srcOrd="1" destOrd="0" parTransId="{8D8B2AF6-C1E0-412B-96D4-B1863AD3B93A}" sibTransId="{B4DD4C2C-B1D6-4076-B112-A7B45BC05FB2}"/>
    <dgm:cxn modelId="{4F22FDB5-C320-47F7-936E-D87D7CEB3AD7}" srcId="{C04EA658-B622-4AFE-885D-3F9BE682A6F7}" destId="{DA0E0A78-A1B9-4663-ADC4-53B596F74D2A}" srcOrd="1" destOrd="0" parTransId="{5A1102B5-EB2F-4C65-BCF2-79CA7F7D237E}" sibTransId="{8FB80282-916E-40AE-BF84-3662C9B1F27A}"/>
    <dgm:cxn modelId="{2BBAB446-E3AD-4581-85D1-E0175FA29F23}" type="presOf" srcId="{8BF18CE1-3EBA-42E3-BE3F-4DDFA2781B76}" destId="{6A07D7D1-E61B-494B-B2A5-0F7DC859AE65}" srcOrd="0" destOrd="1" presId="urn:microsoft.com/office/officeart/2008/layout/VerticalCurvedList"/>
    <dgm:cxn modelId="{37230E01-FDEF-407A-BF6B-B413EA0F2529}" srcId="{C04EA658-B622-4AFE-885D-3F9BE682A6F7}" destId="{BAB98678-4A7A-417D-AA11-04F612F83140}" srcOrd="0" destOrd="0" parTransId="{8CB35F18-ABF5-4F91-BDCE-9A833FC8015F}" sibTransId="{277651E2-6D9A-44E2-8C46-8B48C87894B7}"/>
    <dgm:cxn modelId="{2829992B-E2D5-4DE4-B753-ACA835080B07}" type="presOf" srcId="{E2E305C8-9E18-499D-8507-EF4914C32B74}" destId="{6766BFBF-379D-4769-AD41-E50E9710AAEF}" srcOrd="0" destOrd="1" presId="urn:microsoft.com/office/officeart/2008/layout/VerticalCurvedList"/>
    <dgm:cxn modelId="{C2D5B697-1C1A-4685-A517-6D2322C8DF2D}" type="presOf" srcId="{D2EBE374-287D-4E1E-A520-BE4C8164D022}" destId="{4D838BDE-8EB2-4056-93BB-62DC535DEA36}" srcOrd="0" destOrd="0" presId="urn:microsoft.com/office/officeart/2008/layout/VerticalCurvedList"/>
    <dgm:cxn modelId="{11980D9A-9217-456D-9BF4-DA6752B8DBBA}" type="presOf" srcId="{D706E4B8-C121-4EE2-8873-F94756D6E877}" destId="{6766BFBF-379D-4769-AD41-E50E9710AAEF}" srcOrd="0" destOrd="0" presId="urn:microsoft.com/office/officeart/2008/layout/VerticalCurvedList"/>
    <dgm:cxn modelId="{13BB83A1-4E9D-4B45-AC5A-016496884A29}" type="presOf" srcId="{D85C9A8F-8D7E-4D11-B99E-873F76A4CF3D}" destId="{549CBFCC-0DD6-43D4-B5BD-404231BAA6D6}" srcOrd="0" destOrd="2" presId="urn:microsoft.com/office/officeart/2008/layout/VerticalCurvedList"/>
    <dgm:cxn modelId="{14A7DD52-6236-4B1F-B059-6FFB069565FF}" srcId="{8A4A0A46-9FAE-43DD-9151-9C5B32A6A527}" destId="{8EFDA1F2-754A-41AD-B58F-9E3488EFC451}" srcOrd="1" destOrd="0" parTransId="{32CCE8F4-BC45-4807-90A8-B118EFA2DB03}" sibTransId="{5B3E4254-6CF5-4D5A-8C8A-1B6773A79305}"/>
    <dgm:cxn modelId="{90464ACF-8025-4936-92BA-37133CD31DC3}" srcId="{D706E4B8-C121-4EE2-8873-F94756D6E877}" destId="{ACFD3AEA-7ACB-4BFA-B200-CD6A678F13B9}" srcOrd="2" destOrd="0" parTransId="{A010445C-E27F-43D2-BD51-4843C4F10B22}" sibTransId="{6FBF285C-36E5-492C-BE84-D1A0C1400D0E}"/>
    <dgm:cxn modelId="{998573C4-C154-41E6-BB89-EE2B40F2BBA4}" type="presOf" srcId="{EC7AB43B-FD44-4297-AEC0-B1FFE1BB3966}" destId="{71C00547-26AA-4385-BE00-1B752A109E07}" srcOrd="0" destOrd="1" presId="urn:microsoft.com/office/officeart/2008/layout/VerticalCurvedList"/>
    <dgm:cxn modelId="{D63C313E-A94F-48FA-9FD9-266EFA1E005E}" srcId="{630EE255-E0D1-43B6-AFE3-91DE81087378}" destId="{8C679C79-8AF6-4465-90A6-B3311869B1A9}" srcOrd="1" destOrd="0" parTransId="{6AFA3D49-4DAE-4E57-B714-03977ACB20B1}" sibTransId="{468F6F9C-0220-46AD-A2A8-17DCE60F1350}"/>
    <dgm:cxn modelId="{5A506F77-1FC6-462E-ABEF-BDBE942FF390}" srcId="{52F943CA-E9F8-4454-AFC0-9704347857DF}" destId="{95F39FFE-9AC3-4EA7-B3FD-43EDCD7B7480}" srcOrd="0" destOrd="0" parTransId="{55815AFC-7471-498D-9A70-12932D458380}" sibTransId="{02107612-FB17-47BC-8610-F4B09254D884}"/>
    <dgm:cxn modelId="{6076C563-1E58-4823-9F08-A6865C218852}" srcId="{32308439-026F-4C1F-824A-06FA6203F026}" destId="{9F74FA5F-7273-4E85-A083-F6C9F44424E7}" srcOrd="1" destOrd="0" parTransId="{C9281A0A-5BE5-45F9-A747-E20CDFE75BA1}" sibTransId="{74426FDA-42D3-49D3-94E4-DE414831715A}"/>
    <dgm:cxn modelId="{6D4BD740-D822-4B99-B2D0-8989864AE3DD}" type="presOf" srcId="{630EE255-E0D1-43B6-AFE3-91DE81087378}" destId="{71C00547-26AA-4385-BE00-1B752A109E07}" srcOrd="0" destOrd="0" presId="urn:microsoft.com/office/officeart/2008/layout/VerticalCurvedList"/>
    <dgm:cxn modelId="{E95C88A6-6B39-4233-A0D2-8DCC84ABEB20}" type="presOf" srcId="{52F943CA-E9F8-4454-AFC0-9704347857DF}" destId="{549CBFCC-0DD6-43D4-B5BD-404231BAA6D6}" srcOrd="0" destOrd="0" presId="urn:microsoft.com/office/officeart/2008/layout/VerticalCurvedList"/>
    <dgm:cxn modelId="{8F36CB87-5166-4011-A8CC-83FC72067BA9}" type="presOf" srcId="{0C9ED08F-6B7C-4FB2-8606-41329262D34F}" destId="{6766BFBF-379D-4769-AD41-E50E9710AAEF}" srcOrd="0" destOrd="2" presId="urn:microsoft.com/office/officeart/2008/layout/VerticalCurvedList"/>
    <dgm:cxn modelId="{1F245300-96FD-4FB1-BB23-51657122FD86}" type="presOf" srcId="{95F39FFE-9AC3-4EA7-B3FD-43EDCD7B7480}" destId="{549CBFCC-0DD6-43D4-B5BD-404231BAA6D6}" srcOrd="0" destOrd="1" presId="urn:microsoft.com/office/officeart/2008/layout/VerticalCurvedList"/>
    <dgm:cxn modelId="{C59FACB4-263B-4527-A35C-5C4DF253E0BF}" type="presParOf" srcId="{4D838BDE-8EB2-4056-93BB-62DC535DEA36}" destId="{74A4390E-4FDF-418A-80B3-FB008A12B1A0}" srcOrd="0" destOrd="0" presId="urn:microsoft.com/office/officeart/2008/layout/VerticalCurvedList"/>
    <dgm:cxn modelId="{7A990B88-6E1A-4083-A458-8E6B71AB79C3}" type="presParOf" srcId="{74A4390E-4FDF-418A-80B3-FB008A12B1A0}" destId="{B7F27C9D-8808-41FB-8DF7-25BD35EBB6B7}" srcOrd="0" destOrd="0" presId="urn:microsoft.com/office/officeart/2008/layout/VerticalCurvedList"/>
    <dgm:cxn modelId="{ED8C5BB7-AE99-4236-BE2E-AF6D00D9D2A7}" type="presParOf" srcId="{B7F27C9D-8808-41FB-8DF7-25BD35EBB6B7}" destId="{1D089452-9FCB-4AD1-9F6D-012577F2FFEE}" srcOrd="0" destOrd="0" presId="urn:microsoft.com/office/officeart/2008/layout/VerticalCurvedList"/>
    <dgm:cxn modelId="{03FA4010-77A9-4F22-9A78-6C7009C41020}" type="presParOf" srcId="{B7F27C9D-8808-41FB-8DF7-25BD35EBB6B7}" destId="{A95773D8-C85A-4C37-A1CC-9BA09915835A}" srcOrd="1" destOrd="0" presId="urn:microsoft.com/office/officeart/2008/layout/VerticalCurvedList"/>
    <dgm:cxn modelId="{9DF67A77-FCF6-4513-8348-A08307A2E940}" type="presParOf" srcId="{B7F27C9D-8808-41FB-8DF7-25BD35EBB6B7}" destId="{EBCD6C8B-FE06-41F8-8529-26E5FFE3F9AE}" srcOrd="2" destOrd="0" presId="urn:microsoft.com/office/officeart/2008/layout/VerticalCurvedList"/>
    <dgm:cxn modelId="{07723024-259F-42BF-AEAE-403D16E7FD93}" type="presParOf" srcId="{B7F27C9D-8808-41FB-8DF7-25BD35EBB6B7}" destId="{B26071BD-FA63-4895-B729-F09FFF1DB460}" srcOrd="3" destOrd="0" presId="urn:microsoft.com/office/officeart/2008/layout/VerticalCurvedList"/>
    <dgm:cxn modelId="{E7BBD445-E3E6-4703-A960-6284E5BF9D43}" type="presParOf" srcId="{74A4390E-4FDF-418A-80B3-FB008A12B1A0}" destId="{0DA50A00-4851-4513-BA91-CAB89E309625}" srcOrd="1" destOrd="0" presId="urn:microsoft.com/office/officeart/2008/layout/VerticalCurvedList"/>
    <dgm:cxn modelId="{E91435A2-8358-487B-A59E-69BEDF99DB82}" type="presParOf" srcId="{74A4390E-4FDF-418A-80B3-FB008A12B1A0}" destId="{32A4B128-DCFF-4843-B6A5-BFF7EA9707A8}" srcOrd="2" destOrd="0" presId="urn:microsoft.com/office/officeart/2008/layout/VerticalCurvedList"/>
    <dgm:cxn modelId="{48D74FA1-5ADB-4C26-8B6D-923A80F35F14}" type="presParOf" srcId="{32A4B128-DCFF-4843-B6A5-BFF7EA9707A8}" destId="{32638F94-C9ED-4639-A259-6E4846BA478E}" srcOrd="0" destOrd="0" presId="urn:microsoft.com/office/officeart/2008/layout/VerticalCurvedList"/>
    <dgm:cxn modelId="{75999BEA-F4C2-4A0A-8952-C908A486558F}" type="presParOf" srcId="{74A4390E-4FDF-418A-80B3-FB008A12B1A0}" destId="{549CBFCC-0DD6-43D4-B5BD-404231BAA6D6}" srcOrd="3" destOrd="0" presId="urn:microsoft.com/office/officeart/2008/layout/VerticalCurvedList"/>
    <dgm:cxn modelId="{A8D105BF-6553-4983-B4A6-7AA5A2BB0DFC}" type="presParOf" srcId="{74A4390E-4FDF-418A-80B3-FB008A12B1A0}" destId="{1881540A-D3C9-422A-96B7-6F8D3277C100}" srcOrd="4" destOrd="0" presId="urn:microsoft.com/office/officeart/2008/layout/VerticalCurvedList"/>
    <dgm:cxn modelId="{EEF2D4D1-3E08-433E-B750-F1AED1A7853A}" type="presParOf" srcId="{1881540A-D3C9-422A-96B7-6F8D3277C100}" destId="{C9F72823-5FF6-4E68-8EA3-D1A07637A5E5}" srcOrd="0" destOrd="0" presId="urn:microsoft.com/office/officeart/2008/layout/VerticalCurvedList"/>
    <dgm:cxn modelId="{9D21496E-2FC1-4040-BC83-0B7633B2EEF3}" type="presParOf" srcId="{74A4390E-4FDF-418A-80B3-FB008A12B1A0}" destId="{71C00547-26AA-4385-BE00-1B752A109E07}" srcOrd="5" destOrd="0" presId="urn:microsoft.com/office/officeart/2008/layout/VerticalCurvedList"/>
    <dgm:cxn modelId="{FADF8335-443E-457D-B9D3-8E6BBE185E20}" type="presParOf" srcId="{74A4390E-4FDF-418A-80B3-FB008A12B1A0}" destId="{B558F1D1-1FAB-4F72-AD8A-720B59C6A6DC}" srcOrd="6" destOrd="0" presId="urn:microsoft.com/office/officeart/2008/layout/VerticalCurvedList"/>
    <dgm:cxn modelId="{32740CEA-63A4-4B23-970F-46C404BE1B98}" type="presParOf" srcId="{B558F1D1-1FAB-4F72-AD8A-720B59C6A6DC}" destId="{584F7BD5-F297-4E7A-B98B-84A502101719}" srcOrd="0" destOrd="0" presId="urn:microsoft.com/office/officeart/2008/layout/VerticalCurvedList"/>
    <dgm:cxn modelId="{0CEFE20E-CEC4-41E7-AB87-30F0E3A23B20}" type="presParOf" srcId="{74A4390E-4FDF-418A-80B3-FB008A12B1A0}" destId="{6766BFBF-379D-4769-AD41-E50E9710AAEF}" srcOrd="7" destOrd="0" presId="urn:microsoft.com/office/officeart/2008/layout/VerticalCurvedList"/>
    <dgm:cxn modelId="{15944491-843F-4702-A323-4EF09234B5AF}" type="presParOf" srcId="{74A4390E-4FDF-418A-80B3-FB008A12B1A0}" destId="{518B387D-08F0-4A70-9456-04D3E8B05D75}" srcOrd="8" destOrd="0" presId="urn:microsoft.com/office/officeart/2008/layout/VerticalCurvedList"/>
    <dgm:cxn modelId="{E6C7EB1C-B47F-4C05-853E-C89A8B13C9CC}" type="presParOf" srcId="{518B387D-08F0-4A70-9456-04D3E8B05D75}" destId="{9CAF014B-0A8C-4DCF-9276-E1299BCFD20A}" srcOrd="0" destOrd="0" presId="urn:microsoft.com/office/officeart/2008/layout/VerticalCurvedList"/>
    <dgm:cxn modelId="{04C8B190-B722-4C4C-AD10-AFA6A5FC9AB9}" type="presParOf" srcId="{74A4390E-4FDF-418A-80B3-FB008A12B1A0}" destId="{12BEBD72-7F65-4086-B23C-BD4DF65CD872}" srcOrd="9" destOrd="0" presId="urn:microsoft.com/office/officeart/2008/layout/VerticalCurvedList"/>
    <dgm:cxn modelId="{A9104F91-A033-4A6D-8134-3038B498E004}" type="presParOf" srcId="{74A4390E-4FDF-418A-80B3-FB008A12B1A0}" destId="{C8E1FF7B-55F0-4E5C-855D-6646FBF2DB84}" srcOrd="10" destOrd="0" presId="urn:microsoft.com/office/officeart/2008/layout/VerticalCurvedList"/>
    <dgm:cxn modelId="{A3F8B4CA-65EA-491C-807F-96B0FB61B415}" type="presParOf" srcId="{C8E1FF7B-55F0-4E5C-855D-6646FBF2DB84}" destId="{7074FAF7-9F92-4E2A-BB78-C84BF9B77695}" srcOrd="0" destOrd="0" presId="urn:microsoft.com/office/officeart/2008/layout/VerticalCurvedList"/>
    <dgm:cxn modelId="{9F7DDAA1-D89D-4142-AE73-352AD7455F10}" type="presParOf" srcId="{74A4390E-4FDF-418A-80B3-FB008A12B1A0}" destId="{6A07D7D1-E61B-494B-B2A5-0F7DC859AE65}" srcOrd="11" destOrd="0" presId="urn:microsoft.com/office/officeart/2008/layout/VerticalCurvedList"/>
    <dgm:cxn modelId="{B8D3AA86-5EC7-4A3E-AFF5-A1E2CEACB252}" type="presParOf" srcId="{74A4390E-4FDF-418A-80B3-FB008A12B1A0}" destId="{61B8EA7D-A272-4207-99D3-F8DA5B142190}" srcOrd="12" destOrd="0" presId="urn:microsoft.com/office/officeart/2008/layout/VerticalCurvedList"/>
    <dgm:cxn modelId="{3FBC3B5A-2F77-4F8D-9680-A548F31E70EF}" type="presParOf" srcId="{61B8EA7D-A272-4207-99D3-F8DA5B142190}" destId="{3EB27C9C-61D6-4E42-B890-12B0C3EBA7D8}" srcOrd="0" destOrd="0" presId="urn:microsoft.com/office/officeart/2008/layout/VerticalCurvedList"/>
  </dgm:cxnLst>
  <dgm:bg/>
  <dgm:whole>
    <a:ln w="57150">
      <a:noFill/>
    </a:ln>
  </dgm:whole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00A525-C9AE-4C3E-BCDA-31D20FC792F0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4F1952-A5CA-42FA-A41C-380545018209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Год основания</a:t>
          </a:r>
        </a:p>
        <a:p>
          <a:pPr algn="ctr"/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1949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EF722F-9F8B-4EE9-B100-EDEE4FA66AA3}" type="parTrans" cxnId="{40964206-C78A-4B07-8907-791D1B769B6F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3B1EEE-C4B4-4757-AB12-32BC2EBB5D90}" type="sibTrans" cxnId="{40964206-C78A-4B07-8907-791D1B769B6F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A0F34E-5238-4001-902C-94D17DD4AAF8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Градообразующее предприятие</a:t>
          </a:r>
        </a:p>
        <a:p>
          <a:pPr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АО «ОЛКОН» 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FE0016-2013-41DD-B93E-754A01A9ECAD}" type="parTrans" cxnId="{018B66FE-CE04-4F7E-8A18-6AEA9C2A7B18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AA9FC7-9237-4D7A-88BE-D16D87A0735F}" type="sibTrans" cxnId="{018B66FE-CE04-4F7E-8A18-6AEA9C2A7B18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53C92B-6B62-43D7-A2A2-AD0D2EB2089D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Население городского округа</a:t>
          </a:r>
        </a:p>
        <a:p>
          <a:pPr algn="ctr"/>
          <a:r>
            <a:rPr lang="ru-RU" sz="1100" b="1" dirty="0" smtClean="0">
              <a:latin typeface="Arial" panose="020B0604020202020204" pitchFamily="34" charset="0"/>
              <a:cs typeface="Arial" panose="020B0604020202020204" pitchFamily="34" charset="0"/>
            </a:rPr>
            <a:t>29.9 тыс. чел.:</a:t>
          </a:r>
        </a:p>
        <a:p>
          <a:pPr algn="ctr"/>
          <a:r>
            <a:rPr lang="ru-RU" sz="1100" b="1" dirty="0" smtClean="0">
              <a:latin typeface="Arial" panose="020B0604020202020204" pitchFamily="34" charset="0"/>
              <a:cs typeface="Arial" panose="020B0604020202020204" pitchFamily="34" charset="0"/>
            </a:rPr>
            <a:t>Город – 21.5 тыс. чел.</a:t>
          </a:r>
        </a:p>
        <a:p>
          <a:pPr algn="ctr"/>
          <a:r>
            <a:rPr lang="ru-RU" sz="1100" b="1" dirty="0" smtClean="0">
              <a:latin typeface="Arial" panose="020B0604020202020204" pitchFamily="34" charset="0"/>
              <a:cs typeface="Arial" panose="020B0604020202020204" pitchFamily="34" charset="0"/>
            </a:rPr>
            <a:t>ВЧ – 8.4 тыс. чел.</a:t>
          </a:r>
          <a:endParaRPr lang="ru-RU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00AD4F-C6D5-4C37-A2A9-E76F03AAE8D9}" type="parTrans" cxnId="{CBA57904-E637-4C55-9143-01CCE41B2BE9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358930-0D83-4336-AF18-DCA239586998}" type="sibTrans" cxnId="{CBA57904-E637-4C55-9143-01CCE41B2BE9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C31DAF-80EF-4232-9A6B-5A46D699CDFC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Средняя зарплата</a:t>
          </a:r>
        </a:p>
        <a:p>
          <a:pPr algn="ctr"/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(с учетом северных надбавок *2.3)</a:t>
          </a:r>
        </a:p>
        <a:p>
          <a:pPr algn="ctr"/>
          <a:r>
            <a:rPr lang="ru-RU" sz="1100" b="1" dirty="0" smtClean="0">
              <a:latin typeface="Arial" panose="020B0604020202020204" pitchFamily="34" charset="0"/>
              <a:cs typeface="Arial" panose="020B0604020202020204" pitchFamily="34" charset="0"/>
            </a:rPr>
            <a:t>Город-45000 руб.</a:t>
          </a:r>
        </a:p>
        <a:p>
          <a:pPr algn="ctr"/>
          <a:r>
            <a:rPr lang="ru-RU" sz="1100" b="1" dirty="0" smtClean="0">
              <a:latin typeface="Arial" panose="020B0604020202020204" pitchFamily="34" charset="0"/>
              <a:cs typeface="Arial" panose="020B0604020202020204" pitchFamily="34" charset="0"/>
            </a:rPr>
            <a:t>ОЛКОН-60000 руб.</a:t>
          </a:r>
          <a:endParaRPr lang="ru-RU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DB2AC6-705A-4F7E-B35A-2D407DA153D6}" type="parTrans" cxnId="{CEE835A1-B4BF-45A2-94A4-BD8DC65C8127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52CD2E-2373-461A-8E9D-C88D9EB5EBD7}" type="sibTrans" cxnId="{CEE835A1-B4BF-45A2-94A4-BD8DC65C8127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44319F-9B8D-4043-9470-F19B4C10852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Уровень безработицы</a:t>
          </a:r>
        </a:p>
        <a:p>
          <a:pPr algn="ctr"/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2.1 %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F368DE-0C6D-468D-A823-89C7FF85BC2C}" type="parTrans" cxnId="{37E13F42-5BA9-4DBE-BD02-5B749C6AA357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7C0154-72BE-4418-8D58-E68946577443}" type="sibTrans" cxnId="{37E13F42-5BA9-4DBE-BD02-5B749C6AA357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F7D05B-0184-40C0-8BA2-A9D782B3A22E}" type="pres">
      <dgm:prSet presAssocID="{8900A525-C9AE-4C3E-BCDA-31D20FC792F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20866F-8B09-4058-BD54-6A4AA988F942}" type="pres">
      <dgm:prSet presAssocID="{414F1952-A5CA-42FA-A41C-380545018209}" presName="comp" presStyleCnt="0"/>
      <dgm:spPr/>
    </dgm:pt>
    <dgm:pt modelId="{79C428B9-EC32-41E9-9D89-8D7272517F6B}" type="pres">
      <dgm:prSet presAssocID="{414F1952-A5CA-42FA-A41C-380545018209}" presName="rect2" presStyleLbl="node1" presStyleIdx="0" presStyleCnt="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546C6B37-07B4-46EA-832E-7E4A3560F311}" type="pres">
      <dgm:prSet presAssocID="{414F1952-A5CA-42FA-A41C-380545018209}" presName="rect1" presStyleLbl="lnNode1" presStyleIdx="0" presStyleCnt="5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1CE50E7-77EE-4E30-8994-9F899AE74D7C}" type="pres">
      <dgm:prSet presAssocID="{9F3B1EEE-C4B4-4757-AB12-32BC2EBB5D90}" presName="sibTrans" presStyleCnt="0"/>
      <dgm:spPr/>
    </dgm:pt>
    <dgm:pt modelId="{66380ED1-39F8-48AE-B4EA-79EDE8CE8D70}" type="pres">
      <dgm:prSet presAssocID="{EFA0F34E-5238-4001-902C-94D17DD4AAF8}" presName="comp" presStyleCnt="0"/>
      <dgm:spPr/>
    </dgm:pt>
    <dgm:pt modelId="{4DBAD61C-0DCA-4C7A-BB53-DB7908344444}" type="pres">
      <dgm:prSet presAssocID="{EFA0F34E-5238-4001-902C-94D17DD4AAF8}" presName="rect2" presStyleLbl="node1" presStyleIdx="1" presStyleCnt="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D1B850F0-FE0F-4083-8CF8-E40F72DCD281}" type="pres">
      <dgm:prSet presAssocID="{EFA0F34E-5238-4001-902C-94D17DD4AAF8}" presName="rect1" presStyleLbl="lnNode1" presStyleIdx="1" presStyleCnt="5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196" t="-17000" r="-25196" b="-17000"/>
          </a:stretch>
        </a:blipFill>
      </dgm:spPr>
      <dgm:t>
        <a:bodyPr/>
        <a:lstStyle/>
        <a:p>
          <a:endParaRPr lang="ru-RU"/>
        </a:p>
      </dgm:t>
    </dgm:pt>
    <dgm:pt modelId="{1B2E2042-8B99-4554-88D8-5006C453C8BD}" type="pres">
      <dgm:prSet presAssocID="{77AA9FC7-9237-4D7A-88BE-D16D87A0735F}" presName="sibTrans" presStyleCnt="0"/>
      <dgm:spPr/>
    </dgm:pt>
    <dgm:pt modelId="{5AD672BE-0E2E-4D37-AE1F-67E2BB650BDF}" type="pres">
      <dgm:prSet presAssocID="{2B53C92B-6B62-43D7-A2A2-AD0D2EB2089D}" presName="comp" presStyleCnt="0"/>
      <dgm:spPr/>
    </dgm:pt>
    <dgm:pt modelId="{7524199F-2202-4FBA-BFEE-86AF6D650400}" type="pres">
      <dgm:prSet presAssocID="{2B53C92B-6B62-43D7-A2A2-AD0D2EB2089D}" presName="rect2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493C503-C704-451A-AA8F-D5167F391E5B}" type="pres">
      <dgm:prSet presAssocID="{2B53C92B-6B62-43D7-A2A2-AD0D2EB2089D}" presName="rect1" presStyleLbl="lnNode1" presStyleIdx="2" presStyleCnt="5"/>
      <dgm:spPr>
        <a:blipFill dpi="0" rotWithShape="1">
          <a:blip xmlns:r="http://schemas.openxmlformats.org/officeDocument/2006/relationships" r:embed="rId3"/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A33FD3E-5F2F-4738-9F50-5CF7FD887CE7}" type="pres">
      <dgm:prSet presAssocID="{1D358930-0D83-4336-AF18-DCA239586998}" presName="sibTrans" presStyleCnt="0"/>
      <dgm:spPr/>
    </dgm:pt>
    <dgm:pt modelId="{66FE9E13-21BB-403C-ADD2-3F2CBB242228}" type="pres">
      <dgm:prSet presAssocID="{63C31DAF-80EF-4232-9A6B-5A46D699CDFC}" presName="comp" presStyleCnt="0"/>
      <dgm:spPr/>
    </dgm:pt>
    <dgm:pt modelId="{9C4271D4-7689-40E2-B103-A630F1F5F17A}" type="pres">
      <dgm:prSet presAssocID="{63C31DAF-80EF-4232-9A6B-5A46D699CDFC}" presName="rect2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632D644-5C36-4A02-A2D3-EC8A41BD1BF5}" type="pres">
      <dgm:prSet presAssocID="{63C31DAF-80EF-4232-9A6B-5A46D699CDFC}" presName="rect1" presStyleLbl="lnNode1" presStyleIdx="3" presStyleCnt="5"/>
      <dgm:spPr>
        <a:blipFill dpi="0" rotWithShape="1">
          <a:blip xmlns:r="http://schemas.openxmlformats.org/officeDocument/2006/relationships" r:embed="rId4"/>
          <a:srcRect/>
          <a:stretch>
            <a:fillRect l="6762" t="5333" r="6762" b="5333"/>
          </a:stretch>
        </a:blipFill>
      </dgm:spPr>
      <dgm:t>
        <a:bodyPr/>
        <a:lstStyle/>
        <a:p>
          <a:endParaRPr lang="ru-RU"/>
        </a:p>
      </dgm:t>
    </dgm:pt>
    <dgm:pt modelId="{DFACE1B5-63F8-4552-A016-95FA86CC1322}" type="pres">
      <dgm:prSet presAssocID="{4752CD2E-2373-461A-8E9D-C88D9EB5EBD7}" presName="sibTrans" presStyleCnt="0"/>
      <dgm:spPr/>
    </dgm:pt>
    <dgm:pt modelId="{C33719DA-1286-4A4D-A1D0-53ECF9EBB690}" type="pres">
      <dgm:prSet presAssocID="{1B44319F-9B8D-4043-9470-F19B4C108527}" presName="comp" presStyleCnt="0"/>
      <dgm:spPr/>
    </dgm:pt>
    <dgm:pt modelId="{64F89637-6ADE-4C38-9B9A-62D71A02C9D8}" type="pres">
      <dgm:prSet presAssocID="{1B44319F-9B8D-4043-9470-F19B4C108527}" presName="rect2" presStyleLbl="node1" presStyleIdx="4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576D2D4-80E9-4C40-91E4-01CE9691C271}" type="pres">
      <dgm:prSet presAssocID="{1B44319F-9B8D-4043-9470-F19B4C108527}" presName="rect1" presStyleLbl="lnNod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</dgm:ptLst>
  <dgm:cxnLst>
    <dgm:cxn modelId="{40964206-C78A-4B07-8907-791D1B769B6F}" srcId="{8900A525-C9AE-4C3E-BCDA-31D20FC792F0}" destId="{414F1952-A5CA-42FA-A41C-380545018209}" srcOrd="0" destOrd="0" parTransId="{3CEF722F-9F8B-4EE9-B100-EDEE4FA66AA3}" sibTransId="{9F3B1EEE-C4B4-4757-AB12-32BC2EBB5D90}"/>
    <dgm:cxn modelId="{CEE835A1-B4BF-45A2-94A4-BD8DC65C8127}" srcId="{8900A525-C9AE-4C3E-BCDA-31D20FC792F0}" destId="{63C31DAF-80EF-4232-9A6B-5A46D699CDFC}" srcOrd="3" destOrd="0" parTransId="{0ADB2AC6-705A-4F7E-B35A-2D407DA153D6}" sibTransId="{4752CD2E-2373-461A-8E9D-C88D9EB5EBD7}"/>
    <dgm:cxn modelId="{37E13F42-5BA9-4DBE-BD02-5B749C6AA357}" srcId="{8900A525-C9AE-4C3E-BCDA-31D20FC792F0}" destId="{1B44319F-9B8D-4043-9470-F19B4C108527}" srcOrd="4" destOrd="0" parTransId="{DCF368DE-0C6D-468D-A823-89C7FF85BC2C}" sibTransId="{EE7C0154-72BE-4418-8D58-E68946577443}"/>
    <dgm:cxn modelId="{11A87C94-2F17-431C-ADD3-536465C3B12C}" type="presOf" srcId="{1B44319F-9B8D-4043-9470-F19B4C108527}" destId="{64F89637-6ADE-4C38-9B9A-62D71A02C9D8}" srcOrd="0" destOrd="0" presId="urn:microsoft.com/office/officeart/2008/layout/AlternatingPictureBlocks"/>
    <dgm:cxn modelId="{CBA57904-E637-4C55-9143-01CCE41B2BE9}" srcId="{8900A525-C9AE-4C3E-BCDA-31D20FC792F0}" destId="{2B53C92B-6B62-43D7-A2A2-AD0D2EB2089D}" srcOrd="2" destOrd="0" parTransId="{B100AD4F-C6D5-4C37-A2A9-E76F03AAE8D9}" sibTransId="{1D358930-0D83-4336-AF18-DCA239586998}"/>
    <dgm:cxn modelId="{2283943B-0AAF-400A-AE44-8DBD63836E4B}" type="presOf" srcId="{414F1952-A5CA-42FA-A41C-380545018209}" destId="{79C428B9-EC32-41E9-9D89-8D7272517F6B}" srcOrd="0" destOrd="0" presId="urn:microsoft.com/office/officeart/2008/layout/AlternatingPictureBlocks"/>
    <dgm:cxn modelId="{3387B9F9-1BCE-4163-A9D1-A2FCFDA18A22}" type="presOf" srcId="{63C31DAF-80EF-4232-9A6B-5A46D699CDFC}" destId="{9C4271D4-7689-40E2-B103-A630F1F5F17A}" srcOrd="0" destOrd="0" presId="urn:microsoft.com/office/officeart/2008/layout/AlternatingPictureBlocks"/>
    <dgm:cxn modelId="{018B66FE-CE04-4F7E-8A18-6AEA9C2A7B18}" srcId="{8900A525-C9AE-4C3E-BCDA-31D20FC792F0}" destId="{EFA0F34E-5238-4001-902C-94D17DD4AAF8}" srcOrd="1" destOrd="0" parTransId="{AAFE0016-2013-41DD-B93E-754A01A9ECAD}" sibTransId="{77AA9FC7-9237-4D7A-88BE-D16D87A0735F}"/>
    <dgm:cxn modelId="{41230FD3-712A-4B6D-A34F-D92CC72CB2F0}" type="presOf" srcId="{EFA0F34E-5238-4001-902C-94D17DD4AAF8}" destId="{4DBAD61C-0DCA-4C7A-BB53-DB7908344444}" srcOrd="0" destOrd="0" presId="urn:microsoft.com/office/officeart/2008/layout/AlternatingPictureBlocks"/>
    <dgm:cxn modelId="{A22551B1-8EC2-4885-ADEC-FB7FFC821DC7}" type="presOf" srcId="{8900A525-C9AE-4C3E-BCDA-31D20FC792F0}" destId="{9DF7D05B-0184-40C0-8BA2-A9D782B3A22E}" srcOrd="0" destOrd="0" presId="urn:microsoft.com/office/officeart/2008/layout/AlternatingPictureBlocks"/>
    <dgm:cxn modelId="{69EA0EB9-2CFA-4A3C-9AF1-EF1C42B36D1F}" type="presOf" srcId="{2B53C92B-6B62-43D7-A2A2-AD0D2EB2089D}" destId="{7524199F-2202-4FBA-BFEE-86AF6D650400}" srcOrd="0" destOrd="0" presId="urn:microsoft.com/office/officeart/2008/layout/AlternatingPictureBlocks"/>
    <dgm:cxn modelId="{0AA5BD1A-C589-4C18-83C5-6B720D177F15}" type="presParOf" srcId="{9DF7D05B-0184-40C0-8BA2-A9D782B3A22E}" destId="{8A20866F-8B09-4058-BD54-6A4AA988F942}" srcOrd="0" destOrd="0" presId="urn:microsoft.com/office/officeart/2008/layout/AlternatingPictureBlocks"/>
    <dgm:cxn modelId="{06D7A744-9F33-439A-9402-3B33E44968ED}" type="presParOf" srcId="{8A20866F-8B09-4058-BD54-6A4AA988F942}" destId="{79C428B9-EC32-41E9-9D89-8D7272517F6B}" srcOrd="0" destOrd="0" presId="urn:microsoft.com/office/officeart/2008/layout/AlternatingPictureBlocks"/>
    <dgm:cxn modelId="{69886F09-BF1A-4AF8-88F8-E5A8A8667904}" type="presParOf" srcId="{8A20866F-8B09-4058-BD54-6A4AA988F942}" destId="{546C6B37-07B4-46EA-832E-7E4A3560F311}" srcOrd="1" destOrd="0" presId="urn:microsoft.com/office/officeart/2008/layout/AlternatingPictureBlocks"/>
    <dgm:cxn modelId="{937F4154-54A4-437F-8CA0-E437C830BA48}" type="presParOf" srcId="{9DF7D05B-0184-40C0-8BA2-A9D782B3A22E}" destId="{91CE50E7-77EE-4E30-8994-9F899AE74D7C}" srcOrd="1" destOrd="0" presId="urn:microsoft.com/office/officeart/2008/layout/AlternatingPictureBlocks"/>
    <dgm:cxn modelId="{17C51343-9D53-4FE2-9FF2-8813551FFC68}" type="presParOf" srcId="{9DF7D05B-0184-40C0-8BA2-A9D782B3A22E}" destId="{66380ED1-39F8-48AE-B4EA-79EDE8CE8D70}" srcOrd="2" destOrd="0" presId="urn:microsoft.com/office/officeart/2008/layout/AlternatingPictureBlocks"/>
    <dgm:cxn modelId="{76D6FC7D-00E2-4E19-A0EA-E1A43A4F63E3}" type="presParOf" srcId="{66380ED1-39F8-48AE-B4EA-79EDE8CE8D70}" destId="{4DBAD61C-0DCA-4C7A-BB53-DB7908344444}" srcOrd="0" destOrd="0" presId="urn:microsoft.com/office/officeart/2008/layout/AlternatingPictureBlocks"/>
    <dgm:cxn modelId="{311548DD-8C3E-41CC-A07A-C5272BA869D7}" type="presParOf" srcId="{66380ED1-39F8-48AE-B4EA-79EDE8CE8D70}" destId="{D1B850F0-FE0F-4083-8CF8-E40F72DCD281}" srcOrd="1" destOrd="0" presId="urn:microsoft.com/office/officeart/2008/layout/AlternatingPictureBlocks"/>
    <dgm:cxn modelId="{75CD4230-EEC8-4F73-A93C-B775FEB49536}" type="presParOf" srcId="{9DF7D05B-0184-40C0-8BA2-A9D782B3A22E}" destId="{1B2E2042-8B99-4554-88D8-5006C453C8BD}" srcOrd="3" destOrd="0" presId="urn:microsoft.com/office/officeart/2008/layout/AlternatingPictureBlocks"/>
    <dgm:cxn modelId="{407D1353-B7FA-4348-84C0-99E9DD10177E}" type="presParOf" srcId="{9DF7D05B-0184-40C0-8BA2-A9D782B3A22E}" destId="{5AD672BE-0E2E-4D37-AE1F-67E2BB650BDF}" srcOrd="4" destOrd="0" presId="urn:microsoft.com/office/officeart/2008/layout/AlternatingPictureBlocks"/>
    <dgm:cxn modelId="{FC2B33E7-94A1-4B5D-8224-F63C51771F92}" type="presParOf" srcId="{5AD672BE-0E2E-4D37-AE1F-67E2BB650BDF}" destId="{7524199F-2202-4FBA-BFEE-86AF6D650400}" srcOrd="0" destOrd="0" presId="urn:microsoft.com/office/officeart/2008/layout/AlternatingPictureBlocks"/>
    <dgm:cxn modelId="{455CB84A-C6E8-49C1-BFB8-5889D614B5B6}" type="presParOf" srcId="{5AD672BE-0E2E-4D37-AE1F-67E2BB650BDF}" destId="{8493C503-C704-451A-AA8F-D5167F391E5B}" srcOrd="1" destOrd="0" presId="urn:microsoft.com/office/officeart/2008/layout/AlternatingPictureBlocks"/>
    <dgm:cxn modelId="{13F3B05F-3EDD-4ADF-B477-7E00C7860623}" type="presParOf" srcId="{9DF7D05B-0184-40C0-8BA2-A9D782B3A22E}" destId="{BA33FD3E-5F2F-4738-9F50-5CF7FD887CE7}" srcOrd="5" destOrd="0" presId="urn:microsoft.com/office/officeart/2008/layout/AlternatingPictureBlocks"/>
    <dgm:cxn modelId="{8F4E91AF-17FF-4598-87C8-97B19927DC8E}" type="presParOf" srcId="{9DF7D05B-0184-40C0-8BA2-A9D782B3A22E}" destId="{66FE9E13-21BB-403C-ADD2-3F2CBB242228}" srcOrd="6" destOrd="0" presId="urn:microsoft.com/office/officeart/2008/layout/AlternatingPictureBlocks"/>
    <dgm:cxn modelId="{70B3FF32-778D-4CA1-A4F4-5171CBA314BB}" type="presParOf" srcId="{66FE9E13-21BB-403C-ADD2-3F2CBB242228}" destId="{9C4271D4-7689-40E2-B103-A630F1F5F17A}" srcOrd="0" destOrd="0" presId="urn:microsoft.com/office/officeart/2008/layout/AlternatingPictureBlocks"/>
    <dgm:cxn modelId="{257B4AEE-CF0D-4CDD-921E-56DCE1545907}" type="presParOf" srcId="{66FE9E13-21BB-403C-ADD2-3F2CBB242228}" destId="{A632D644-5C36-4A02-A2D3-EC8A41BD1BF5}" srcOrd="1" destOrd="0" presId="urn:microsoft.com/office/officeart/2008/layout/AlternatingPictureBlocks"/>
    <dgm:cxn modelId="{8C789D1D-06F1-401A-AE8A-7D0949B411EC}" type="presParOf" srcId="{9DF7D05B-0184-40C0-8BA2-A9D782B3A22E}" destId="{DFACE1B5-63F8-4552-A016-95FA86CC1322}" srcOrd="7" destOrd="0" presId="urn:microsoft.com/office/officeart/2008/layout/AlternatingPictureBlocks"/>
    <dgm:cxn modelId="{CCB867F7-9E0A-4F0D-9101-162D3513B4FA}" type="presParOf" srcId="{9DF7D05B-0184-40C0-8BA2-A9D782B3A22E}" destId="{C33719DA-1286-4A4D-A1D0-53ECF9EBB690}" srcOrd="8" destOrd="0" presId="urn:microsoft.com/office/officeart/2008/layout/AlternatingPictureBlocks"/>
    <dgm:cxn modelId="{953B6BFA-C6C5-4B79-8B61-9E77E5448B89}" type="presParOf" srcId="{C33719DA-1286-4A4D-A1D0-53ECF9EBB690}" destId="{64F89637-6ADE-4C38-9B9A-62D71A02C9D8}" srcOrd="0" destOrd="0" presId="urn:microsoft.com/office/officeart/2008/layout/AlternatingPictureBlocks"/>
    <dgm:cxn modelId="{1AA15F44-36E5-4F2A-93C7-1C2684AF4542}" type="presParOf" srcId="{C33719DA-1286-4A4D-A1D0-53ECF9EBB690}" destId="{A576D2D4-80E9-4C40-91E4-01CE9691C271}" srcOrd="1" destOrd="0" presId="urn:microsoft.com/office/officeart/2008/layout/AlternatingPictureBlocks"/>
  </dgm:cxnLst>
  <dgm:bg>
    <a:noFill/>
  </dgm:bg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C859BA-F292-46DB-B766-0656E759D9B8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C455229-B4EA-4B49-A476-4A27F81D21A2}">
      <dgm:prSet phldrT="[Текст]" custT="1"/>
      <dgm:spPr>
        <a:solidFill>
          <a:srgbClr val="4D6B82"/>
        </a:solidFill>
      </dgm:spPr>
      <dgm:t>
        <a:bodyPr/>
        <a:lstStyle/>
        <a:p>
          <a:r>
            <a:rPr lang="ru-RU" sz="3200" dirty="0" smtClean="0"/>
            <a:t>Ставка 1</a:t>
          </a:r>
        </a:p>
        <a:p>
          <a:r>
            <a:rPr lang="ru-RU" sz="2400" dirty="0" smtClean="0"/>
            <a:t>Индустриальная</a:t>
          </a:r>
          <a:endParaRPr lang="ru-RU" sz="2400" dirty="0"/>
        </a:p>
      </dgm:t>
    </dgm:pt>
    <dgm:pt modelId="{CF05614C-67E9-4696-A6CF-783013859A9F}" type="parTrans" cxnId="{6ACE07F8-B5E7-4069-806A-B28164BC1429}">
      <dgm:prSet/>
      <dgm:spPr/>
      <dgm:t>
        <a:bodyPr/>
        <a:lstStyle/>
        <a:p>
          <a:endParaRPr lang="ru-RU"/>
        </a:p>
      </dgm:t>
    </dgm:pt>
    <dgm:pt modelId="{F7CDA06E-7084-47F1-AD78-273FD3F638FE}" type="sibTrans" cxnId="{6ACE07F8-B5E7-4069-806A-B28164BC1429}">
      <dgm:prSet/>
      <dgm:spPr/>
      <dgm:t>
        <a:bodyPr/>
        <a:lstStyle/>
        <a:p>
          <a:endParaRPr lang="ru-RU"/>
        </a:p>
      </dgm:t>
    </dgm:pt>
    <dgm:pt modelId="{9AE3356A-5B3D-4A6F-8B12-63D184B5C1A8}">
      <dgm:prSet phldrT="[Текст]"/>
      <dgm:spPr>
        <a:ln>
          <a:solidFill>
            <a:srgbClr val="4D6B82"/>
          </a:solidFill>
        </a:ln>
      </dgm:spPr>
      <dgm:t>
        <a:bodyPr/>
        <a:lstStyle/>
        <a:p>
          <a:pPr algn="l"/>
          <a:r>
            <a:rPr lang="ru-RU" dirty="0" smtClean="0">
              <a:solidFill>
                <a:srgbClr val="4D6B82"/>
              </a:solidFill>
            </a:rPr>
            <a:t>Цех по производству </a:t>
          </a:r>
          <a:r>
            <a:rPr lang="ru-RU" dirty="0" err="1" smtClean="0">
              <a:solidFill>
                <a:srgbClr val="4D6B82"/>
              </a:solidFill>
            </a:rPr>
            <a:t>пеноблоков</a:t>
          </a:r>
          <a:r>
            <a:rPr lang="ru-RU" dirty="0" smtClean="0">
              <a:solidFill>
                <a:srgbClr val="4D6B82"/>
              </a:solidFill>
            </a:rPr>
            <a:t> и плитки</a:t>
          </a:r>
        </a:p>
        <a:p>
          <a:pPr algn="l"/>
          <a:r>
            <a:rPr lang="ru-RU" dirty="0" smtClean="0">
              <a:solidFill>
                <a:srgbClr val="4D6B82"/>
              </a:solidFill>
            </a:rPr>
            <a:t>Цех по ремонту электрооборудования</a:t>
          </a:r>
        </a:p>
        <a:p>
          <a:pPr algn="l"/>
          <a:r>
            <a:rPr lang="ru-RU" dirty="0" smtClean="0">
              <a:solidFill>
                <a:srgbClr val="4D6B82"/>
              </a:solidFill>
            </a:rPr>
            <a:t>Цех по производству гидроабразивных порошков</a:t>
          </a:r>
        </a:p>
        <a:p>
          <a:pPr algn="l"/>
          <a:r>
            <a:rPr lang="ru-RU" dirty="0" smtClean="0">
              <a:solidFill>
                <a:srgbClr val="4D6B82"/>
              </a:solidFill>
            </a:rPr>
            <a:t>Тепличное хозяйство</a:t>
          </a:r>
        </a:p>
        <a:p>
          <a:pPr algn="l"/>
          <a:r>
            <a:rPr lang="ru-RU" dirty="0" smtClean="0">
              <a:solidFill>
                <a:srgbClr val="4D6B82"/>
              </a:solidFill>
            </a:rPr>
            <a:t>Ремонт котельной </a:t>
          </a:r>
          <a:endParaRPr lang="ru-RU" dirty="0">
            <a:solidFill>
              <a:srgbClr val="4D6B82"/>
            </a:solidFill>
          </a:endParaRPr>
        </a:p>
      </dgm:t>
    </dgm:pt>
    <dgm:pt modelId="{4A7E3509-B76B-4AA3-B68A-DC48465A7F54}" type="parTrans" cxnId="{B8B71FC5-BB13-4D5B-A19A-5A7F0D1541F0}">
      <dgm:prSet/>
      <dgm:spPr>
        <a:ln>
          <a:solidFill>
            <a:srgbClr val="4D6B82"/>
          </a:solidFill>
        </a:ln>
      </dgm:spPr>
      <dgm:t>
        <a:bodyPr/>
        <a:lstStyle/>
        <a:p>
          <a:endParaRPr lang="ru-RU"/>
        </a:p>
      </dgm:t>
    </dgm:pt>
    <dgm:pt modelId="{4EB1E37F-C7AE-4B2B-85EE-413A58319498}" type="sibTrans" cxnId="{B8B71FC5-BB13-4D5B-A19A-5A7F0D1541F0}">
      <dgm:prSet/>
      <dgm:spPr/>
      <dgm:t>
        <a:bodyPr/>
        <a:lstStyle/>
        <a:p>
          <a:endParaRPr lang="ru-RU"/>
        </a:p>
      </dgm:t>
    </dgm:pt>
    <dgm:pt modelId="{0097C2E7-F064-4B08-8438-D433E6AD0B50}">
      <dgm:prSet phldrT="[Текст]" custT="1"/>
      <dgm:spPr>
        <a:solidFill>
          <a:srgbClr val="82573F"/>
        </a:solidFill>
      </dgm:spPr>
      <dgm:t>
        <a:bodyPr/>
        <a:lstStyle/>
        <a:p>
          <a:r>
            <a:rPr lang="ru-RU" sz="3200" dirty="0" smtClean="0">
              <a:solidFill>
                <a:schemeClr val="bg1"/>
              </a:solidFill>
            </a:rPr>
            <a:t>Ставка 2</a:t>
          </a:r>
        </a:p>
        <a:p>
          <a:r>
            <a:rPr lang="ru-RU" sz="2400" dirty="0" smtClean="0">
              <a:solidFill>
                <a:schemeClr val="bg1"/>
              </a:solidFill>
            </a:rPr>
            <a:t>Событийная</a:t>
          </a:r>
          <a:endParaRPr lang="ru-RU" sz="2400" dirty="0">
            <a:solidFill>
              <a:schemeClr val="bg1"/>
            </a:solidFill>
          </a:endParaRPr>
        </a:p>
      </dgm:t>
    </dgm:pt>
    <dgm:pt modelId="{BEF722D8-C03C-4B4A-BE5F-97CB404FED52}" type="parTrans" cxnId="{E8835E2B-05D0-4FAD-B4D2-0E1120C15E30}">
      <dgm:prSet/>
      <dgm:spPr/>
      <dgm:t>
        <a:bodyPr/>
        <a:lstStyle/>
        <a:p>
          <a:endParaRPr lang="ru-RU"/>
        </a:p>
      </dgm:t>
    </dgm:pt>
    <dgm:pt modelId="{D26A448E-F60D-4DB4-A626-BE940CC39B9E}" type="sibTrans" cxnId="{E8835E2B-05D0-4FAD-B4D2-0E1120C15E30}">
      <dgm:prSet/>
      <dgm:spPr/>
      <dgm:t>
        <a:bodyPr/>
        <a:lstStyle/>
        <a:p>
          <a:endParaRPr lang="ru-RU"/>
        </a:p>
      </dgm:t>
    </dgm:pt>
    <dgm:pt modelId="{542AB8B2-0EE9-469F-AA29-3EF9B30D0835}">
      <dgm:prSet phldrT="[Текст]"/>
      <dgm:spPr>
        <a:ln>
          <a:solidFill>
            <a:srgbClr val="82573F"/>
          </a:solidFill>
        </a:ln>
      </dgm:spPr>
      <dgm:t>
        <a:bodyPr/>
        <a:lstStyle/>
        <a:p>
          <a:pPr algn="l"/>
          <a:r>
            <a:rPr lang="ru-RU" b="0" dirty="0" smtClean="0">
              <a:solidFill>
                <a:srgbClr val="82573F"/>
              </a:solidFill>
            </a:rPr>
            <a:t>Фестиваль «Морозко»</a:t>
          </a:r>
        </a:p>
        <a:p>
          <a:pPr algn="l"/>
          <a:r>
            <a:rPr lang="ru-RU" b="0" dirty="0" smtClean="0">
              <a:solidFill>
                <a:srgbClr val="82573F"/>
              </a:solidFill>
              <a:latin typeface="+mj-lt"/>
              <a:cs typeface="Arial" pitchFamily="34" charset="0"/>
            </a:rPr>
            <a:t>Фестиваль «</a:t>
          </a:r>
          <a:r>
            <a:rPr lang="en-US" b="0" dirty="0" smtClean="0">
              <a:solidFill>
                <a:srgbClr val="82573F"/>
              </a:solidFill>
              <a:latin typeface="+mj-lt"/>
              <a:cs typeface="Arial" pitchFamily="34" charset="0"/>
            </a:rPr>
            <a:t>METAL</a:t>
          </a:r>
          <a:r>
            <a:rPr lang="ru-RU" b="0" dirty="0" err="1" smtClean="0">
              <a:solidFill>
                <a:srgbClr val="82573F"/>
              </a:solidFill>
              <a:latin typeface="+mj-lt"/>
              <a:cs typeface="Arial" pitchFamily="34" charset="0"/>
            </a:rPr>
            <a:t>ург</a:t>
          </a:r>
          <a:r>
            <a:rPr lang="ru-RU" b="0" dirty="0" smtClean="0">
              <a:solidFill>
                <a:srgbClr val="82573F"/>
              </a:solidFill>
              <a:latin typeface="+mj-lt"/>
              <a:cs typeface="Arial" pitchFamily="34" charset="0"/>
            </a:rPr>
            <a:t>»</a:t>
          </a:r>
        </a:p>
        <a:p>
          <a:pPr algn="l"/>
          <a:r>
            <a:rPr lang="ru-RU" b="0" dirty="0" smtClean="0">
              <a:solidFill>
                <a:srgbClr val="82573F"/>
              </a:solidFill>
              <a:latin typeface="+mj-lt"/>
            </a:rPr>
            <a:t>Фестиваль солдатской</a:t>
          </a:r>
          <a:r>
            <a:rPr lang="ru-RU" b="0" baseline="0" dirty="0" smtClean="0">
              <a:solidFill>
                <a:srgbClr val="82573F"/>
              </a:solidFill>
              <a:latin typeface="+mj-lt"/>
            </a:rPr>
            <a:t> песни </a:t>
          </a:r>
        </a:p>
        <a:p>
          <a:pPr algn="l"/>
          <a:r>
            <a:rPr lang="ru-RU" b="0" dirty="0" smtClean="0">
              <a:solidFill>
                <a:srgbClr val="82573F"/>
              </a:solidFill>
            </a:rPr>
            <a:t>Фестиваль «Три горы»</a:t>
          </a:r>
        </a:p>
        <a:p>
          <a:pPr algn="l"/>
          <a:r>
            <a:rPr lang="ru-RU" b="0" dirty="0" smtClean="0">
              <a:solidFill>
                <a:srgbClr val="82573F"/>
              </a:solidFill>
            </a:rPr>
            <a:t>Фестиваль народов севера «Северный источник»</a:t>
          </a:r>
        </a:p>
        <a:p>
          <a:pPr algn="l"/>
          <a:r>
            <a:rPr lang="ru-RU" b="0" dirty="0" smtClean="0">
              <a:solidFill>
                <a:srgbClr val="82573F"/>
              </a:solidFill>
            </a:rPr>
            <a:t>Патриотический слёт «В одном строю с Победой»</a:t>
          </a:r>
        </a:p>
      </dgm:t>
    </dgm:pt>
    <dgm:pt modelId="{9B87D0FC-752A-4C21-979A-BE2D4E464460}" type="parTrans" cxnId="{267D658B-78F0-4BA4-AE28-C252D093F7CE}">
      <dgm:prSet/>
      <dgm:spPr>
        <a:ln>
          <a:solidFill>
            <a:srgbClr val="82573F"/>
          </a:solidFill>
        </a:ln>
      </dgm:spPr>
      <dgm:t>
        <a:bodyPr/>
        <a:lstStyle/>
        <a:p>
          <a:endParaRPr lang="ru-RU"/>
        </a:p>
      </dgm:t>
    </dgm:pt>
    <dgm:pt modelId="{FA05950C-9517-45B6-A118-3CF2B41BA75A}" type="sibTrans" cxnId="{267D658B-78F0-4BA4-AE28-C252D093F7CE}">
      <dgm:prSet/>
      <dgm:spPr/>
      <dgm:t>
        <a:bodyPr/>
        <a:lstStyle/>
        <a:p>
          <a:endParaRPr lang="ru-RU"/>
        </a:p>
      </dgm:t>
    </dgm:pt>
    <dgm:pt modelId="{20F5B181-2B9B-422E-B512-81FE3F6673C3}">
      <dgm:prSet phldrT="[Текст]" custT="1"/>
      <dgm:spPr>
        <a:solidFill>
          <a:srgbClr val="328FF8"/>
        </a:solidFill>
      </dgm:spPr>
      <dgm:t>
        <a:bodyPr/>
        <a:lstStyle/>
        <a:p>
          <a:r>
            <a:rPr lang="ru-RU" sz="3200" dirty="0" smtClean="0"/>
            <a:t>Ставка 3</a:t>
          </a:r>
        </a:p>
        <a:p>
          <a:r>
            <a:rPr lang="ru-RU" sz="2400" dirty="0" smtClean="0"/>
            <a:t>Туризм</a:t>
          </a:r>
          <a:endParaRPr lang="ru-RU" sz="2400" dirty="0"/>
        </a:p>
      </dgm:t>
    </dgm:pt>
    <dgm:pt modelId="{65021CA8-C796-4B5D-A7E0-EA4AD9B1B371}" type="parTrans" cxnId="{8D35BB00-0BA7-40AD-9F15-0A357EA3DEB9}">
      <dgm:prSet/>
      <dgm:spPr/>
      <dgm:t>
        <a:bodyPr/>
        <a:lstStyle/>
        <a:p>
          <a:endParaRPr lang="ru-RU"/>
        </a:p>
      </dgm:t>
    </dgm:pt>
    <dgm:pt modelId="{AD3B859A-62AF-4F54-B370-7A250A45F248}" type="sibTrans" cxnId="{8D35BB00-0BA7-40AD-9F15-0A357EA3DEB9}">
      <dgm:prSet/>
      <dgm:spPr/>
      <dgm:t>
        <a:bodyPr/>
        <a:lstStyle/>
        <a:p>
          <a:endParaRPr lang="ru-RU"/>
        </a:p>
      </dgm:t>
    </dgm:pt>
    <dgm:pt modelId="{78987C07-4CC9-456E-95BF-1F94F3534F68}">
      <dgm:prSet phldrT="[Текст]" custT="1"/>
      <dgm:spPr>
        <a:ln>
          <a:solidFill>
            <a:srgbClr val="328FF8"/>
          </a:solidFill>
        </a:ln>
      </dgm:spPr>
      <dgm:t>
        <a:bodyPr/>
        <a:lstStyle/>
        <a:p>
          <a:pPr algn="l"/>
          <a:r>
            <a:rPr lang="ru-RU" sz="1200" dirty="0" err="1" smtClean="0">
              <a:solidFill>
                <a:srgbClr val="318FFB"/>
              </a:solidFill>
            </a:rPr>
            <a:t>Агродеревня</a:t>
          </a:r>
          <a:r>
            <a:rPr lang="ru-RU" sz="1200" dirty="0" smtClean="0">
              <a:solidFill>
                <a:srgbClr val="318FFB"/>
              </a:solidFill>
            </a:rPr>
            <a:t>         «Олений берег»</a:t>
          </a:r>
        </a:p>
        <a:p>
          <a:pPr algn="l"/>
          <a:r>
            <a:rPr lang="ru-RU" sz="1200" dirty="0" smtClean="0">
              <a:solidFill>
                <a:srgbClr val="318FFB"/>
              </a:solidFill>
            </a:rPr>
            <a:t>Горнолыжный спуск «Лапландия»</a:t>
          </a:r>
        </a:p>
        <a:p>
          <a:pPr algn="l"/>
          <a:r>
            <a:rPr lang="ru-RU" sz="1200" dirty="0" smtClean="0">
              <a:solidFill>
                <a:srgbClr val="318FFB"/>
              </a:solidFill>
            </a:rPr>
            <a:t>Тематическая деревня «Морозко»</a:t>
          </a:r>
        </a:p>
        <a:p>
          <a:pPr algn="l"/>
          <a:r>
            <a:rPr lang="ru-RU" sz="1200" dirty="0" smtClean="0">
              <a:solidFill>
                <a:srgbClr val="318FFB"/>
              </a:solidFill>
            </a:rPr>
            <a:t>Тематический комплекс «Деревня северных гномов»</a:t>
          </a:r>
        </a:p>
        <a:p>
          <a:pPr algn="l"/>
          <a:r>
            <a:rPr lang="ru-RU" sz="1200" dirty="0" smtClean="0">
              <a:solidFill>
                <a:srgbClr val="318FFB"/>
              </a:solidFill>
            </a:rPr>
            <a:t>База семейного отдыха «Близко»</a:t>
          </a:r>
          <a:endParaRPr lang="ru-RU" sz="1200" dirty="0">
            <a:solidFill>
              <a:srgbClr val="318FFB"/>
            </a:solidFill>
          </a:endParaRPr>
        </a:p>
      </dgm:t>
    </dgm:pt>
    <dgm:pt modelId="{DEEAABF8-FA01-4CFC-A9A4-043DB2C160B6}" type="parTrans" cxnId="{E7901B07-A29A-4F17-9F05-E7FF4FDD5293}">
      <dgm:prSet/>
      <dgm:spPr>
        <a:ln>
          <a:solidFill>
            <a:srgbClr val="328FF8"/>
          </a:solidFill>
        </a:ln>
      </dgm:spPr>
      <dgm:t>
        <a:bodyPr/>
        <a:lstStyle/>
        <a:p>
          <a:endParaRPr lang="ru-RU"/>
        </a:p>
      </dgm:t>
    </dgm:pt>
    <dgm:pt modelId="{F7549425-6A92-42E1-97E6-2ACA8C267439}" type="sibTrans" cxnId="{E7901B07-A29A-4F17-9F05-E7FF4FDD5293}">
      <dgm:prSet/>
      <dgm:spPr/>
      <dgm:t>
        <a:bodyPr/>
        <a:lstStyle/>
        <a:p>
          <a:endParaRPr lang="ru-RU"/>
        </a:p>
      </dgm:t>
    </dgm:pt>
    <dgm:pt modelId="{02555981-0C2E-4A53-9B70-F3298C43F7B5}">
      <dgm:prSet phldrT="[Текст]" custT="1"/>
      <dgm:spPr>
        <a:solidFill>
          <a:srgbClr val="79A069"/>
        </a:solidFill>
      </dgm:spPr>
      <dgm:t>
        <a:bodyPr/>
        <a:lstStyle/>
        <a:p>
          <a:r>
            <a:rPr lang="ru-RU" sz="3200" dirty="0" smtClean="0"/>
            <a:t>Ставка 4</a:t>
          </a:r>
        </a:p>
        <a:p>
          <a:r>
            <a:rPr lang="ru-RU" sz="2400" dirty="0" smtClean="0"/>
            <a:t>Городская среда</a:t>
          </a:r>
          <a:endParaRPr lang="ru-RU" sz="2400" dirty="0"/>
        </a:p>
      </dgm:t>
    </dgm:pt>
    <dgm:pt modelId="{A66FDC0E-301E-40A6-91F1-01E2DF5E51A7}" type="parTrans" cxnId="{F40B08F5-50C0-4208-B478-9E344A23BB2D}">
      <dgm:prSet/>
      <dgm:spPr/>
      <dgm:t>
        <a:bodyPr/>
        <a:lstStyle/>
        <a:p>
          <a:endParaRPr lang="ru-RU"/>
        </a:p>
      </dgm:t>
    </dgm:pt>
    <dgm:pt modelId="{EB5FD6FB-461E-453B-A177-6206D2B48EE7}" type="sibTrans" cxnId="{F40B08F5-50C0-4208-B478-9E344A23BB2D}">
      <dgm:prSet/>
      <dgm:spPr/>
      <dgm:t>
        <a:bodyPr/>
        <a:lstStyle/>
        <a:p>
          <a:endParaRPr lang="ru-RU"/>
        </a:p>
      </dgm:t>
    </dgm:pt>
    <dgm:pt modelId="{D176E443-ACA1-49F6-90E6-721E94616FBD}">
      <dgm:prSet phldrT="[Текст]"/>
      <dgm:spPr>
        <a:ln>
          <a:solidFill>
            <a:srgbClr val="79A069"/>
          </a:solidFill>
        </a:ln>
      </dgm:spPr>
      <dgm:t>
        <a:bodyPr/>
        <a:lstStyle/>
        <a:p>
          <a:pPr algn="l"/>
          <a:r>
            <a:rPr lang="ru-RU" dirty="0" smtClean="0">
              <a:solidFill>
                <a:srgbClr val="79A069"/>
              </a:solidFill>
            </a:rPr>
            <a:t>Парки</a:t>
          </a:r>
        </a:p>
        <a:p>
          <a:pPr algn="l"/>
          <a:r>
            <a:rPr lang="ru-RU" dirty="0" smtClean="0">
              <a:solidFill>
                <a:srgbClr val="79A069"/>
              </a:solidFill>
            </a:rPr>
            <a:t>Дворы</a:t>
          </a:r>
        </a:p>
        <a:p>
          <a:pPr algn="l"/>
          <a:r>
            <a:rPr lang="ru-RU" dirty="0" smtClean="0">
              <a:solidFill>
                <a:srgbClr val="79A069"/>
              </a:solidFill>
            </a:rPr>
            <a:t>Детские площадки</a:t>
          </a:r>
        </a:p>
        <a:p>
          <a:pPr algn="l"/>
          <a:r>
            <a:rPr lang="ru-RU" dirty="0" smtClean="0">
              <a:solidFill>
                <a:srgbClr val="79A069"/>
              </a:solidFill>
            </a:rPr>
            <a:t>Парковки</a:t>
          </a:r>
        </a:p>
        <a:p>
          <a:pPr algn="l"/>
          <a:r>
            <a:rPr lang="ru-RU" dirty="0" smtClean="0">
              <a:solidFill>
                <a:srgbClr val="79A069"/>
              </a:solidFill>
            </a:rPr>
            <a:t>Точки подключения электричества </a:t>
          </a:r>
        </a:p>
        <a:p>
          <a:pPr algn="l"/>
          <a:r>
            <a:rPr lang="ru-RU" dirty="0" smtClean="0">
              <a:solidFill>
                <a:srgbClr val="79A069"/>
              </a:solidFill>
            </a:rPr>
            <a:t>Инженерные сети</a:t>
          </a:r>
        </a:p>
      </dgm:t>
    </dgm:pt>
    <dgm:pt modelId="{E82259F7-BEA8-4B58-816C-22A677C2E4B5}" type="parTrans" cxnId="{F681A1C7-7E9B-4B76-820F-C032708AB96A}">
      <dgm:prSet/>
      <dgm:spPr>
        <a:ln>
          <a:solidFill>
            <a:srgbClr val="79A069"/>
          </a:solidFill>
        </a:ln>
      </dgm:spPr>
      <dgm:t>
        <a:bodyPr/>
        <a:lstStyle/>
        <a:p>
          <a:endParaRPr lang="ru-RU"/>
        </a:p>
      </dgm:t>
    </dgm:pt>
    <dgm:pt modelId="{C7BE2CDB-E6AB-4F1B-B1DC-B42772E349D8}" type="sibTrans" cxnId="{F681A1C7-7E9B-4B76-820F-C032708AB96A}">
      <dgm:prSet/>
      <dgm:spPr/>
      <dgm:t>
        <a:bodyPr/>
        <a:lstStyle/>
        <a:p>
          <a:endParaRPr lang="ru-RU"/>
        </a:p>
      </dgm:t>
    </dgm:pt>
    <dgm:pt modelId="{57AE1710-F673-411E-B4CC-DA5A270F7E57}" type="pres">
      <dgm:prSet presAssocID="{6FC859BA-F292-46DB-B766-0656E759D9B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F7FA225-C7C9-4207-B254-2D36162A4A16}" type="pres">
      <dgm:prSet presAssocID="{FC455229-B4EA-4B49-A476-4A27F81D21A2}" presName="root" presStyleCnt="0"/>
      <dgm:spPr/>
    </dgm:pt>
    <dgm:pt modelId="{D8CE2855-5AB2-4B8D-B93A-4AD5E36B6768}" type="pres">
      <dgm:prSet presAssocID="{FC455229-B4EA-4B49-A476-4A27F81D21A2}" presName="rootComposite" presStyleCnt="0"/>
      <dgm:spPr/>
    </dgm:pt>
    <dgm:pt modelId="{CD13F5A3-5078-4E37-B130-7ECC7FA65515}" type="pres">
      <dgm:prSet presAssocID="{FC455229-B4EA-4B49-A476-4A27F81D21A2}" presName="rootText" presStyleLbl="node1" presStyleIdx="0" presStyleCnt="4" custScaleX="116488" custScaleY="115345"/>
      <dgm:spPr/>
      <dgm:t>
        <a:bodyPr/>
        <a:lstStyle/>
        <a:p>
          <a:endParaRPr lang="ru-RU"/>
        </a:p>
      </dgm:t>
    </dgm:pt>
    <dgm:pt modelId="{7B226A24-F477-4D71-AD3D-D68B6E158C74}" type="pres">
      <dgm:prSet presAssocID="{FC455229-B4EA-4B49-A476-4A27F81D21A2}" presName="rootConnector" presStyleLbl="node1" presStyleIdx="0" presStyleCnt="4"/>
      <dgm:spPr/>
      <dgm:t>
        <a:bodyPr/>
        <a:lstStyle/>
        <a:p>
          <a:endParaRPr lang="ru-RU"/>
        </a:p>
      </dgm:t>
    </dgm:pt>
    <dgm:pt modelId="{9B9D3F08-B98A-40C6-94A9-6E7C962334D6}" type="pres">
      <dgm:prSet presAssocID="{FC455229-B4EA-4B49-A476-4A27F81D21A2}" presName="childShape" presStyleCnt="0"/>
      <dgm:spPr/>
    </dgm:pt>
    <dgm:pt modelId="{FA2A9549-969A-4BD0-8601-439BF5C595AC}" type="pres">
      <dgm:prSet presAssocID="{4A7E3509-B76B-4AA3-B68A-DC48465A7F54}" presName="Name13" presStyleLbl="parChTrans1D2" presStyleIdx="0" presStyleCnt="4"/>
      <dgm:spPr/>
      <dgm:t>
        <a:bodyPr/>
        <a:lstStyle/>
        <a:p>
          <a:endParaRPr lang="ru-RU"/>
        </a:p>
      </dgm:t>
    </dgm:pt>
    <dgm:pt modelId="{DCBF63F4-F115-4CD3-8F77-B1D8BC090BFC}" type="pres">
      <dgm:prSet presAssocID="{9AE3356A-5B3D-4A6F-8B12-63D184B5C1A8}" presName="childText" presStyleLbl="bgAcc1" presStyleIdx="0" presStyleCnt="4" custScaleX="117147" custScaleY="230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07FF71-C73C-47D9-87F3-1709270C77EF}" type="pres">
      <dgm:prSet presAssocID="{0097C2E7-F064-4B08-8438-D433E6AD0B50}" presName="root" presStyleCnt="0"/>
      <dgm:spPr/>
    </dgm:pt>
    <dgm:pt modelId="{EC664D4C-99F6-4A9C-B05E-48BF9B13983A}" type="pres">
      <dgm:prSet presAssocID="{0097C2E7-F064-4B08-8438-D433E6AD0B50}" presName="rootComposite" presStyleCnt="0"/>
      <dgm:spPr/>
    </dgm:pt>
    <dgm:pt modelId="{BE328B09-656A-48CB-8DC6-C31AEA980B33}" type="pres">
      <dgm:prSet presAssocID="{0097C2E7-F064-4B08-8438-D433E6AD0B50}" presName="rootText" presStyleLbl="node1" presStyleIdx="1" presStyleCnt="4" custScaleX="116488" custScaleY="115345"/>
      <dgm:spPr/>
      <dgm:t>
        <a:bodyPr/>
        <a:lstStyle/>
        <a:p>
          <a:endParaRPr lang="ru-RU"/>
        </a:p>
      </dgm:t>
    </dgm:pt>
    <dgm:pt modelId="{32C2BA5C-9F44-449B-9C68-C9DD2E110DDA}" type="pres">
      <dgm:prSet presAssocID="{0097C2E7-F064-4B08-8438-D433E6AD0B50}" presName="rootConnector" presStyleLbl="node1" presStyleIdx="1" presStyleCnt="4"/>
      <dgm:spPr/>
      <dgm:t>
        <a:bodyPr/>
        <a:lstStyle/>
        <a:p>
          <a:endParaRPr lang="ru-RU"/>
        </a:p>
      </dgm:t>
    </dgm:pt>
    <dgm:pt modelId="{C3645503-6CFB-4508-830C-CC47E7CB5DE1}" type="pres">
      <dgm:prSet presAssocID="{0097C2E7-F064-4B08-8438-D433E6AD0B50}" presName="childShape" presStyleCnt="0"/>
      <dgm:spPr/>
    </dgm:pt>
    <dgm:pt modelId="{85489D48-D3EF-4376-B160-DEDB272041CE}" type="pres">
      <dgm:prSet presAssocID="{9B87D0FC-752A-4C21-979A-BE2D4E464460}" presName="Name13" presStyleLbl="parChTrans1D2" presStyleIdx="1" presStyleCnt="4"/>
      <dgm:spPr/>
      <dgm:t>
        <a:bodyPr/>
        <a:lstStyle/>
        <a:p>
          <a:endParaRPr lang="ru-RU"/>
        </a:p>
      </dgm:t>
    </dgm:pt>
    <dgm:pt modelId="{D3620F15-8077-4AA1-A828-C14D2940AB20}" type="pres">
      <dgm:prSet presAssocID="{542AB8B2-0EE9-469F-AA29-3EF9B30D0835}" presName="childText" presStyleLbl="bgAcc1" presStyleIdx="1" presStyleCnt="4" custScaleX="117147" custScaleY="230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B56C99-250D-4671-BEA7-95F909888B8B}" type="pres">
      <dgm:prSet presAssocID="{20F5B181-2B9B-422E-B512-81FE3F6673C3}" presName="root" presStyleCnt="0"/>
      <dgm:spPr/>
    </dgm:pt>
    <dgm:pt modelId="{D54E8555-A769-4AE6-B4D6-09FBCACFC090}" type="pres">
      <dgm:prSet presAssocID="{20F5B181-2B9B-422E-B512-81FE3F6673C3}" presName="rootComposite" presStyleCnt="0"/>
      <dgm:spPr/>
    </dgm:pt>
    <dgm:pt modelId="{13F3B374-655D-470E-9BF9-42AD0E8DF32D}" type="pres">
      <dgm:prSet presAssocID="{20F5B181-2B9B-422E-B512-81FE3F6673C3}" presName="rootText" presStyleLbl="node1" presStyleIdx="2" presStyleCnt="4" custScaleX="116488" custScaleY="115345"/>
      <dgm:spPr/>
      <dgm:t>
        <a:bodyPr/>
        <a:lstStyle/>
        <a:p>
          <a:endParaRPr lang="ru-RU"/>
        </a:p>
      </dgm:t>
    </dgm:pt>
    <dgm:pt modelId="{EFCCCE11-FAC4-4CA4-8BB1-E7AE997EEFF5}" type="pres">
      <dgm:prSet presAssocID="{20F5B181-2B9B-422E-B512-81FE3F6673C3}" presName="rootConnector" presStyleLbl="node1" presStyleIdx="2" presStyleCnt="4"/>
      <dgm:spPr/>
      <dgm:t>
        <a:bodyPr/>
        <a:lstStyle/>
        <a:p>
          <a:endParaRPr lang="ru-RU"/>
        </a:p>
      </dgm:t>
    </dgm:pt>
    <dgm:pt modelId="{8CF9152F-4B80-4784-9AE3-05F309A3CE36}" type="pres">
      <dgm:prSet presAssocID="{20F5B181-2B9B-422E-B512-81FE3F6673C3}" presName="childShape" presStyleCnt="0"/>
      <dgm:spPr/>
    </dgm:pt>
    <dgm:pt modelId="{B4A0BA6E-0CB2-4F1E-9839-C1498901E782}" type="pres">
      <dgm:prSet presAssocID="{DEEAABF8-FA01-4CFC-A9A4-043DB2C160B6}" presName="Name13" presStyleLbl="parChTrans1D2" presStyleIdx="2" presStyleCnt="4"/>
      <dgm:spPr/>
      <dgm:t>
        <a:bodyPr/>
        <a:lstStyle/>
        <a:p>
          <a:endParaRPr lang="ru-RU"/>
        </a:p>
      </dgm:t>
    </dgm:pt>
    <dgm:pt modelId="{9EDEA106-07E9-4606-A444-03143C6F6346}" type="pres">
      <dgm:prSet presAssocID="{78987C07-4CC9-456E-95BF-1F94F3534F68}" presName="childText" presStyleLbl="bgAcc1" presStyleIdx="2" presStyleCnt="4" custScaleX="117147" custScaleY="230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FD9B0-17D3-4E0C-AE89-E51FEFBABF6B}" type="pres">
      <dgm:prSet presAssocID="{02555981-0C2E-4A53-9B70-F3298C43F7B5}" presName="root" presStyleCnt="0"/>
      <dgm:spPr/>
    </dgm:pt>
    <dgm:pt modelId="{EA098A6D-A27A-4F29-BD74-537599CEA62F}" type="pres">
      <dgm:prSet presAssocID="{02555981-0C2E-4A53-9B70-F3298C43F7B5}" presName="rootComposite" presStyleCnt="0"/>
      <dgm:spPr/>
    </dgm:pt>
    <dgm:pt modelId="{601ADCFB-BD0F-4F22-85E7-7B09F8D6E450}" type="pres">
      <dgm:prSet presAssocID="{02555981-0C2E-4A53-9B70-F3298C43F7B5}" presName="rootText" presStyleLbl="node1" presStyleIdx="3" presStyleCnt="4" custScaleX="116488" custScaleY="115345"/>
      <dgm:spPr/>
      <dgm:t>
        <a:bodyPr/>
        <a:lstStyle/>
        <a:p>
          <a:endParaRPr lang="ru-RU"/>
        </a:p>
      </dgm:t>
    </dgm:pt>
    <dgm:pt modelId="{A09252E4-9D0A-41E2-9FF5-AA9F8DBC5C57}" type="pres">
      <dgm:prSet presAssocID="{02555981-0C2E-4A53-9B70-F3298C43F7B5}" presName="rootConnector" presStyleLbl="node1" presStyleIdx="3" presStyleCnt="4"/>
      <dgm:spPr/>
      <dgm:t>
        <a:bodyPr/>
        <a:lstStyle/>
        <a:p>
          <a:endParaRPr lang="ru-RU"/>
        </a:p>
      </dgm:t>
    </dgm:pt>
    <dgm:pt modelId="{46A1FF3C-7759-4FFF-904E-A6AC6FC4F67C}" type="pres">
      <dgm:prSet presAssocID="{02555981-0C2E-4A53-9B70-F3298C43F7B5}" presName="childShape" presStyleCnt="0"/>
      <dgm:spPr/>
    </dgm:pt>
    <dgm:pt modelId="{A8FBD21C-2F2A-4920-92C2-E9816711DD80}" type="pres">
      <dgm:prSet presAssocID="{E82259F7-BEA8-4B58-816C-22A677C2E4B5}" presName="Name13" presStyleLbl="parChTrans1D2" presStyleIdx="3" presStyleCnt="4"/>
      <dgm:spPr/>
      <dgm:t>
        <a:bodyPr/>
        <a:lstStyle/>
        <a:p>
          <a:endParaRPr lang="ru-RU"/>
        </a:p>
      </dgm:t>
    </dgm:pt>
    <dgm:pt modelId="{5028F624-C119-4D48-9277-8F2D594F8DFB}" type="pres">
      <dgm:prSet presAssocID="{D176E443-ACA1-49F6-90E6-721E94616FBD}" presName="childText" presStyleLbl="bgAcc1" presStyleIdx="3" presStyleCnt="4" custScaleX="117147" custScaleY="230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AD2E87-11A1-4F69-9188-7ED4E76FD850}" type="presOf" srcId="{E82259F7-BEA8-4B58-816C-22A677C2E4B5}" destId="{A8FBD21C-2F2A-4920-92C2-E9816711DD80}" srcOrd="0" destOrd="0" presId="urn:microsoft.com/office/officeart/2005/8/layout/hierarchy3"/>
    <dgm:cxn modelId="{9ABC8925-CBF9-4C8E-B11B-0AC559F78583}" type="presOf" srcId="{DEEAABF8-FA01-4CFC-A9A4-043DB2C160B6}" destId="{B4A0BA6E-0CB2-4F1E-9839-C1498901E782}" srcOrd="0" destOrd="0" presId="urn:microsoft.com/office/officeart/2005/8/layout/hierarchy3"/>
    <dgm:cxn modelId="{0FB3A68A-DBD0-40F0-B16D-5AE2858AE87C}" type="presOf" srcId="{20F5B181-2B9B-422E-B512-81FE3F6673C3}" destId="{EFCCCE11-FAC4-4CA4-8BB1-E7AE997EEFF5}" srcOrd="1" destOrd="0" presId="urn:microsoft.com/office/officeart/2005/8/layout/hierarchy3"/>
    <dgm:cxn modelId="{6ACE07F8-B5E7-4069-806A-B28164BC1429}" srcId="{6FC859BA-F292-46DB-B766-0656E759D9B8}" destId="{FC455229-B4EA-4B49-A476-4A27F81D21A2}" srcOrd="0" destOrd="0" parTransId="{CF05614C-67E9-4696-A6CF-783013859A9F}" sibTransId="{F7CDA06E-7084-47F1-AD78-273FD3F638FE}"/>
    <dgm:cxn modelId="{F17665E7-11E1-40EC-B756-9B8CF0D780C5}" type="presOf" srcId="{20F5B181-2B9B-422E-B512-81FE3F6673C3}" destId="{13F3B374-655D-470E-9BF9-42AD0E8DF32D}" srcOrd="0" destOrd="0" presId="urn:microsoft.com/office/officeart/2005/8/layout/hierarchy3"/>
    <dgm:cxn modelId="{249F108D-D32A-4A37-B002-C0E60B0C08F0}" type="presOf" srcId="{9B87D0FC-752A-4C21-979A-BE2D4E464460}" destId="{85489D48-D3EF-4376-B160-DEDB272041CE}" srcOrd="0" destOrd="0" presId="urn:microsoft.com/office/officeart/2005/8/layout/hierarchy3"/>
    <dgm:cxn modelId="{F40B08F5-50C0-4208-B478-9E344A23BB2D}" srcId="{6FC859BA-F292-46DB-B766-0656E759D9B8}" destId="{02555981-0C2E-4A53-9B70-F3298C43F7B5}" srcOrd="3" destOrd="0" parTransId="{A66FDC0E-301E-40A6-91F1-01E2DF5E51A7}" sibTransId="{EB5FD6FB-461E-453B-A177-6206D2B48EE7}"/>
    <dgm:cxn modelId="{438E8054-2639-40D8-93A5-D1ED43AF2143}" type="presOf" srcId="{FC455229-B4EA-4B49-A476-4A27F81D21A2}" destId="{7B226A24-F477-4D71-AD3D-D68B6E158C74}" srcOrd="1" destOrd="0" presId="urn:microsoft.com/office/officeart/2005/8/layout/hierarchy3"/>
    <dgm:cxn modelId="{43276923-0B12-43A6-851A-FF6B101580CA}" type="presOf" srcId="{0097C2E7-F064-4B08-8438-D433E6AD0B50}" destId="{32C2BA5C-9F44-449B-9C68-C9DD2E110DDA}" srcOrd="1" destOrd="0" presId="urn:microsoft.com/office/officeart/2005/8/layout/hierarchy3"/>
    <dgm:cxn modelId="{E8835E2B-05D0-4FAD-B4D2-0E1120C15E30}" srcId="{6FC859BA-F292-46DB-B766-0656E759D9B8}" destId="{0097C2E7-F064-4B08-8438-D433E6AD0B50}" srcOrd="1" destOrd="0" parTransId="{BEF722D8-C03C-4B4A-BE5F-97CB404FED52}" sibTransId="{D26A448E-F60D-4DB4-A626-BE940CC39B9E}"/>
    <dgm:cxn modelId="{8D35BB00-0BA7-40AD-9F15-0A357EA3DEB9}" srcId="{6FC859BA-F292-46DB-B766-0656E759D9B8}" destId="{20F5B181-2B9B-422E-B512-81FE3F6673C3}" srcOrd="2" destOrd="0" parTransId="{65021CA8-C796-4B5D-A7E0-EA4AD9B1B371}" sibTransId="{AD3B859A-62AF-4F54-B370-7A250A45F248}"/>
    <dgm:cxn modelId="{52F444CB-668A-4BFF-9778-BB4FD2D22745}" type="presOf" srcId="{0097C2E7-F064-4B08-8438-D433E6AD0B50}" destId="{BE328B09-656A-48CB-8DC6-C31AEA980B33}" srcOrd="0" destOrd="0" presId="urn:microsoft.com/office/officeart/2005/8/layout/hierarchy3"/>
    <dgm:cxn modelId="{C41A2CEA-0FDA-45F5-A142-B76C234E64D6}" type="presOf" srcId="{02555981-0C2E-4A53-9B70-F3298C43F7B5}" destId="{A09252E4-9D0A-41E2-9FF5-AA9F8DBC5C57}" srcOrd="1" destOrd="0" presId="urn:microsoft.com/office/officeart/2005/8/layout/hierarchy3"/>
    <dgm:cxn modelId="{99D2D52C-0CFB-4D1E-A2ED-B111827CB730}" type="presOf" srcId="{6FC859BA-F292-46DB-B766-0656E759D9B8}" destId="{57AE1710-F673-411E-B4CC-DA5A270F7E57}" srcOrd="0" destOrd="0" presId="urn:microsoft.com/office/officeart/2005/8/layout/hierarchy3"/>
    <dgm:cxn modelId="{F681A1C7-7E9B-4B76-820F-C032708AB96A}" srcId="{02555981-0C2E-4A53-9B70-F3298C43F7B5}" destId="{D176E443-ACA1-49F6-90E6-721E94616FBD}" srcOrd="0" destOrd="0" parTransId="{E82259F7-BEA8-4B58-816C-22A677C2E4B5}" sibTransId="{C7BE2CDB-E6AB-4F1B-B1DC-B42772E349D8}"/>
    <dgm:cxn modelId="{D78EBA82-1F24-4585-AF46-84856EB51170}" type="presOf" srcId="{FC455229-B4EA-4B49-A476-4A27F81D21A2}" destId="{CD13F5A3-5078-4E37-B130-7ECC7FA65515}" srcOrd="0" destOrd="0" presId="urn:microsoft.com/office/officeart/2005/8/layout/hierarchy3"/>
    <dgm:cxn modelId="{1F7227EE-9B75-4D1B-90D4-1E37CF5F1BA5}" type="presOf" srcId="{D176E443-ACA1-49F6-90E6-721E94616FBD}" destId="{5028F624-C119-4D48-9277-8F2D594F8DFB}" srcOrd="0" destOrd="0" presId="urn:microsoft.com/office/officeart/2005/8/layout/hierarchy3"/>
    <dgm:cxn modelId="{F2C3C71D-C4B0-4441-924C-E57F7C4A1C8F}" type="presOf" srcId="{542AB8B2-0EE9-469F-AA29-3EF9B30D0835}" destId="{D3620F15-8077-4AA1-A828-C14D2940AB20}" srcOrd="0" destOrd="0" presId="urn:microsoft.com/office/officeart/2005/8/layout/hierarchy3"/>
    <dgm:cxn modelId="{E7901B07-A29A-4F17-9F05-E7FF4FDD5293}" srcId="{20F5B181-2B9B-422E-B512-81FE3F6673C3}" destId="{78987C07-4CC9-456E-95BF-1F94F3534F68}" srcOrd="0" destOrd="0" parTransId="{DEEAABF8-FA01-4CFC-A9A4-043DB2C160B6}" sibTransId="{F7549425-6A92-42E1-97E6-2ACA8C267439}"/>
    <dgm:cxn modelId="{267D658B-78F0-4BA4-AE28-C252D093F7CE}" srcId="{0097C2E7-F064-4B08-8438-D433E6AD0B50}" destId="{542AB8B2-0EE9-469F-AA29-3EF9B30D0835}" srcOrd="0" destOrd="0" parTransId="{9B87D0FC-752A-4C21-979A-BE2D4E464460}" sibTransId="{FA05950C-9517-45B6-A118-3CF2B41BA75A}"/>
    <dgm:cxn modelId="{D91DF3E7-212B-4EB5-827F-9D3F63669DFD}" type="presOf" srcId="{78987C07-4CC9-456E-95BF-1F94F3534F68}" destId="{9EDEA106-07E9-4606-A444-03143C6F6346}" srcOrd="0" destOrd="0" presId="urn:microsoft.com/office/officeart/2005/8/layout/hierarchy3"/>
    <dgm:cxn modelId="{B8B71FC5-BB13-4D5B-A19A-5A7F0D1541F0}" srcId="{FC455229-B4EA-4B49-A476-4A27F81D21A2}" destId="{9AE3356A-5B3D-4A6F-8B12-63D184B5C1A8}" srcOrd="0" destOrd="0" parTransId="{4A7E3509-B76B-4AA3-B68A-DC48465A7F54}" sibTransId="{4EB1E37F-C7AE-4B2B-85EE-413A58319498}"/>
    <dgm:cxn modelId="{5B3B60BC-9D93-45C2-8D8F-3338E62C2140}" type="presOf" srcId="{4A7E3509-B76B-4AA3-B68A-DC48465A7F54}" destId="{FA2A9549-969A-4BD0-8601-439BF5C595AC}" srcOrd="0" destOrd="0" presId="urn:microsoft.com/office/officeart/2005/8/layout/hierarchy3"/>
    <dgm:cxn modelId="{B86014B4-CED7-4609-B6B8-FC3CAE273283}" type="presOf" srcId="{9AE3356A-5B3D-4A6F-8B12-63D184B5C1A8}" destId="{DCBF63F4-F115-4CD3-8F77-B1D8BC090BFC}" srcOrd="0" destOrd="0" presId="urn:microsoft.com/office/officeart/2005/8/layout/hierarchy3"/>
    <dgm:cxn modelId="{4BF53FEE-6601-4E71-838F-82BFB5DD0005}" type="presOf" srcId="{02555981-0C2E-4A53-9B70-F3298C43F7B5}" destId="{601ADCFB-BD0F-4F22-85E7-7B09F8D6E450}" srcOrd="0" destOrd="0" presId="urn:microsoft.com/office/officeart/2005/8/layout/hierarchy3"/>
    <dgm:cxn modelId="{46A88494-1BF2-4062-A73F-E86EA488BD2E}" type="presParOf" srcId="{57AE1710-F673-411E-B4CC-DA5A270F7E57}" destId="{DF7FA225-C7C9-4207-B254-2D36162A4A16}" srcOrd="0" destOrd="0" presId="urn:microsoft.com/office/officeart/2005/8/layout/hierarchy3"/>
    <dgm:cxn modelId="{BE389DB5-A458-420C-8407-615B260C8CB0}" type="presParOf" srcId="{DF7FA225-C7C9-4207-B254-2D36162A4A16}" destId="{D8CE2855-5AB2-4B8D-B93A-4AD5E36B6768}" srcOrd="0" destOrd="0" presId="urn:microsoft.com/office/officeart/2005/8/layout/hierarchy3"/>
    <dgm:cxn modelId="{2FE395C7-51CF-464F-A18D-39A052B7ADFC}" type="presParOf" srcId="{D8CE2855-5AB2-4B8D-B93A-4AD5E36B6768}" destId="{CD13F5A3-5078-4E37-B130-7ECC7FA65515}" srcOrd="0" destOrd="0" presId="urn:microsoft.com/office/officeart/2005/8/layout/hierarchy3"/>
    <dgm:cxn modelId="{A4057215-E634-44FD-9611-682288285A4E}" type="presParOf" srcId="{D8CE2855-5AB2-4B8D-B93A-4AD5E36B6768}" destId="{7B226A24-F477-4D71-AD3D-D68B6E158C74}" srcOrd="1" destOrd="0" presId="urn:microsoft.com/office/officeart/2005/8/layout/hierarchy3"/>
    <dgm:cxn modelId="{9DBF961E-5EA0-43E6-9506-FC655CA609A3}" type="presParOf" srcId="{DF7FA225-C7C9-4207-B254-2D36162A4A16}" destId="{9B9D3F08-B98A-40C6-94A9-6E7C962334D6}" srcOrd="1" destOrd="0" presId="urn:microsoft.com/office/officeart/2005/8/layout/hierarchy3"/>
    <dgm:cxn modelId="{2EE84E33-24A4-483F-AACD-F5E855D52955}" type="presParOf" srcId="{9B9D3F08-B98A-40C6-94A9-6E7C962334D6}" destId="{FA2A9549-969A-4BD0-8601-439BF5C595AC}" srcOrd="0" destOrd="0" presId="urn:microsoft.com/office/officeart/2005/8/layout/hierarchy3"/>
    <dgm:cxn modelId="{67B904ED-A6C0-4E08-AF39-A797C8D24105}" type="presParOf" srcId="{9B9D3F08-B98A-40C6-94A9-6E7C962334D6}" destId="{DCBF63F4-F115-4CD3-8F77-B1D8BC090BFC}" srcOrd="1" destOrd="0" presId="urn:microsoft.com/office/officeart/2005/8/layout/hierarchy3"/>
    <dgm:cxn modelId="{FC2D0BA2-0AE8-4F89-9180-A508F92E0E82}" type="presParOf" srcId="{57AE1710-F673-411E-B4CC-DA5A270F7E57}" destId="{6607FF71-C73C-47D9-87F3-1709270C77EF}" srcOrd="1" destOrd="0" presId="urn:microsoft.com/office/officeart/2005/8/layout/hierarchy3"/>
    <dgm:cxn modelId="{F80AA0D5-91A1-4E91-AEC4-461129EE94E2}" type="presParOf" srcId="{6607FF71-C73C-47D9-87F3-1709270C77EF}" destId="{EC664D4C-99F6-4A9C-B05E-48BF9B13983A}" srcOrd="0" destOrd="0" presId="urn:microsoft.com/office/officeart/2005/8/layout/hierarchy3"/>
    <dgm:cxn modelId="{AB9D4B9F-553F-4179-90D4-C03AC65D1431}" type="presParOf" srcId="{EC664D4C-99F6-4A9C-B05E-48BF9B13983A}" destId="{BE328B09-656A-48CB-8DC6-C31AEA980B33}" srcOrd="0" destOrd="0" presId="urn:microsoft.com/office/officeart/2005/8/layout/hierarchy3"/>
    <dgm:cxn modelId="{CE4EF637-C698-4147-8213-224673826583}" type="presParOf" srcId="{EC664D4C-99F6-4A9C-B05E-48BF9B13983A}" destId="{32C2BA5C-9F44-449B-9C68-C9DD2E110DDA}" srcOrd="1" destOrd="0" presId="urn:microsoft.com/office/officeart/2005/8/layout/hierarchy3"/>
    <dgm:cxn modelId="{3A35B8B7-5FA7-40E3-894F-0D60501D85F0}" type="presParOf" srcId="{6607FF71-C73C-47D9-87F3-1709270C77EF}" destId="{C3645503-6CFB-4508-830C-CC47E7CB5DE1}" srcOrd="1" destOrd="0" presId="urn:microsoft.com/office/officeart/2005/8/layout/hierarchy3"/>
    <dgm:cxn modelId="{2CEB03AF-2139-487D-9A80-51EE03F714E4}" type="presParOf" srcId="{C3645503-6CFB-4508-830C-CC47E7CB5DE1}" destId="{85489D48-D3EF-4376-B160-DEDB272041CE}" srcOrd="0" destOrd="0" presId="urn:microsoft.com/office/officeart/2005/8/layout/hierarchy3"/>
    <dgm:cxn modelId="{D559CBEE-19E1-4926-93FA-306221DE146A}" type="presParOf" srcId="{C3645503-6CFB-4508-830C-CC47E7CB5DE1}" destId="{D3620F15-8077-4AA1-A828-C14D2940AB20}" srcOrd="1" destOrd="0" presId="urn:microsoft.com/office/officeart/2005/8/layout/hierarchy3"/>
    <dgm:cxn modelId="{F7262F5F-F88E-4E2A-8215-B2101DB9ACD9}" type="presParOf" srcId="{57AE1710-F673-411E-B4CC-DA5A270F7E57}" destId="{56B56C99-250D-4671-BEA7-95F909888B8B}" srcOrd="2" destOrd="0" presId="urn:microsoft.com/office/officeart/2005/8/layout/hierarchy3"/>
    <dgm:cxn modelId="{2F7CD251-231B-4A43-B57A-2B58A3765B79}" type="presParOf" srcId="{56B56C99-250D-4671-BEA7-95F909888B8B}" destId="{D54E8555-A769-4AE6-B4D6-09FBCACFC090}" srcOrd="0" destOrd="0" presId="urn:microsoft.com/office/officeart/2005/8/layout/hierarchy3"/>
    <dgm:cxn modelId="{140C554C-9592-4888-A7E1-295D21FC2443}" type="presParOf" srcId="{D54E8555-A769-4AE6-B4D6-09FBCACFC090}" destId="{13F3B374-655D-470E-9BF9-42AD0E8DF32D}" srcOrd="0" destOrd="0" presId="urn:microsoft.com/office/officeart/2005/8/layout/hierarchy3"/>
    <dgm:cxn modelId="{8FF93B37-77A6-4CC6-B982-797495C3FE6D}" type="presParOf" srcId="{D54E8555-A769-4AE6-B4D6-09FBCACFC090}" destId="{EFCCCE11-FAC4-4CA4-8BB1-E7AE997EEFF5}" srcOrd="1" destOrd="0" presId="urn:microsoft.com/office/officeart/2005/8/layout/hierarchy3"/>
    <dgm:cxn modelId="{935F908F-E80E-4F71-9242-92A0BFE92B51}" type="presParOf" srcId="{56B56C99-250D-4671-BEA7-95F909888B8B}" destId="{8CF9152F-4B80-4784-9AE3-05F309A3CE36}" srcOrd="1" destOrd="0" presId="urn:microsoft.com/office/officeart/2005/8/layout/hierarchy3"/>
    <dgm:cxn modelId="{810B069E-C44C-46C9-A103-D8CF38C964A4}" type="presParOf" srcId="{8CF9152F-4B80-4784-9AE3-05F309A3CE36}" destId="{B4A0BA6E-0CB2-4F1E-9839-C1498901E782}" srcOrd="0" destOrd="0" presId="urn:microsoft.com/office/officeart/2005/8/layout/hierarchy3"/>
    <dgm:cxn modelId="{265E8052-C5C1-439C-B189-6B21F2FFE2C7}" type="presParOf" srcId="{8CF9152F-4B80-4784-9AE3-05F309A3CE36}" destId="{9EDEA106-07E9-4606-A444-03143C6F6346}" srcOrd="1" destOrd="0" presId="urn:microsoft.com/office/officeart/2005/8/layout/hierarchy3"/>
    <dgm:cxn modelId="{82B0A547-8043-4619-8828-D2BC27A8CB57}" type="presParOf" srcId="{57AE1710-F673-411E-B4CC-DA5A270F7E57}" destId="{862FD9B0-17D3-4E0C-AE89-E51FEFBABF6B}" srcOrd="3" destOrd="0" presId="urn:microsoft.com/office/officeart/2005/8/layout/hierarchy3"/>
    <dgm:cxn modelId="{16016B77-F00A-444B-A53C-D05E1E2FA1CF}" type="presParOf" srcId="{862FD9B0-17D3-4E0C-AE89-E51FEFBABF6B}" destId="{EA098A6D-A27A-4F29-BD74-537599CEA62F}" srcOrd="0" destOrd="0" presId="urn:microsoft.com/office/officeart/2005/8/layout/hierarchy3"/>
    <dgm:cxn modelId="{40B55E06-F812-412B-88A1-DDB06FF3C8A2}" type="presParOf" srcId="{EA098A6D-A27A-4F29-BD74-537599CEA62F}" destId="{601ADCFB-BD0F-4F22-85E7-7B09F8D6E450}" srcOrd="0" destOrd="0" presId="urn:microsoft.com/office/officeart/2005/8/layout/hierarchy3"/>
    <dgm:cxn modelId="{D4B5F1AB-F835-4C0E-829F-9E874F1A06B9}" type="presParOf" srcId="{EA098A6D-A27A-4F29-BD74-537599CEA62F}" destId="{A09252E4-9D0A-41E2-9FF5-AA9F8DBC5C57}" srcOrd="1" destOrd="0" presId="urn:microsoft.com/office/officeart/2005/8/layout/hierarchy3"/>
    <dgm:cxn modelId="{A002DC28-D828-4240-AD93-A77DBFCA0FD0}" type="presParOf" srcId="{862FD9B0-17D3-4E0C-AE89-E51FEFBABF6B}" destId="{46A1FF3C-7759-4FFF-904E-A6AC6FC4F67C}" srcOrd="1" destOrd="0" presId="urn:microsoft.com/office/officeart/2005/8/layout/hierarchy3"/>
    <dgm:cxn modelId="{2351ED2C-A4E1-4FFD-9DE5-EDD9E3AD1508}" type="presParOf" srcId="{46A1FF3C-7759-4FFF-904E-A6AC6FC4F67C}" destId="{A8FBD21C-2F2A-4920-92C2-E9816711DD80}" srcOrd="0" destOrd="0" presId="urn:microsoft.com/office/officeart/2005/8/layout/hierarchy3"/>
    <dgm:cxn modelId="{2F26419B-C170-41C8-BE8E-C863673ED3DD}" type="presParOf" srcId="{46A1FF3C-7759-4FFF-904E-A6AC6FC4F67C}" destId="{5028F624-C119-4D48-9277-8F2D594F8DFB}" srcOrd="1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BCEEEC-FACA-4ADA-9A09-A105DB4996F8}" type="doc">
      <dgm:prSet loTypeId="urn:microsoft.com/office/officeart/2005/8/layout/venn2" loCatId="relationship" qsTypeId="urn:microsoft.com/office/officeart/2005/8/quickstyle/simple5" qsCatId="simple" csTypeId="urn:microsoft.com/office/officeart/2005/8/colors/accent1_2" csCatId="accent1" phldr="1"/>
      <dgm:spPr/>
    </dgm:pt>
    <dgm:pt modelId="{5A059823-DD00-4F20-AF8E-0EDB9D6EC976}">
      <dgm:prSet phldrT="[Текст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endParaRPr lang="ru-RU" sz="1000" dirty="0" smtClean="0">
            <a:latin typeface="Arial" pitchFamily="34" charset="0"/>
            <a:cs typeface="Arial" pitchFamily="34" charset="0"/>
          </a:endParaRPr>
        </a:p>
        <a:p>
          <a:endParaRPr lang="ru-RU" sz="1000" dirty="0" smtClean="0">
            <a:latin typeface="Arial" pitchFamily="34" charset="0"/>
            <a:cs typeface="Arial" pitchFamily="34" charset="0"/>
          </a:endParaRPr>
        </a:p>
        <a:p>
          <a:r>
            <a:rPr lang="ru-RU" sz="1000" dirty="0" smtClean="0">
              <a:latin typeface="Arial" pitchFamily="34" charset="0"/>
              <a:cs typeface="Arial" pitchFamily="34" charset="0"/>
            </a:rPr>
            <a:t>Российская</a:t>
          </a:r>
        </a:p>
        <a:p>
          <a:r>
            <a:rPr lang="ru-RU" sz="1000" dirty="0" smtClean="0">
              <a:latin typeface="Arial" pitchFamily="34" charset="0"/>
              <a:cs typeface="Arial" pitchFamily="34" charset="0"/>
            </a:rPr>
            <a:t>Федерация</a:t>
          </a:r>
          <a:endParaRPr lang="ru-RU" sz="1000" dirty="0">
            <a:latin typeface="Arial" pitchFamily="34" charset="0"/>
            <a:cs typeface="Arial" pitchFamily="34" charset="0"/>
          </a:endParaRPr>
        </a:p>
      </dgm:t>
    </dgm:pt>
    <dgm:pt modelId="{04258461-BB91-4B29-BC18-D775A1319185}" type="parTrans" cxnId="{9337C475-86B5-4B2A-97A8-CB16EEA55F6F}">
      <dgm:prSet/>
      <dgm:spPr/>
      <dgm:t>
        <a:bodyPr/>
        <a:lstStyle/>
        <a:p>
          <a:endParaRPr lang="ru-RU" sz="11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B4C2BE9-082A-43AD-B658-92BA23ABBFA5}" type="sibTrans" cxnId="{9337C475-86B5-4B2A-97A8-CB16EEA55F6F}">
      <dgm:prSet/>
      <dgm:spPr/>
      <dgm:t>
        <a:bodyPr/>
        <a:lstStyle/>
        <a:p>
          <a:endParaRPr lang="ru-RU" sz="11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D17E827-3F4A-462F-8607-5FE00D4FEFFE}">
      <dgm:prSet phldrT="[Текст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0">
              <a:srgbClr val="4D6B82"/>
            </a:gs>
            <a:gs pos="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endParaRPr lang="ru-RU" sz="1000" smtClean="0">
            <a:latin typeface="Arial" pitchFamily="34" charset="0"/>
            <a:cs typeface="Arial" pitchFamily="34" charset="0"/>
          </a:endParaRPr>
        </a:p>
        <a:p>
          <a:endParaRPr lang="ru-RU" sz="1000" smtClean="0">
            <a:latin typeface="Arial" pitchFamily="34" charset="0"/>
            <a:cs typeface="Arial" pitchFamily="34" charset="0"/>
          </a:endParaRPr>
        </a:p>
        <a:p>
          <a:endParaRPr lang="ru-RU" sz="1000" smtClean="0">
            <a:latin typeface="Arial" pitchFamily="34" charset="0"/>
            <a:cs typeface="Arial" pitchFamily="34" charset="0"/>
          </a:endParaRPr>
        </a:p>
        <a:p>
          <a:r>
            <a:rPr lang="ru-RU" sz="1000" smtClean="0">
              <a:latin typeface="Arial" pitchFamily="34" charset="0"/>
              <a:cs typeface="Arial" pitchFamily="34" charset="0"/>
            </a:rPr>
            <a:t>Мурманская область</a:t>
          </a:r>
          <a:endParaRPr lang="ru-RU" sz="1000" dirty="0">
            <a:latin typeface="Arial" pitchFamily="34" charset="0"/>
            <a:cs typeface="Arial" pitchFamily="34" charset="0"/>
          </a:endParaRPr>
        </a:p>
      </dgm:t>
    </dgm:pt>
    <dgm:pt modelId="{A073EC22-919A-42DA-81AC-844CA62CD41E}" type="parTrans" cxnId="{7E6EE53D-22FF-45B2-A4F2-BCD6393C452C}">
      <dgm:prSet/>
      <dgm:spPr/>
      <dgm:t>
        <a:bodyPr/>
        <a:lstStyle/>
        <a:p>
          <a:endParaRPr lang="ru-RU" sz="11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CDDDB3C-76AE-4AF6-8DA3-03F7114ADAF2}" type="sibTrans" cxnId="{7E6EE53D-22FF-45B2-A4F2-BCD6393C452C}">
      <dgm:prSet/>
      <dgm:spPr/>
      <dgm:t>
        <a:bodyPr/>
        <a:lstStyle/>
        <a:p>
          <a:endParaRPr lang="ru-RU" sz="11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FF50DE2-7DE4-4CFE-B79E-A8234F96F356}">
      <dgm:prSet custT="1"/>
      <dgm:spPr>
        <a:gradFill rotWithShape="0">
          <a:gsLst>
            <a:gs pos="0">
              <a:schemeClr val="tx2">
                <a:lumMod val="20000"/>
                <a:lumOff val="80000"/>
              </a:schemeClr>
            </a:gs>
            <a:gs pos="0">
              <a:srgbClr val="4D6B82"/>
            </a:gs>
          </a:gsLst>
        </a:gradFill>
      </dgm:spPr>
      <dgm:t>
        <a:bodyPr/>
        <a:lstStyle/>
        <a:p>
          <a:endParaRPr lang="ru-RU" sz="1000" smtClean="0">
            <a:latin typeface="Arial" pitchFamily="34" charset="0"/>
            <a:cs typeface="Arial" pitchFamily="34" charset="0"/>
          </a:endParaRPr>
        </a:p>
        <a:p>
          <a:endParaRPr lang="ru-RU" sz="1000" smtClean="0">
            <a:latin typeface="Arial" pitchFamily="34" charset="0"/>
            <a:cs typeface="Arial" pitchFamily="34" charset="0"/>
          </a:endParaRPr>
        </a:p>
        <a:p>
          <a:r>
            <a:rPr lang="ru-RU" sz="1000" smtClean="0">
              <a:latin typeface="Arial" pitchFamily="34" charset="0"/>
              <a:cs typeface="Arial" pitchFamily="34" charset="0"/>
            </a:rPr>
            <a:t>Зарубежные потребители</a:t>
          </a:r>
          <a:endParaRPr lang="ru-RU" sz="1000" dirty="0">
            <a:latin typeface="Arial" pitchFamily="34" charset="0"/>
            <a:cs typeface="Arial" pitchFamily="34" charset="0"/>
          </a:endParaRPr>
        </a:p>
      </dgm:t>
    </dgm:pt>
    <dgm:pt modelId="{6A6ADECA-F354-4226-A6A6-787C94C7E09D}" type="parTrans" cxnId="{37955D93-DC55-4142-BCA0-CF4E55B757E7}">
      <dgm:prSet/>
      <dgm:spPr/>
      <dgm:t>
        <a:bodyPr/>
        <a:lstStyle/>
        <a:p>
          <a:endParaRPr lang="ru-RU" sz="11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C3C58AC-B70A-46E9-AAFE-FFCE78326DCA}" type="sibTrans" cxnId="{37955D93-DC55-4142-BCA0-CF4E55B757E7}">
      <dgm:prSet/>
      <dgm:spPr/>
      <dgm:t>
        <a:bodyPr/>
        <a:lstStyle/>
        <a:p>
          <a:endParaRPr lang="ru-RU" sz="11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C919A1A-3F0C-4566-937F-61445F7A14A4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0">
              <a:srgbClr val="4D6B82"/>
            </a:gs>
            <a:gs pos="0">
              <a:srgbClr val="4D6B82"/>
            </a:gs>
          </a:gsLst>
        </a:gradFill>
      </dgm:spPr>
      <dgm:t>
        <a:bodyPr/>
        <a:lstStyle/>
        <a:p>
          <a:endParaRPr lang="ru-RU" sz="1000" dirty="0" smtClean="0">
            <a:latin typeface="Arial" pitchFamily="34" charset="0"/>
            <a:cs typeface="Arial" pitchFamily="34" charset="0"/>
          </a:endParaRPr>
        </a:p>
        <a:p>
          <a:endParaRPr lang="ru-RU" sz="1000" dirty="0" smtClean="0">
            <a:latin typeface="Arial" pitchFamily="34" charset="0"/>
            <a:cs typeface="Arial" pitchFamily="34" charset="0"/>
          </a:endParaRPr>
        </a:p>
        <a:p>
          <a:endParaRPr lang="ru-RU" sz="1000" dirty="0" smtClean="0">
            <a:latin typeface="Arial" pitchFamily="34" charset="0"/>
            <a:cs typeface="Arial" pitchFamily="34" charset="0"/>
          </a:endParaRPr>
        </a:p>
        <a:p>
          <a:r>
            <a:rPr lang="ru-RU" sz="1000" dirty="0" smtClean="0">
              <a:latin typeface="Arial" pitchFamily="34" charset="0"/>
              <a:cs typeface="Arial" pitchFamily="34" charset="0"/>
            </a:rPr>
            <a:t>Оленегорск</a:t>
          </a:r>
          <a:endParaRPr lang="ru-RU" sz="1000" dirty="0">
            <a:latin typeface="Arial" pitchFamily="34" charset="0"/>
            <a:cs typeface="Arial" pitchFamily="34" charset="0"/>
          </a:endParaRPr>
        </a:p>
      </dgm:t>
    </dgm:pt>
    <dgm:pt modelId="{3A4458B2-FC85-40CF-AD14-B9EA7206060D}" type="sibTrans" cxnId="{6906FD7D-7BD1-406F-8FB0-9EF2CF9C0E35}">
      <dgm:prSet/>
      <dgm:spPr/>
      <dgm:t>
        <a:bodyPr/>
        <a:lstStyle/>
        <a:p>
          <a:endParaRPr lang="ru-RU" sz="11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BBFC721-4159-42C2-905D-A70F276EE389}" type="parTrans" cxnId="{6906FD7D-7BD1-406F-8FB0-9EF2CF9C0E35}">
      <dgm:prSet/>
      <dgm:spPr/>
      <dgm:t>
        <a:bodyPr/>
        <a:lstStyle/>
        <a:p>
          <a:endParaRPr lang="ru-RU" sz="11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CAF9595-0E9F-4E96-BB29-20F42F6ADDE3}" type="pres">
      <dgm:prSet presAssocID="{13BCEEEC-FACA-4ADA-9A09-A105DB4996F8}" presName="Name0" presStyleCnt="0">
        <dgm:presLayoutVars>
          <dgm:chMax val="7"/>
          <dgm:resizeHandles val="exact"/>
        </dgm:presLayoutVars>
      </dgm:prSet>
      <dgm:spPr/>
    </dgm:pt>
    <dgm:pt modelId="{300A9590-3C14-4DC8-AC2E-0CDF76A67F98}" type="pres">
      <dgm:prSet presAssocID="{13BCEEEC-FACA-4ADA-9A09-A105DB4996F8}" presName="comp1" presStyleCnt="0"/>
      <dgm:spPr/>
    </dgm:pt>
    <dgm:pt modelId="{57EAEAD7-F9E1-4A8A-B53C-6D506320394B}" type="pres">
      <dgm:prSet presAssocID="{13BCEEEC-FACA-4ADA-9A09-A105DB4996F8}" presName="circle1" presStyleLbl="node1" presStyleIdx="0" presStyleCnt="4" custLinFactNeighborX="1070" custLinFactNeighborY="-80"/>
      <dgm:spPr/>
      <dgm:t>
        <a:bodyPr/>
        <a:lstStyle/>
        <a:p>
          <a:endParaRPr lang="ru-RU"/>
        </a:p>
      </dgm:t>
    </dgm:pt>
    <dgm:pt modelId="{5EF7398E-26FA-41CC-AEEC-2FA6CFF60C7B}" type="pres">
      <dgm:prSet presAssocID="{13BCEEEC-FACA-4ADA-9A09-A105DB4996F8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49A22E-DFA6-40A2-9661-46A915DAE9C8}" type="pres">
      <dgm:prSet presAssocID="{13BCEEEC-FACA-4ADA-9A09-A105DB4996F8}" presName="comp2" presStyleCnt="0"/>
      <dgm:spPr/>
    </dgm:pt>
    <dgm:pt modelId="{AD68F927-E92F-4E97-A562-1C994C35927B}" type="pres">
      <dgm:prSet presAssocID="{13BCEEEC-FACA-4ADA-9A09-A105DB4996F8}" presName="circle2" presStyleLbl="node1" presStyleIdx="1" presStyleCnt="4" custLinFactNeighborX="-370" custLinFactNeighborY="-171"/>
      <dgm:spPr/>
      <dgm:t>
        <a:bodyPr/>
        <a:lstStyle/>
        <a:p>
          <a:endParaRPr lang="ru-RU"/>
        </a:p>
      </dgm:t>
    </dgm:pt>
    <dgm:pt modelId="{91A04DAA-E065-4590-A27E-E16591D6A968}" type="pres">
      <dgm:prSet presAssocID="{13BCEEEC-FACA-4ADA-9A09-A105DB4996F8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2C2CA7-D4D1-4A3C-889A-2183B23C5529}" type="pres">
      <dgm:prSet presAssocID="{13BCEEEC-FACA-4ADA-9A09-A105DB4996F8}" presName="comp3" presStyleCnt="0"/>
      <dgm:spPr/>
    </dgm:pt>
    <dgm:pt modelId="{DFE7DDFB-CE0E-40C6-85A6-1D536597E701}" type="pres">
      <dgm:prSet presAssocID="{13BCEEEC-FACA-4ADA-9A09-A105DB4996F8}" presName="circle3" presStyleLbl="node1" presStyleIdx="2" presStyleCnt="4"/>
      <dgm:spPr/>
      <dgm:t>
        <a:bodyPr/>
        <a:lstStyle/>
        <a:p>
          <a:endParaRPr lang="ru-RU"/>
        </a:p>
      </dgm:t>
    </dgm:pt>
    <dgm:pt modelId="{2E5C4717-40C0-4702-975A-D133A0306C08}" type="pres">
      <dgm:prSet presAssocID="{13BCEEEC-FACA-4ADA-9A09-A105DB4996F8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6FF45-73A7-4D80-8305-FF901E15EB57}" type="pres">
      <dgm:prSet presAssocID="{13BCEEEC-FACA-4ADA-9A09-A105DB4996F8}" presName="comp4" presStyleCnt="0"/>
      <dgm:spPr/>
    </dgm:pt>
    <dgm:pt modelId="{F915B404-79D1-4179-99D1-3AFC82EE81A6}" type="pres">
      <dgm:prSet presAssocID="{13BCEEEC-FACA-4ADA-9A09-A105DB4996F8}" presName="circle4" presStyleLbl="node1" presStyleIdx="3" presStyleCnt="4"/>
      <dgm:spPr/>
      <dgm:t>
        <a:bodyPr/>
        <a:lstStyle/>
        <a:p>
          <a:endParaRPr lang="ru-RU"/>
        </a:p>
      </dgm:t>
    </dgm:pt>
    <dgm:pt modelId="{2F85B45F-6F93-453B-9229-DC507B754DA4}" type="pres">
      <dgm:prSet presAssocID="{13BCEEEC-FACA-4ADA-9A09-A105DB4996F8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06FD7D-7BD1-406F-8FB0-9EF2CF9C0E35}" srcId="{13BCEEEC-FACA-4ADA-9A09-A105DB4996F8}" destId="{FC919A1A-3F0C-4566-937F-61445F7A14A4}" srcOrd="3" destOrd="0" parTransId="{FBBFC721-4159-42C2-905D-A70F276EE389}" sibTransId="{3A4458B2-FC85-40CF-AD14-B9EA7206060D}"/>
    <dgm:cxn modelId="{90EE774E-175B-4057-8A5C-A191FD305A9E}" type="presOf" srcId="{DFF50DE2-7DE4-4CFE-B79E-A8234F96F356}" destId="{5EF7398E-26FA-41CC-AEEC-2FA6CFF60C7B}" srcOrd="1" destOrd="0" presId="urn:microsoft.com/office/officeart/2005/8/layout/venn2"/>
    <dgm:cxn modelId="{2A9FC922-88D8-40BA-B9E4-CD14B75CF3D6}" type="presOf" srcId="{7D17E827-3F4A-462F-8607-5FE00D4FEFFE}" destId="{2E5C4717-40C0-4702-975A-D133A0306C08}" srcOrd="1" destOrd="0" presId="urn:microsoft.com/office/officeart/2005/8/layout/venn2"/>
    <dgm:cxn modelId="{37955D93-DC55-4142-BCA0-CF4E55B757E7}" srcId="{13BCEEEC-FACA-4ADA-9A09-A105DB4996F8}" destId="{DFF50DE2-7DE4-4CFE-B79E-A8234F96F356}" srcOrd="0" destOrd="0" parTransId="{6A6ADECA-F354-4226-A6A6-787C94C7E09D}" sibTransId="{8C3C58AC-B70A-46E9-AAFE-FFCE78326DCA}"/>
    <dgm:cxn modelId="{08917335-FEEB-42B4-8B38-C9024BC883BA}" type="presOf" srcId="{5A059823-DD00-4F20-AF8E-0EDB9D6EC976}" destId="{91A04DAA-E065-4590-A27E-E16591D6A968}" srcOrd="1" destOrd="0" presId="urn:microsoft.com/office/officeart/2005/8/layout/venn2"/>
    <dgm:cxn modelId="{7E6EE53D-22FF-45B2-A4F2-BCD6393C452C}" srcId="{13BCEEEC-FACA-4ADA-9A09-A105DB4996F8}" destId="{7D17E827-3F4A-462F-8607-5FE00D4FEFFE}" srcOrd="2" destOrd="0" parTransId="{A073EC22-919A-42DA-81AC-844CA62CD41E}" sibTransId="{ECDDDB3C-76AE-4AF6-8DA3-03F7114ADAF2}"/>
    <dgm:cxn modelId="{DDF17E1F-A370-428E-A91C-8F03514FF278}" type="presOf" srcId="{5A059823-DD00-4F20-AF8E-0EDB9D6EC976}" destId="{AD68F927-E92F-4E97-A562-1C994C35927B}" srcOrd="0" destOrd="0" presId="urn:microsoft.com/office/officeart/2005/8/layout/venn2"/>
    <dgm:cxn modelId="{6AE17A33-5564-405A-AA3F-41B2B31C15C5}" type="presOf" srcId="{DFF50DE2-7DE4-4CFE-B79E-A8234F96F356}" destId="{57EAEAD7-F9E1-4A8A-B53C-6D506320394B}" srcOrd="0" destOrd="0" presId="urn:microsoft.com/office/officeart/2005/8/layout/venn2"/>
    <dgm:cxn modelId="{B4A75B49-B281-4279-A2BD-618F70BD9137}" type="presOf" srcId="{FC919A1A-3F0C-4566-937F-61445F7A14A4}" destId="{F915B404-79D1-4179-99D1-3AFC82EE81A6}" srcOrd="0" destOrd="0" presId="urn:microsoft.com/office/officeart/2005/8/layout/venn2"/>
    <dgm:cxn modelId="{9337C475-86B5-4B2A-97A8-CB16EEA55F6F}" srcId="{13BCEEEC-FACA-4ADA-9A09-A105DB4996F8}" destId="{5A059823-DD00-4F20-AF8E-0EDB9D6EC976}" srcOrd="1" destOrd="0" parTransId="{04258461-BB91-4B29-BC18-D775A1319185}" sibTransId="{EB4C2BE9-082A-43AD-B658-92BA23ABBFA5}"/>
    <dgm:cxn modelId="{95E126F9-8E65-4EF2-9F71-6103221EB05F}" type="presOf" srcId="{FC919A1A-3F0C-4566-937F-61445F7A14A4}" destId="{2F85B45F-6F93-453B-9229-DC507B754DA4}" srcOrd="1" destOrd="0" presId="urn:microsoft.com/office/officeart/2005/8/layout/venn2"/>
    <dgm:cxn modelId="{D80D11E5-0848-4BD7-A2FF-2226EF51055D}" type="presOf" srcId="{7D17E827-3F4A-462F-8607-5FE00D4FEFFE}" destId="{DFE7DDFB-CE0E-40C6-85A6-1D536597E701}" srcOrd="0" destOrd="0" presId="urn:microsoft.com/office/officeart/2005/8/layout/venn2"/>
    <dgm:cxn modelId="{A8591B36-04A3-4982-9D03-F1C0C58769C5}" type="presOf" srcId="{13BCEEEC-FACA-4ADA-9A09-A105DB4996F8}" destId="{FCAF9595-0E9F-4E96-BB29-20F42F6ADDE3}" srcOrd="0" destOrd="0" presId="urn:microsoft.com/office/officeart/2005/8/layout/venn2"/>
    <dgm:cxn modelId="{BE331A8F-5B61-442A-A30B-D51E05DD9B96}" type="presParOf" srcId="{FCAF9595-0E9F-4E96-BB29-20F42F6ADDE3}" destId="{300A9590-3C14-4DC8-AC2E-0CDF76A67F98}" srcOrd="0" destOrd="0" presId="urn:microsoft.com/office/officeart/2005/8/layout/venn2"/>
    <dgm:cxn modelId="{61DB3328-A0EE-4AA8-9C9D-31EBA949C5BB}" type="presParOf" srcId="{300A9590-3C14-4DC8-AC2E-0CDF76A67F98}" destId="{57EAEAD7-F9E1-4A8A-B53C-6D506320394B}" srcOrd="0" destOrd="0" presId="urn:microsoft.com/office/officeart/2005/8/layout/venn2"/>
    <dgm:cxn modelId="{184EA3C8-8C52-47BE-8835-6F844AF2F68B}" type="presParOf" srcId="{300A9590-3C14-4DC8-AC2E-0CDF76A67F98}" destId="{5EF7398E-26FA-41CC-AEEC-2FA6CFF60C7B}" srcOrd="1" destOrd="0" presId="urn:microsoft.com/office/officeart/2005/8/layout/venn2"/>
    <dgm:cxn modelId="{5837C3FE-21F3-4A4E-9253-9C1F9D68E324}" type="presParOf" srcId="{FCAF9595-0E9F-4E96-BB29-20F42F6ADDE3}" destId="{D849A22E-DFA6-40A2-9661-46A915DAE9C8}" srcOrd="1" destOrd="0" presId="urn:microsoft.com/office/officeart/2005/8/layout/venn2"/>
    <dgm:cxn modelId="{396020FC-68FD-40A4-8A29-3D084946113B}" type="presParOf" srcId="{D849A22E-DFA6-40A2-9661-46A915DAE9C8}" destId="{AD68F927-E92F-4E97-A562-1C994C35927B}" srcOrd="0" destOrd="0" presId="urn:microsoft.com/office/officeart/2005/8/layout/venn2"/>
    <dgm:cxn modelId="{BAC801D9-47F3-4270-B6B0-FDD04C839A0A}" type="presParOf" srcId="{D849A22E-DFA6-40A2-9661-46A915DAE9C8}" destId="{91A04DAA-E065-4590-A27E-E16591D6A968}" srcOrd="1" destOrd="0" presId="urn:microsoft.com/office/officeart/2005/8/layout/venn2"/>
    <dgm:cxn modelId="{72E412E1-D1F7-484A-8A83-4A63BFD2CEE9}" type="presParOf" srcId="{FCAF9595-0E9F-4E96-BB29-20F42F6ADDE3}" destId="{2F2C2CA7-D4D1-4A3C-889A-2183B23C5529}" srcOrd="2" destOrd="0" presId="urn:microsoft.com/office/officeart/2005/8/layout/venn2"/>
    <dgm:cxn modelId="{2CD7AF45-F1D8-46C8-839A-FBA4C961DC20}" type="presParOf" srcId="{2F2C2CA7-D4D1-4A3C-889A-2183B23C5529}" destId="{DFE7DDFB-CE0E-40C6-85A6-1D536597E701}" srcOrd="0" destOrd="0" presId="urn:microsoft.com/office/officeart/2005/8/layout/venn2"/>
    <dgm:cxn modelId="{F9A0A642-1E63-411A-8BE1-DF1EF4F06F8A}" type="presParOf" srcId="{2F2C2CA7-D4D1-4A3C-889A-2183B23C5529}" destId="{2E5C4717-40C0-4702-975A-D133A0306C08}" srcOrd="1" destOrd="0" presId="urn:microsoft.com/office/officeart/2005/8/layout/venn2"/>
    <dgm:cxn modelId="{09C37DAE-AFAB-4E71-A207-850BFAEB6C7E}" type="presParOf" srcId="{FCAF9595-0E9F-4E96-BB29-20F42F6ADDE3}" destId="{2F76FF45-73A7-4D80-8305-FF901E15EB57}" srcOrd="3" destOrd="0" presId="urn:microsoft.com/office/officeart/2005/8/layout/venn2"/>
    <dgm:cxn modelId="{8DFDAA6C-ACDC-4566-A929-9859BF8BA41C}" type="presParOf" srcId="{2F76FF45-73A7-4D80-8305-FF901E15EB57}" destId="{F915B404-79D1-4179-99D1-3AFC82EE81A6}" srcOrd="0" destOrd="0" presId="urn:microsoft.com/office/officeart/2005/8/layout/venn2"/>
    <dgm:cxn modelId="{EECD34E3-FC25-49CD-8FFB-8DC3BDB5B073}" type="presParOf" srcId="{2F76FF45-73A7-4D80-8305-FF901E15EB57}" destId="{2F85B45F-6F93-453B-9229-DC507B754DA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B3BC63-E6D3-439E-8FC3-EB76188C121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7345C0E6-9459-4085-809C-0B4D2A87E4EF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+mj-lt"/>
              <a:cs typeface="Arial" pitchFamily="34" charset="0"/>
            </a:rPr>
            <a:t>Август 2017</a:t>
          </a:r>
          <a:endParaRPr lang="ru-RU" sz="1200" b="1" dirty="0">
            <a:solidFill>
              <a:schemeClr val="tx1"/>
            </a:solidFill>
          </a:endParaRPr>
        </a:p>
      </dgm:t>
    </dgm:pt>
    <dgm:pt modelId="{F9B05F24-FC6A-410F-90A0-3EBB332E073B}" type="parTrans" cxnId="{E5055C32-0A65-49E2-8AEF-E737C41F5918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D682674E-78EB-4B8C-A028-B46539D09252}" type="sibTrans" cxnId="{E5055C32-0A65-49E2-8AEF-E737C41F5918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B1F71F6-6AB3-40B8-B01C-0FC62748BB5D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+mj-lt"/>
              <a:cs typeface="Arial" pitchFamily="34" charset="0"/>
            </a:rPr>
            <a:t>06.06.2017 -  31.12.2017</a:t>
          </a:r>
          <a:endParaRPr lang="ru-RU" sz="1200" b="1" dirty="0">
            <a:solidFill>
              <a:schemeClr val="tx1"/>
            </a:solidFill>
          </a:endParaRPr>
        </a:p>
      </dgm:t>
    </dgm:pt>
    <dgm:pt modelId="{0F1C5CBC-0BF2-425E-91F4-FDA08E44023F}" type="parTrans" cxnId="{970BA8B3-4795-4CF0-9DD9-9DEA3F62C8A0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C63263D6-ECB2-4779-990D-B6D9AAE34276}" type="sibTrans" cxnId="{970BA8B3-4795-4CF0-9DD9-9DEA3F62C8A0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F8096ABC-6AB3-4ED1-BD15-2624A128DE75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+mj-lt"/>
              <a:cs typeface="Arial" pitchFamily="34" charset="0"/>
            </a:rPr>
            <a:t>2017 - 2019</a:t>
          </a:r>
          <a:endParaRPr lang="ru-RU" sz="1200" b="1" dirty="0">
            <a:solidFill>
              <a:schemeClr val="tx1"/>
            </a:solidFill>
          </a:endParaRPr>
        </a:p>
      </dgm:t>
    </dgm:pt>
    <dgm:pt modelId="{CB423CD6-B218-4D78-90F3-B48F8236BC7E}" type="parTrans" cxnId="{D94EA4D9-D96E-47B0-A6D9-974C84999DFB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4FFCA383-172B-45BB-9FF8-984B1E9F1E08}" type="sibTrans" cxnId="{D94EA4D9-D96E-47B0-A6D9-974C84999DFB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18561CB8-1C84-40D5-88DA-2CB987CEDAC6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+mj-lt"/>
              <a:cs typeface="Arial" pitchFamily="34" charset="0"/>
            </a:rPr>
            <a:t>02 сентября 2017</a:t>
          </a:r>
          <a:endParaRPr lang="ru-RU" sz="1200" b="1" dirty="0">
            <a:solidFill>
              <a:schemeClr val="tx1"/>
            </a:solidFill>
          </a:endParaRPr>
        </a:p>
      </dgm:t>
    </dgm:pt>
    <dgm:pt modelId="{F64FF407-EC18-4D75-BDF6-0B20D72714C3}" type="parTrans" cxnId="{D4E6677D-40FC-4657-B343-A7FEE183CD27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BE332C1D-0927-4B46-A655-FBB35E0E67A3}" type="sibTrans" cxnId="{D4E6677D-40FC-4657-B343-A7FEE183CD27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45765DD8-77B4-4727-9E6C-8E979B9273EC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+mj-lt"/>
              <a:cs typeface="Arial" pitchFamily="34" charset="0"/>
            </a:rPr>
            <a:t>Июль 2017</a:t>
          </a:r>
          <a:endParaRPr lang="ru-RU" sz="1200" b="1" dirty="0">
            <a:solidFill>
              <a:schemeClr val="tx1"/>
            </a:solidFill>
          </a:endParaRPr>
        </a:p>
      </dgm:t>
    </dgm:pt>
    <dgm:pt modelId="{3B2CCE5A-B6CF-4C97-9887-06EF6817393F}" type="parTrans" cxnId="{956B45F0-134D-4B16-A371-ED48A7DDC465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68ACAE3F-FFCA-49F1-B90A-3DDB511B52C8}" type="sibTrans" cxnId="{956B45F0-134D-4B16-A371-ED48A7DDC465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11A32E9A-E980-4608-88E2-40883673AB9D}" type="pres">
      <dgm:prSet presAssocID="{82B3BC63-E6D3-439E-8FC3-EB76188C1213}" presName="Name0" presStyleCnt="0">
        <dgm:presLayoutVars>
          <dgm:dir/>
          <dgm:resizeHandles val="exact"/>
        </dgm:presLayoutVars>
      </dgm:prSet>
      <dgm:spPr/>
    </dgm:pt>
    <dgm:pt modelId="{9F797DF1-6B2A-4069-9153-BAF1A69B580C}" type="pres">
      <dgm:prSet presAssocID="{7345C0E6-9459-4085-809C-0B4D2A87E4EF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B0AD2-CE6D-4AD5-83A1-27D95E2CCDF2}" type="pres">
      <dgm:prSet presAssocID="{D682674E-78EB-4B8C-A028-B46539D09252}" presName="parSpace" presStyleCnt="0"/>
      <dgm:spPr/>
    </dgm:pt>
    <dgm:pt modelId="{F6C80CC7-C735-4737-8C09-EBF114162720}" type="pres">
      <dgm:prSet presAssocID="{9B1F71F6-6AB3-40B8-B01C-0FC62748BB5D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09B40D-5DAD-48F4-83EF-2AF66C2A3928}" type="pres">
      <dgm:prSet presAssocID="{C63263D6-ECB2-4779-990D-B6D9AAE34276}" presName="parSpace" presStyleCnt="0"/>
      <dgm:spPr/>
    </dgm:pt>
    <dgm:pt modelId="{7F3AE979-C73B-488B-AD89-013DDE4F7853}" type="pres">
      <dgm:prSet presAssocID="{F8096ABC-6AB3-4ED1-BD15-2624A128DE75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94B61-A236-4770-883E-53479B6875C1}" type="pres">
      <dgm:prSet presAssocID="{4FFCA383-172B-45BB-9FF8-984B1E9F1E08}" presName="parSpace" presStyleCnt="0"/>
      <dgm:spPr/>
    </dgm:pt>
    <dgm:pt modelId="{1DF8EDB2-57F6-4B9A-A379-29289A4C024D}" type="pres">
      <dgm:prSet presAssocID="{45765DD8-77B4-4727-9E6C-8E979B9273EC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710AF6-76C0-4289-82B4-AB4A0698B5B7}" type="pres">
      <dgm:prSet presAssocID="{68ACAE3F-FFCA-49F1-B90A-3DDB511B52C8}" presName="parSpace" presStyleCnt="0"/>
      <dgm:spPr/>
    </dgm:pt>
    <dgm:pt modelId="{C476E303-BFBB-4706-B3B4-79877BA9DED9}" type="pres">
      <dgm:prSet presAssocID="{18561CB8-1C84-40D5-88DA-2CB987CEDAC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4EA4D9-D96E-47B0-A6D9-974C84999DFB}" srcId="{82B3BC63-E6D3-439E-8FC3-EB76188C1213}" destId="{F8096ABC-6AB3-4ED1-BD15-2624A128DE75}" srcOrd="2" destOrd="0" parTransId="{CB423CD6-B218-4D78-90F3-B48F8236BC7E}" sibTransId="{4FFCA383-172B-45BB-9FF8-984B1E9F1E08}"/>
    <dgm:cxn modelId="{956B45F0-134D-4B16-A371-ED48A7DDC465}" srcId="{82B3BC63-E6D3-439E-8FC3-EB76188C1213}" destId="{45765DD8-77B4-4727-9E6C-8E979B9273EC}" srcOrd="3" destOrd="0" parTransId="{3B2CCE5A-B6CF-4C97-9887-06EF6817393F}" sibTransId="{68ACAE3F-FFCA-49F1-B90A-3DDB511B52C8}"/>
    <dgm:cxn modelId="{970BA8B3-4795-4CF0-9DD9-9DEA3F62C8A0}" srcId="{82B3BC63-E6D3-439E-8FC3-EB76188C1213}" destId="{9B1F71F6-6AB3-40B8-B01C-0FC62748BB5D}" srcOrd="1" destOrd="0" parTransId="{0F1C5CBC-0BF2-425E-91F4-FDA08E44023F}" sibTransId="{C63263D6-ECB2-4779-990D-B6D9AAE34276}"/>
    <dgm:cxn modelId="{CD9323DE-05E9-4BA8-9BB7-C31DD811653B}" type="presOf" srcId="{82B3BC63-E6D3-439E-8FC3-EB76188C1213}" destId="{11A32E9A-E980-4608-88E2-40883673AB9D}" srcOrd="0" destOrd="0" presId="urn:microsoft.com/office/officeart/2005/8/layout/hChevron3"/>
    <dgm:cxn modelId="{A2099E35-8B22-49E6-9AD3-9BA2B7C20FEC}" type="presOf" srcId="{45765DD8-77B4-4727-9E6C-8E979B9273EC}" destId="{1DF8EDB2-57F6-4B9A-A379-29289A4C024D}" srcOrd="0" destOrd="0" presId="urn:microsoft.com/office/officeart/2005/8/layout/hChevron3"/>
    <dgm:cxn modelId="{FF054397-6EAD-4E19-86F2-DB1FE5E401BB}" type="presOf" srcId="{F8096ABC-6AB3-4ED1-BD15-2624A128DE75}" destId="{7F3AE979-C73B-488B-AD89-013DDE4F7853}" srcOrd="0" destOrd="0" presId="urn:microsoft.com/office/officeart/2005/8/layout/hChevron3"/>
    <dgm:cxn modelId="{83C0F7F2-CEF0-44E5-9A18-6E1AA3813D70}" type="presOf" srcId="{9B1F71F6-6AB3-40B8-B01C-0FC62748BB5D}" destId="{F6C80CC7-C735-4737-8C09-EBF114162720}" srcOrd="0" destOrd="0" presId="urn:microsoft.com/office/officeart/2005/8/layout/hChevron3"/>
    <dgm:cxn modelId="{C3361E3E-3E26-49C1-8A90-C8F4966D9564}" type="presOf" srcId="{7345C0E6-9459-4085-809C-0B4D2A87E4EF}" destId="{9F797DF1-6B2A-4069-9153-BAF1A69B580C}" srcOrd="0" destOrd="0" presId="urn:microsoft.com/office/officeart/2005/8/layout/hChevron3"/>
    <dgm:cxn modelId="{D4E6677D-40FC-4657-B343-A7FEE183CD27}" srcId="{82B3BC63-E6D3-439E-8FC3-EB76188C1213}" destId="{18561CB8-1C84-40D5-88DA-2CB987CEDAC6}" srcOrd="4" destOrd="0" parTransId="{F64FF407-EC18-4D75-BDF6-0B20D72714C3}" sibTransId="{BE332C1D-0927-4B46-A655-FBB35E0E67A3}"/>
    <dgm:cxn modelId="{438A09D1-4E42-4D3E-891B-40EC2BC29FCB}" type="presOf" srcId="{18561CB8-1C84-40D5-88DA-2CB987CEDAC6}" destId="{C476E303-BFBB-4706-B3B4-79877BA9DED9}" srcOrd="0" destOrd="0" presId="urn:microsoft.com/office/officeart/2005/8/layout/hChevron3"/>
    <dgm:cxn modelId="{E5055C32-0A65-49E2-8AEF-E737C41F5918}" srcId="{82B3BC63-E6D3-439E-8FC3-EB76188C1213}" destId="{7345C0E6-9459-4085-809C-0B4D2A87E4EF}" srcOrd="0" destOrd="0" parTransId="{F9B05F24-FC6A-410F-90A0-3EBB332E073B}" sibTransId="{D682674E-78EB-4B8C-A028-B46539D09252}"/>
    <dgm:cxn modelId="{124E50A2-BB29-4A17-BE1C-B65CEE3C2046}" type="presParOf" srcId="{11A32E9A-E980-4608-88E2-40883673AB9D}" destId="{9F797DF1-6B2A-4069-9153-BAF1A69B580C}" srcOrd="0" destOrd="0" presId="urn:microsoft.com/office/officeart/2005/8/layout/hChevron3"/>
    <dgm:cxn modelId="{2506A539-30AF-4CD4-9EEF-0330D16F60E1}" type="presParOf" srcId="{11A32E9A-E980-4608-88E2-40883673AB9D}" destId="{A2AB0AD2-CE6D-4AD5-83A1-27D95E2CCDF2}" srcOrd="1" destOrd="0" presId="urn:microsoft.com/office/officeart/2005/8/layout/hChevron3"/>
    <dgm:cxn modelId="{6E448D77-F2CD-4E28-BB49-FE72EEC8DCF6}" type="presParOf" srcId="{11A32E9A-E980-4608-88E2-40883673AB9D}" destId="{F6C80CC7-C735-4737-8C09-EBF114162720}" srcOrd="2" destOrd="0" presId="urn:microsoft.com/office/officeart/2005/8/layout/hChevron3"/>
    <dgm:cxn modelId="{7A541C22-230B-470E-B3AD-E51CAF8B30AC}" type="presParOf" srcId="{11A32E9A-E980-4608-88E2-40883673AB9D}" destId="{0109B40D-5DAD-48F4-83EF-2AF66C2A3928}" srcOrd="3" destOrd="0" presId="urn:microsoft.com/office/officeart/2005/8/layout/hChevron3"/>
    <dgm:cxn modelId="{ACC416AE-B417-4D86-858A-7183A7C4C296}" type="presParOf" srcId="{11A32E9A-E980-4608-88E2-40883673AB9D}" destId="{7F3AE979-C73B-488B-AD89-013DDE4F7853}" srcOrd="4" destOrd="0" presId="urn:microsoft.com/office/officeart/2005/8/layout/hChevron3"/>
    <dgm:cxn modelId="{B911F7BB-5F0C-4AF7-A89C-2D6FC8B40018}" type="presParOf" srcId="{11A32E9A-E980-4608-88E2-40883673AB9D}" destId="{B2094B61-A236-4770-883E-53479B6875C1}" srcOrd="5" destOrd="0" presId="urn:microsoft.com/office/officeart/2005/8/layout/hChevron3"/>
    <dgm:cxn modelId="{FBFA7E4E-806E-4E4D-AC7C-D38E752D4721}" type="presParOf" srcId="{11A32E9A-E980-4608-88E2-40883673AB9D}" destId="{1DF8EDB2-57F6-4B9A-A379-29289A4C024D}" srcOrd="6" destOrd="0" presId="urn:microsoft.com/office/officeart/2005/8/layout/hChevron3"/>
    <dgm:cxn modelId="{FBBD0ED3-437F-49E8-ACC8-8AE3FCD59B7C}" type="presParOf" srcId="{11A32E9A-E980-4608-88E2-40883673AB9D}" destId="{0E710AF6-76C0-4289-82B4-AB4A0698B5B7}" srcOrd="7" destOrd="0" presId="urn:microsoft.com/office/officeart/2005/8/layout/hChevron3"/>
    <dgm:cxn modelId="{F4CF0A78-3D2B-4280-A3C4-715DBE9083F2}" type="presParOf" srcId="{11A32E9A-E980-4608-88E2-40883673AB9D}" destId="{C476E303-BFBB-4706-B3B4-79877BA9DED9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1CA63B-3309-447C-A984-93AFEC23ECDF}" type="doc">
      <dgm:prSet loTypeId="urn:microsoft.com/office/officeart/2008/layout/BubblePictureList" loCatId="picture" qsTypeId="urn:microsoft.com/office/officeart/2005/8/quickstyle/simple1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522CC1E0-E0E3-46E8-BCCF-7161D19D4038}">
      <dgm:prSet phldrT="[Текст]" custT="1"/>
      <dgm:spPr/>
      <dgm:t>
        <a:bodyPr/>
        <a:lstStyle/>
        <a:p>
          <a:pPr algn="l"/>
          <a:r>
            <a:rPr lang="ru-RU" sz="1400" b="1" dirty="0" smtClean="0">
              <a:solidFill>
                <a:schemeClr val="accent2"/>
              </a:solidFill>
            </a:rPr>
            <a:t>Финансирование инфраструктуры на электрическое присоединение для новых инвестиционных проектов:</a:t>
          </a:r>
        </a:p>
        <a:p>
          <a:pPr algn="l"/>
          <a:r>
            <a:rPr lang="ru-RU" sz="1400" dirty="0" smtClean="0">
              <a:solidFill>
                <a:schemeClr val="accent2"/>
              </a:solidFill>
            </a:rPr>
            <a:t>- Производство гидроабразивных порошков;</a:t>
          </a:r>
        </a:p>
        <a:p>
          <a:pPr algn="l"/>
          <a:r>
            <a:rPr lang="ru-RU" sz="1400" dirty="0" smtClean="0">
              <a:solidFill>
                <a:schemeClr val="accent2"/>
              </a:solidFill>
            </a:rPr>
            <a:t>- Деревня «Морозко»;</a:t>
          </a:r>
        </a:p>
        <a:p>
          <a:pPr algn="l"/>
          <a:r>
            <a:rPr lang="ru-RU" sz="1400" dirty="0" smtClean="0">
              <a:solidFill>
                <a:schemeClr val="accent2"/>
              </a:solidFill>
            </a:rPr>
            <a:t>- Тематический комплекс «Деревня северных гномов»;</a:t>
          </a:r>
        </a:p>
        <a:p>
          <a:pPr algn="l"/>
          <a:r>
            <a:rPr lang="ru-RU" sz="1400" dirty="0" smtClean="0">
              <a:solidFill>
                <a:schemeClr val="accent2"/>
              </a:solidFill>
            </a:rPr>
            <a:t>- База отдыха «Близко»</a:t>
          </a:r>
          <a:endParaRPr lang="ru-RU" sz="1400" dirty="0">
            <a:solidFill>
              <a:schemeClr val="accent2"/>
            </a:solidFill>
          </a:endParaRPr>
        </a:p>
      </dgm:t>
    </dgm:pt>
    <dgm:pt modelId="{0FC79B3F-F660-4274-8C7A-8A09D18C1151}" type="parTrans" cxnId="{EF63E8AC-093C-4683-88C3-351DCF01C441}">
      <dgm:prSet/>
      <dgm:spPr/>
      <dgm:t>
        <a:bodyPr/>
        <a:lstStyle/>
        <a:p>
          <a:endParaRPr lang="ru-RU"/>
        </a:p>
      </dgm:t>
    </dgm:pt>
    <dgm:pt modelId="{DA6179F0-CB32-4A5F-A9F5-3F83DAA434D7}" type="sibTrans" cxnId="{EF63E8AC-093C-4683-88C3-351DCF01C441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lt1">
              <a:hueOff val="0"/>
              <a:satOff val="0"/>
              <a:lumOff val="0"/>
              <a:alpha val="87000"/>
            </a:schemeClr>
          </a:solidFill>
        </a:ln>
      </dgm:spPr>
      <dgm:t>
        <a:bodyPr/>
        <a:lstStyle/>
        <a:p>
          <a:endParaRPr lang="ru-RU"/>
        </a:p>
      </dgm:t>
    </dgm:pt>
    <dgm:pt modelId="{1839056C-6AEE-4028-BD43-C8D0745AD75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CB590D"/>
              </a:solidFill>
            </a:rPr>
            <a:t>Финансирование  инфраструктуры для строительства подъездов к новым инвестиционным проектам:</a:t>
          </a:r>
        </a:p>
        <a:p>
          <a:r>
            <a:rPr lang="ru-RU" sz="1400" dirty="0" smtClean="0">
              <a:solidFill>
                <a:srgbClr val="CB590D"/>
              </a:solidFill>
            </a:rPr>
            <a:t>- Агро деревня «Олений берег»;</a:t>
          </a:r>
        </a:p>
        <a:p>
          <a:r>
            <a:rPr lang="ru-RU" sz="1400" dirty="0" smtClean="0">
              <a:solidFill>
                <a:srgbClr val="CB590D"/>
              </a:solidFill>
            </a:rPr>
            <a:t>- База отдыха «Близко». </a:t>
          </a:r>
        </a:p>
        <a:p>
          <a:endParaRPr lang="ru-RU" sz="1400" dirty="0">
            <a:solidFill>
              <a:srgbClr val="CB590D"/>
            </a:solidFill>
          </a:endParaRPr>
        </a:p>
      </dgm:t>
    </dgm:pt>
    <dgm:pt modelId="{E16D3153-4D66-4F51-B2F4-DCA7AA88A686}" type="parTrans" cxnId="{A65F4974-FB3A-412C-A505-FC64554E68CE}">
      <dgm:prSet/>
      <dgm:spPr/>
      <dgm:t>
        <a:bodyPr/>
        <a:lstStyle/>
        <a:p>
          <a:endParaRPr lang="ru-RU"/>
        </a:p>
      </dgm:t>
    </dgm:pt>
    <dgm:pt modelId="{1644C1E3-FD02-4B88-94BA-3D292FAC4AEB}" type="sibTrans" cxnId="{A65F4974-FB3A-412C-A505-FC64554E68CE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B3770B1-9937-40A4-81E8-3DC0893F0CB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389AFF"/>
              </a:solidFill>
            </a:rPr>
            <a:t>Предоставление финансовой поддержки на приобретение оборудования и инженерную инфраструктуру:</a:t>
          </a:r>
        </a:p>
        <a:p>
          <a:r>
            <a:rPr lang="ru-RU" sz="1400" dirty="0" smtClean="0">
              <a:solidFill>
                <a:srgbClr val="389AFF"/>
              </a:solidFill>
            </a:rPr>
            <a:t>- Реализация инвестиционного проекта «Цех по ремонту электроустановок».</a:t>
          </a:r>
          <a:endParaRPr lang="ru-RU" sz="1400" dirty="0">
            <a:solidFill>
              <a:srgbClr val="389AFF"/>
            </a:solidFill>
          </a:endParaRPr>
        </a:p>
      </dgm:t>
    </dgm:pt>
    <dgm:pt modelId="{7C91E66B-6D87-45BB-AF95-901C39A6E465}" type="parTrans" cxnId="{E6B78305-6A85-473E-ACF1-7E7C93C676CB}">
      <dgm:prSet/>
      <dgm:spPr/>
      <dgm:t>
        <a:bodyPr/>
        <a:lstStyle/>
        <a:p>
          <a:endParaRPr lang="ru-RU"/>
        </a:p>
      </dgm:t>
    </dgm:pt>
    <dgm:pt modelId="{BA31CE77-0A6D-4740-AFE6-284AAE417E63}" type="sibTrans" cxnId="{E6B78305-6A85-473E-ACF1-7E7C93C676CB}">
      <dgm:prSet/>
      <dgm:spPr>
        <a:blipFill dpi="0" rotWithShape="1">
          <a:blip xmlns:r="http://schemas.openxmlformats.org/officeDocument/2006/relationships" r:embed="rId3">
            <a:biLevel thresh="75000"/>
          </a:blip>
          <a:srcRect/>
          <a:stretch>
            <a:fillRect l="16395" t="16390" r="16395" b="16390"/>
          </a:stretch>
        </a:blipFill>
      </dgm:spPr>
      <dgm:t>
        <a:bodyPr/>
        <a:lstStyle/>
        <a:p>
          <a:endParaRPr lang="ru-RU"/>
        </a:p>
      </dgm:t>
    </dgm:pt>
    <dgm:pt modelId="{5B6A2375-89EC-4489-87DD-B09DBBFEFF21}">
      <dgm:prSet phldrT="[Текст]" custT="1"/>
      <dgm:spPr/>
      <dgm:t>
        <a:bodyPr/>
        <a:lstStyle/>
        <a:p>
          <a:endParaRPr lang="ru-RU" sz="1400" b="1" dirty="0" smtClean="0">
            <a:solidFill>
              <a:srgbClr val="5FC153"/>
            </a:solidFill>
          </a:endParaRPr>
        </a:p>
      </dgm:t>
    </dgm:pt>
    <dgm:pt modelId="{3B4BDD96-2D19-4E72-AE95-02027800DB04}" type="parTrans" cxnId="{C490145B-32CC-4D83-AF14-30F8B1574EED}">
      <dgm:prSet/>
      <dgm:spPr/>
      <dgm:t>
        <a:bodyPr/>
        <a:lstStyle/>
        <a:p>
          <a:endParaRPr lang="ru-RU"/>
        </a:p>
      </dgm:t>
    </dgm:pt>
    <dgm:pt modelId="{C21322BD-FD55-4812-B819-5F9762A95274}" type="sibTrans" cxnId="{C490145B-32CC-4D83-AF14-30F8B1574EED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22331C5A-D74F-485F-9655-5ACF8A5EBD47}" type="pres">
      <dgm:prSet presAssocID="{2D1CA63B-3309-447C-A984-93AFEC23ECDF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ru-RU"/>
        </a:p>
      </dgm:t>
    </dgm:pt>
    <dgm:pt modelId="{1B9818D2-FC22-4B4E-AAD0-81D4BE2F0D70}" type="pres">
      <dgm:prSet presAssocID="{522CC1E0-E0E3-46E8-BCCF-7161D19D4038}" presName="parent_text_1" presStyleLbl="revTx" presStyleIdx="0" presStyleCnt="4" custScaleX="123074" custScaleY="104853" custLinFactNeighborX="1169" custLinFactNeighborY="194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BECACB-31BD-4CCA-B4B0-59F6B970BB01}" type="pres">
      <dgm:prSet presAssocID="{522CC1E0-E0E3-46E8-BCCF-7161D19D4038}" presName="image_accent_1" presStyleCnt="0"/>
      <dgm:spPr/>
      <dgm:t>
        <a:bodyPr/>
        <a:lstStyle/>
        <a:p>
          <a:endParaRPr lang="ru-RU"/>
        </a:p>
      </dgm:t>
    </dgm:pt>
    <dgm:pt modelId="{0871F5F7-BF4E-4997-839E-ABC69D0D0D44}" type="pres">
      <dgm:prSet presAssocID="{522CC1E0-E0E3-46E8-BCCF-7161D19D4038}" presName="imageAccentRepeatNode" presStyleLbl="alignNode1" presStyleIdx="0" presStyleCnt="8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1C2FDAAC-6EAB-4C0D-A5C0-484EA8C6C8A8}" type="pres">
      <dgm:prSet presAssocID="{522CC1E0-E0E3-46E8-BCCF-7161D19D4038}" presName="accent_1" presStyleLbl="alignNode1" presStyleIdx="1" presStyleCnt="8"/>
      <dgm:spPr/>
      <dgm:t>
        <a:bodyPr/>
        <a:lstStyle/>
        <a:p>
          <a:endParaRPr lang="ru-RU"/>
        </a:p>
      </dgm:t>
    </dgm:pt>
    <dgm:pt modelId="{C4E4FE6B-E3A3-47A4-923F-131A00024A94}" type="pres">
      <dgm:prSet presAssocID="{DA6179F0-CB32-4A5F-A9F5-3F83DAA434D7}" presName="image_1" presStyleCnt="0"/>
      <dgm:spPr/>
      <dgm:t>
        <a:bodyPr/>
        <a:lstStyle/>
        <a:p>
          <a:endParaRPr lang="ru-RU"/>
        </a:p>
      </dgm:t>
    </dgm:pt>
    <dgm:pt modelId="{640C52A0-7D78-4F11-B2E2-5F19E17DB1DE}" type="pres">
      <dgm:prSet presAssocID="{DA6179F0-CB32-4A5F-A9F5-3F83DAA434D7}" presName="imageRepeatNode" presStyleLbl="fgImgPlace1" presStyleIdx="0" presStyleCnt="4"/>
      <dgm:spPr/>
      <dgm:t>
        <a:bodyPr/>
        <a:lstStyle/>
        <a:p>
          <a:endParaRPr lang="ru-RU"/>
        </a:p>
      </dgm:t>
    </dgm:pt>
    <dgm:pt modelId="{A8F7E1B5-88B7-438A-8E18-60AFD8E4897D}" type="pres">
      <dgm:prSet presAssocID="{1839056C-6AEE-4028-BD43-C8D0745AD753}" presName="parent_text_2" presStyleLbl="revTx" presStyleIdx="1" presStyleCnt="4" custScaleX="92504" custLinFactNeighborX="726" custLinFactNeighborY="-179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D3FE7-5C1C-4160-969F-8CE20D86B724}" type="pres">
      <dgm:prSet presAssocID="{1839056C-6AEE-4028-BD43-C8D0745AD753}" presName="image_accent_2" presStyleCnt="0"/>
      <dgm:spPr/>
      <dgm:t>
        <a:bodyPr/>
        <a:lstStyle/>
        <a:p>
          <a:endParaRPr lang="ru-RU"/>
        </a:p>
      </dgm:t>
    </dgm:pt>
    <dgm:pt modelId="{5619787F-D04D-4346-9992-0DF466091506}" type="pres">
      <dgm:prSet presAssocID="{1839056C-6AEE-4028-BD43-C8D0745AD753}" presName="imageAccentRepeatNode" presStyleLbl="alignNode1" presStyleIdx="2" presStyleCnt="8"/>
      <dgm:spPr>
        <a:solidFill>
          <a:srgbClr val="BF5108"/>
        </a:solidFill>
      </dgm:spPr>
      <dgm:t>
        <a:bodyPr/>
        <a:lstStyle/>
        <a:p>
          <a:endParaRPr lang="ru-RU"/>
        </a:p>
      </dgm:t>
    </dgm:pt>
    <dgm:pt modelId="{BF490638-571A-4A60-9AE4-7D26F7FB3DE3}" type="pres">
      <dgm:prSet presAssocID="{1644C1E3-FD02-4B88-94BA-3D292FAC4AEB}" presName="image_2" presStyleCnt="0"/>
      <dgm:spPr/>
      <dgm:t>
        <a:bodyPr/>
        <a:lstStyle/>
        <a:p>
          <a:endParaRPr lang="ru-RU"/>
        </a:p>
      </dgm:t>
    </dgm:pt>
    <dgm:pt modelId="{66036BC3-891A-4D04-8031-35CA8287D994}" type="pres">
      <dgm:prSet presAssocID="{1644C1E3-FD02-4B88-94BA-3D292FAC4AEB}" presName="imageRepeatNode" presStyleLbl="fgImgPlace1" presStyleIdx="1" presStyleCnt="4"/>
      <dgm:spPr/>
      <dgm:t>
        <a:bodyPr/>
        <a:lstStyle/>
        <a:p>
          <a:endParaRPr lang="ru-RU"/>
        </a:p>
      </dgm:t>
    </dgm:pt>
    <dgm:pt modelId="{E251CF9C-122B-40BD-A8E1-46CA2F3583E9}" type="pres">
      <dgm:prSet presAssocID="{CB3770B1-9937-40A4-81E8-3DC0893F0CB5}" presName="image_accent_3" presStyleCnt="0"/>
      <dgm:spPr/>
      <dgm:t>
        <a:bodyPr/>
        <a:lstStyle/>
        <a:p>
          <a:endParaRPr lang="ru-RU"/>
        </a:p>
      </dgm:t>
    </dgm:pt>
    <dgm:pt modelId="{43FEA6DF-1BC3-4007-8F41-3EE5E9C9E36A}" type="pres">
      <dgm:prSet presAssocID="{CB3770B1-9937-40A4-81E8-3DC0893F0CB5}" presName="imageAccentRepeatNode" presStyleLbl="alignNode1" presStyleIdx="3" presStyleCnt="8"/>
      <dgm:spPr>
        <a:solidFill>
          <a:srgbClr val="318FFB"/>
        </a:solidFill>
      </dgm:spPr>
      <dgm:t>
        <a:bodyPr/>
        <a:lstStyle/>
        <a:p>
          <a:endParaRPr lang="ru-RU"/>
        </a:p>
      </dgm:t>
    </dgm:pt>
    <dgm:pt modelId="{BB9D5F82-0338-4722-9273-9E5728071C27}" type="pres">
      <dgm:prSet presAssocID="{CB3770B1-9937-40A4-81E8-3DC0893F0CB5}" presName="parent_text_3" presStyleLbl="revTx" presStyleIdx="2" presStyleCnt="4" custScaleX="94432" custScaleY="65619" custLinFactNeighborX="-4161" custLinFactNeighborY="-266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8A42F9-CC29-47C0-8375-54336D54237B}" type="pres">
      <dgm:prSet presAssocID="{CB3770B1-9937-40A4-81E8-3DC0893F0CB5}" presName="accent_2" presStyleLbl="alignNode1" presStyleIdx="4" presStyleCnt="8"/>
      <dgm:spPr/>
      <dgm:t>
        <a:bodyPr/>
        <a:lstStyle/>
        <a:p>
          <a:endParaRPr lang="ru-RU"/>
        </a:p>
      </dgm:t>
    </dgm:pt>
    <dgm:pt modelId="{8CC8C2DE-4C00-4710-A38F-B0EA83D08382}" type="pres">
      <dgm:prSet presAssocID="{CB3770B1-9937-40A4-81E8-3DC0893F0CB5}" presName="accent_3" presStyleLbl="alignNode1" presStyleIdx="5" presStyleCnt="8"/>
      <dgm:spPr/>
      <dgm:t>
        <a:bodyPr/>
        <a:lstStyle/>
        <a:p>
          <a:endParaRPr lang="ru-RU"/>
        </a:p>
      </dgm:t>
    </dgm:pt>
    <dgm:pt modelId="{C883B0FA-95F2-45DD-8BBE-E7B147680111}" type="pres">
      <dgm:prSet presAssocID="{BA31CE77-0A6D-4740-AFE6-284AAE417E63}" presName="image_3" presStyleCnt="0"/>
      <dgm:spPr/>
      <dgm:t>
        <a:bodyPr/>
        <a:lstStyle/>
        <a:p>
          <a:endParaRPr lang="ru-RU"/>
        </a:p>
      </dgm:t>
    </dgm:pt>
    <dgm:pt modelId="{4A319AD5-1126-4B1C-87EF-1E7DAD8EF16A}" type="pres">
      <dgm:prSet presAssocID="{BA31CE77-0A6D-4740-AFE6-284AAE417E63}" presName="imageRepeatNode" presStyleLbl="fgImgPlace1" presStyleIdx="2" presStyleCnt="4" custLinFactNeighborX="980" custLinFactNeighborY="-82"/>
      <dgm:spPr/>
      <dgm:t>
        <a:bodyPr/>
        <a:lstStyle/>
        <a:p>
          <a:endParaRPr lang="ru-RU"/>
        </a:p>
      </dgm:t>
    </dgm:pt>
    <dgm:pt modelId="{1CC48D59-7BC0-42BA-9A3B-9DAB58E846E9}" type="pres">
      <dgm:prSet presAssocID="{5B6A2375-89EC-4489-87DD-B09DBBFEFF21}" presName="image_accent_4" presStyleCnt="0"/>
      <dgm:spPr/>
      <dgm:t>
        <a:bodyPr/>
        <a:lstStyle/>
        <a:p>
          <a:endParaRPr lang="ru-RU"/>
        </a:p>
      </dgm:t>
    </dgm:pt>
    <dgm:pt modelId="{B9DAB201-9859-45CE-BA1E-EC187BE7B650}" type="pres">
      <dgm:prSet presAssocID="{5B6A2375-89EC-4489-87DD-B09DBBFEFF21}" presName="imageAccentRepeatNode" presStyleLbl="alignNode1" presStyleIdx="6" presStyleCnt="8"/>
      <dgm:spPr/>
      <dgm:t>
        <a:bodyPr/>
        <a:lstStyle/>
        <a:p>
          <a:endParaRPr lang="ru-RU"/>
        </a:p>
      </dgm:t>
    </dgm:pt>
    <dgm:pt modelId="{C3B33B2B-FE56-4458-B4BA-E584AC76552F}" type="pres">
      <dgm:prSet presAssocID="{5B6A2375-89EC-4489-87DD-B09DBBFEFF21}" presName="parent_text_4" presStyleLbl="revTx" presStyleIdx="3" presStyleCnt="4" custScaleX="113159" custLinFactNeighborX="4467" custLinFactNeighborY="-114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AAA6F-8DA0-4310-9AC1-1D44DB54AE75}" type="pres">
      <dgm:prSet presAssocID="{5B6A2375-89EC-4489-87DD-B09DBBFEFF21}" presName="accent_4" presStyleLbl="alignNode1" presStyleIdx="7" presStyleCnt="8" custLinFactX="-16857" custLinFactNeighborX="-100000" custLinFactNeighborY="18253"/>
      <dgm:spPr/>
      <dgm:t>
        <a:bodyPr/>
        <a:lstStyle/>
        <a:p>
          <a:endParaRPr lang="ru-RU"/>
        </a:p>
      </dgm:t>
    </dgm:pt>
    <dgm:pt modelId="{AAD77779-CF38-4A94-80E2-20686E43FF16}" type="pres">
      <dgm:prSet presAssocID="{C21322BD-FD55-4812-B819-5F9762A95274}" presName="image_4" presStyleCnt="0"/>
      <dgm:spPr/>
      <dgm:t>
        <a:bodyPr/>
        <a:lstStyle/>
        <a:p>
          <a:endParaRPr lang="ru-RU"/>
        </a:p>
      </dgm:t>
    </dgm:pt>
    <dgm:pt modelId="{7B287FD8-8933-482E-A485-1B2D134AE43D}" type="pres">
      <dgm:prSet presAssocID="{C21322BD-FD55-4812-B819-5F9762A95274}" presName="imageRepeatNode" presStyleLbl="fgImgPlace1" presStyleIdx="3" presStyleCnt="4"/>
      <dgm:spPr/>
      <dgm:t>
        <a:bodyPr/>
        <a:lstStyle/>
        <a:p>
          <a:endParaRPr lang="ru-RU"/>
        </a:p>
      </dgm:t>
    </dgm:pt>
  </dgm:ptLst>
  <dgm:cxnLst>
    <dgm:cxn modelId="{99CD7336-082D-4383-84C3-6872BB84831B}" type="presOf" srcId="{2D1CA63B-3309-447C-A984-93AFEC23ECDF}" destId="{22331C5A-D74F-485F-9655-5ACF8A5EBD47}" srcOrd="0" destOrd="0" presId="urn:microsoft.com/office/officeart/2008/layout/BubblePictureList"/>
    <dgm:cxn modelId="{A65F4974-FB3A-412C-A505-FC64554E68CE}" srcId="{2D1CA63B-3309-447C-A984-93AFEC23ECDF}" destId="{1839056C-6AEE-4028-BD43-C8D0745AD753}" srcOrd="1" destOrd="0" parTransId="{E16D3153-4D66-4F51-B2F4-DCA7AA88A686}" sibTransId="{1644C1E3-FD02-4B88-94BA-3D292FAC4AEB}"/>
    <dgm:cxn modelId="{FA143762-B4A9-4FEC-8027-D49C1B604046}" type="presOf" srcId="{BA31CE77-0A6D-4740-AFE6-284AAE417E63}" destId="{4A319AD5-1126-4B1C-87EF-1E7DAD8EF16A}" srcOrd="0" destOrd="0" presId="urn:microsoft.com/office/officeart/2008/layout/BubblePictureList"/>
    <dgm:cxn modelId="{E6B78305-6A85-473E-ACF1-7E7C93C676CB}" srcId="{2D1CA63B-3309-447C-A984-93AFEC23ECDF}" destId="{CB3770B1-9937-40A4-81E8-3DC0893F0CB5}" srcOrd="2" destOrd="0" parTransId="{7C91E66B-6D87-45BB-AF95-901C39A6E465}" sibTransId="{BA31CE77-0A6D-4740-AFE6-284AAE417E63}"/>
    <dgm:cxn modelId="{9A047C80-FDC7-422E-B6F4-67E519C9FA48}" type="presOf" srcId="{1644C1E3-FD02-4B88-94BA-3D292FAC4AEB}" destId="{66036BC3-891A-4D04-8031-35CA8287D994}" srcOrd="0" destOrd="0" presId="urn:microsoft.com/office/officeart/2008/layout/BubblePictureList"/>
    <dgm:cxn modelId="{C3B85142-77CA-41D8-9166-939F1D858A21}" type="presOf" srcId="{C21322BD-FD55-4812-B819-5F9762A95274}" destId="{7B287FD8-8933-482E-A485-1B2D134AE43D}" srcOrd="0" destOrd="0" presId="urn:microsoft.com/office/officeart/2008/layout/BubblePictureList"/>
    <dgm:cxn modelId="{DBC10340-A599-44C2-9922-D357B1C5BE96}" type="presOf" srcId="{DA6179F0-CB32-4A5F-A9F5-3F83DAA434D7}" destId="{640C52A0-7D78-4F11-B2E2-5F19E17DB1DE}" srcOrd="0" destOrd="0" presId="urn:microsoft.com/office/officeart/2008/layout/BubblePictureList"/>
    <dgm:cxn modelId="{EF63E8AC-093C-4683-88C3-351DCF01C441}" srcId="{2D1CA63B-3309-447C-A984-93AFEC23ECDF}" destId="{522CC1E0-E0E3-46E8-BCCF-7161D19D4038}" srcOrd="0" destOrd="0" parTransId="{0FC79B3F-F660-4274-8C7A-8A09D18C1151}" sibTransId="{DA6179F0-CB32-4A5F-A9F5-3F83DAA434D7}"/>
    <dgm:cxn modelId="{C490145B-32CC-4D83-AF14-30F8B1574EED}" srcId="{2D1CA63B-3309-447C-A984-93AFEC23ECDF}" destId="{5B6A2375-89EC-4489-87DD-B09DBBFEFF21}" srcOrd="3" destOrd="0" parTransId="{3B4BDD96-2D19-4E72-AE95-02027800DB04}" sibTransId="{C21322BD-FD55-4812-B819-5F9762A95274}"/>
    <dgm:cxn modelId="{6C5A6C21-DFA1-4137-B0F0-F21DC5B0C921}" type="presOf" srcId="{522CC1E0-E0E3-46E8-BCCF-7161D19D4038}" destId="{1B9818D2-FC22-4B4E-AAD0-81D4BE2F0D70}" srcOrd="0" destOrd="0" presId="urn:microsoft.com/office/officeart/2008/layout/BubblePictureList"/>
    <dgm:cxn modelId="{0FD3E633-11CE-45B0-B777-FE5A5E16B620}" type="presOf" srcId="{1839056C-6AEE-4028-BD43-C8D0745AD753}" destId="{A8F7E1B5-88B7-438A-8E18-60AFD8E4897D}" srcOrd="0" destOrd="0" presId="urn:microsoft.com/office/officeart/2008/layout/BubblePictureList"/>
    <dgm:cxn modelId="{CAB8D3EF-C10A-4D8D-8138-86B19F72544F}" type="presOf" srcId="{5B6A2375-89EC-4489-87DD-B09DBBFEFF21}" destId="{C3B33B2B-FE56-4458-B4BA-E584AC76552F}" srcOrd="0" destOrd="0" presId="urn:microsoft.com/office/officeart/2008/layout/BubblePictureList"/>
    <dgm:cxn modelId="{978BC4D4-4CA4-4BAB-854F-BD0F6BD6EEB3}" type="presOf" srcId="{CB3770B1-9937-40A4-81E8-3DC0893F0CB5}" destId="{BB9D5F82-0338-4722-9273-9E5728071C27}" srcOrd="0" destOrd="0" presId="urn:microsoft.com/office/officeart/2008/layout/BubblePictureList"/>
    <dgm:cxn modelId="{821043B0-B996-48CF-9545-349D570E632B}" type="presParOf" srcId="{22331C5A-D74F-485F-9655-5ACF8A5EBD47}" destId="{1B9818D2-FC22-4B4E-AAD0-81D4BE2F0D70}" srcOrd="0" destOrd="0" presId="urn:microsoft.com/office/officeart/2008/layout/BubblePictureList"/>
    <dgm:cxn modelId="{BA415C20-BC03-42E7-BEC2-74F10DC6DB2A}" type="presParOf" srcId="{22331C5A-D74F-485F-9655-5ACF8A5EBD47}" destId="{2CBECACB-31BD-4CCA-B4B0-59F6B970BB01}" srcOrd="1" destOrd="0" presId="urn:microsoft.com/office/officeart/2008/layout/BubblePictureList"/>
    <dgm:cxn modelId="{5B44CBCC-321E-4BA9-8F1F-43D71A534384}" type="presParOf" srcId="{2CBECACB-31BD-4CCA-B4B0-59F6B970BB01}" destId="{0871F5F7-BF4E-4997-839E-ABC69D0D0D44}" srcOrd="0" destOrd="0" presId="urn:microsoft.com/office/officeart/2008/layout/BubblePictureList"/>
    <dgm:cxn modelId="{E48DCD19-6994-42EA-9BB4-860EB82324E3}" type="presParOf" srcId="{22331C5A-D74F-485F-9655-5ACF8A5EBD47}" destId="{1C2FDAAC-6EAB-4C0D-A5C0-484EA8C6C8A8}" srcOrd="2" destOrd="0" presId="urn:microsoft.com/office/officeart/2008/layout/BubblePictureList"/>
    <dgm:cxn modelId="{D8C4ACBC-60A8-4D3D-8945-B46E36075F5E}" type="presParOf" srcId="{22331C5A-D74F-485F-9655-5ACF8A5EBD47}" destId="{C4E4FE6B-E3A3-47A4-923F-131A00024A94}" srcOrd="3" destOrd="0" presId="urn:microsoft.com/office/officeart/2008/layout/BubblePictureList"/>
    <dgm:cxn modelId="{D6B6ADA5-93AF-458A-8FBB-CF2A8DCD8E37}" type="presParOf" srcId="{C4E4FE6B-E3A3-47A4-923F-131A00024A94}" destId="{640C52A0-7D78-4F11-B2E2-5F19E17DB1DE}" srcOrd="0" destOrd="0" presId="urn:microsoft.com/office/officeart/2008/layout/BubblePictureList"/>
    <dgm:cxn modelId="{9E713827-7B5C-450F-9B9B-5EC75D02B470}" type="presParOf" srcId="{22331C5A-D74F-485F-9655-5ACF8A5EBD47}" destId="{A8F7E1B5-88B7-438A-8E18-60AFD8E4897D}" srcOrd="4" destOrd="0" presId="urn:microsoft.com/office/officeart/2008/layout/BubblePictureList"/>
    <dgm:cxn modelId="{4B4B21D3-8E28-4E50-A63F-9ECD9F6BCB93}" type="presParOf" srcId="{22331C5A-D74F-485F-9655-5ACF8A5EBD47}" destId="{68AD3FE7-5C1C-4160-969F-8CE20D86B724}" srcOrd="5" destOrd="0" presId="urn:microsoft.com/office/officeart/2008/layout/BubblePictureList"/>
    <dgm:cxn modelId="{C1C03385-5694-4CD5-AC55-8516EC80262E}" type="presParOf" srcId="{68AD3FE7-5C1C-4160-969F-8CE20D86B724}" destId="{5619787F-D04D-4346-9992-0DF466091506}" srcOrd="0" destOrd="0" presId="urn:microsoft.com/office/officeart/2008/layout/BubblePictureList"/>
    <dgm:cxn modelId="{54C26512-3E60-46F7-870D-21505A1DB66B}" type="presParOf" srcId="{22331C5A-D74F-485F-9655-5ACF8A5EBD47}" destId="{BF490638-571A-4A60-9AE4-7D26F7FB3DE3}" srcOrd="6" destOrd="0" presId="urn:microsoft.com/office/officeart/2008/layout/BubblePictureList"/>
    <dgm:cxn modelId="{6C68274A-B245-493E-9F72-51BCAD1E2455}" type="presParOf" srcId="{BF490638-571A-4A60-9AE4-7D26F7FB3DE3}" destId="{66036BC3-891A-4D04-8031-35CA8287D994}" srcOrd="0" destOrd="0" presId="urn:microsoft.com/office/officeart/2008/layout/BubblePictureList"/>
    <dgm:cxn modelId="{48EC2165-E3E1-4F3D-83FB-45B8891C26A9}" type="presParOf" srcId="{22331C5A-D74F-485F-9655-5ACF8A5EBD47}" destId="{E251CF9C-122B-40BD-A8E1-46CA2F3583E9}" srcOrd="7" destOrd="0" presId="urn:microsoft.com/office/officeart/2008/layout/BubblePictureList"/>
    <dgm:cxn modelId="{CDCD7E8B-4C88-4DDA-A0D1-62EE673508F0}" type="presParOf" srcId="{E251CF9C-122B-40BD-A8E1-46CA2F3583E9}" destId="{43FEA6DF-1BC3-4007-8F41-3EE5E9C9E36A}" srcOrd="0" destOrd="0" presId="urn:microsoft.com/office/officeart/2008/layout/BubblePictureList"/>
    <dgm:cxn modelId="{EFC165B6-55FA-4A7F-8A4C-BE6332238182}" type="presParOf" srcId="{22331C5A-D74F-485F-9655-5ACF8A5EBD47}" destId="{BB9D5F82-0338-4722-9273-9E5728071C27}" srcOrd="8" destOrd="0" presId="urn:microsoft.com/office/officeart/2008/layout/BubblePictureList"/>
    <dgm:cxn modelId="{8BAB1ADD-DD36-4BFE-93DF-BF9ED0368BBB}" type="presParOf" srcId="{22331C5A-D74F-485F-9655-5ACF8A5EBD47}" destId="{5D8A42F9-CC29-47C0-8375-54336D54237B}" srcOrd="9" destOrd="0" presId="urn:microsoft.com/office/officeart/2008/layout/BubblePictureList"/>
    <dgm:cxn modelId="{62E5FA30-57E8-4003-9635-BF2948F2AB3A}" type="presParOf" srcId="{22331C5A-D74F-485F-9655-5ACF8A5EBD47}" destId="{8CC8C2DE-4C00-4710-A38F-B0EA83D08382}" srcOrd="10" destOrd="0" presId="urn:microsoft.com/office/officeart/2008/layout/BubblePictureList"/>
    <dgm:cxn modelId="{EAA438F4-3E65-4565-A087-AF6D84DA139F}" type="presParOf" srcId="{22331C5A-D74F-485F-9655-5ACF8A5EBD47}" destId="{C883B0FA-95F2-45DD-8BBE-E7B147680111}" srcOrd="11" destOrd="0" presId="urn:microsoft.com/office/officeart/2008/layout/BubblePictureList"/>
    <dgm:cxn modelId="{30AA8255-66EE-4B11-AB11-5DDDA69FDFF0}" type="presParOf" srcId="{C883B0FA-95F2-45DD-8BBE-E7B147680111}" destId="{4A319AD5-1126-4B1C-87EF-1E7DAD8EF16A}" srcOrd="0" destOrd="0" presId="urn:microsoft.com/office/officeart/2008/layout/BubblePictureList"/>
    <dgm:cxn modelId="{6F13A00E-549E-45BC-897E-65FB1AE3BE6F}" type="presParOf" srcId="{22331C5A-D74F-485F-9655-5ACF8A5EBD47}" destId="{1CC48D59-7BC0-42BA-9A3B-9DAB58E846E9}" srcOrd="12" destOrd="0" presId="urn:microsoft.com/office/officeart/2008/layout/BubblePictureList"/>
    <dgm:cxn modelId="{89C7CB09-1DE5-40AD-A867-B1D6D2DA43EF}" type="presParOf" srcId="{1CC48D59-7BC0-42BA-9A3B-9DAB58E846E9}" destId="{B9DAB201-9859-45CE-BA1E-EC187BE7B650}" srcOrd="0" destOrd="0" presId="urn:microsoft.com/office/officeart/2008/layout/BubblePictureList"/>
    <dgm:cxn modelId="{C3482631-BE18-4A05-B66C-C1232B4AD239}" type="presParOf" srcId="{22331C5A-D74F-485F-9655-5ACF8A5EBD47}" destId="{C3B33B2B-FE56-4458-B4BA-E584AC76552F}" srcOrd="13" destOrd="0" presId="urn:microsoft.com/office/officeart/2008/layout/BubblePictureList"/>
    <dgm:cxn modelId="{5439403B-371F-43B8-9800-C99494CB6EF1}" type="presParOf" srcId="{22331C5A-D74F-485F-9655-5ACF8A5EBD47}" destId="{7F4AAA6F-8DA0-4310-9AC1-1D44DB54AE75}" srcOrd="14" destOrd="0" presId="urn:microsoft.com/office/officeart/2008/layout/BubblePictureList"/>
    <dgm:cxn modelId="{2E839ADE-7E07-4289-AB41-F0F09CF4CA6F}" type="presParOf" srcId="{22331C5A-D74F-485F-9655-5ACF8A5EBD47}" destId="{AAD77779-CF38-4A94-80E2-20686E43FF16}" srcOrd="15" destOrd="0" presId="urn:microsoft.com/office/officeart/2008/layout/BubblePictureList"/>
    <dgm:cxn modelId="{CBCCEEEE-5DBB-4751-ADF6-40FA6CE2FD7C}" type="presParOf" srcId="{AAD77779-CF38-4A94-80E2-20686E43FF16}" destId="{7B287FD8-8933-482E-A485-1B2D134AE43D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5773D8-C85A-4C37-A1CC-9BA09915835A}">
      <dsp:nvSpPr>
        <dsp:cNvPr id="0" name=""/>
        <dsp:cNvSpPr/>
      </dsp:nvSpPr>
      <dsp:spPr>
        <a:xfrm>
          <a:off x="-6750915" y="-1087948"/>
          <a:ext cx="8375541" cy="8375541"/>
        </a:xfrm>
        <a:prstGeom prst="blockArc">
          <a:avLst>
            <a:gd name="adj1" fmla="val 18900000"/>
            <a:gd name="adj2" fmla="val 2700000"/>
            <a:gd name="adj3" fmla="val 25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A50A00-4851-4513-BA91-CAB89E309625}">
      <dsp:nvSpPr>
        <dsp:cNvPr id="0" name=""/>
        <dsp:cNvSpPr/>
      </dsp:nvSpPr>
      <dsp:spPr>
        <a:xfrm>
          <a:off x="1036097" y="241202"/>
          <a:ext cx="6248891" cy="828319"/>
        </a:xfrm>
        <a:prstGeom prst="rect">
          <a:avLst/>
        </a:prstGeom>
        <a:noFill/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95" tIns="30480" rIns="30480" bIns="3048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+mj-lt"/>
            </a:rPr>
            <a:t>САМАРСКИЙ ОЛЕГ – ГЛАВА ГОРОДА ОЛЕНЕГОРСКА</a:t>
          </a:r>
          <a:endParaRPr lang="ru-RU" sz="1200" b="1" kern="1200" dirty="0">
            <a:solidFill>
              <a:schemeClr val="tx1"/>
            </a:solidFill>
            <a:latin typeface="+mj-lt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>
              <a:solidFill>
                <a:schemeClr val="tx1"/>
              </a:solidFill>
              <a:latin typeface="+mj-lt"/>
            </a:rPr>
            <a:t>Роль: Руководители органов местного самоуправления(Координация</a:t>
          </a:r>
          <a:r>
            <a:rPr lang="ru-RU" sz="900" b="1" kern="1200" baseline="0" dirty="0" smtClean="0">
              <a:solidFill>
                <a:schemeClr val="tx1"/>
              </a:solidFill>
              <a:latin typeface="+mj-lt"/>
            </a:rPr>
            <a:t> всех процессов, куратор поддерживающих проектов)</a:t>
          </a:r>
          <a:endParaRPr lang="ru-RU" sz="900" b="1" kern="1200" dirty="0">
            <a:solidFill>
              <a:schemeClr val="tx1"/>
            </a:solidFill>
            <a:latin typeface="+mj-lt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>
              <a:solidFill>
                <a:schemeClr val="tx1"/>
              </a:solidFill>
              <a:latin typeface="+mj-lt"/>
            </a:rPr>
            <a:t>KPI</a:t>
          </a:r>
          <a:r>
            <a:rPr lang="ru-RU" sz="900" b="1" kern="1200" dirty="0" smtClean="0">
              <a:solidFill>
                <a:schemeClr val="tx1"/>
              </a:solidFill>
              <a:latin typeface="+mj-lt"/>
            </a:rPr>
            <a:t>:</a:t>
          </a:r>
          <a:r>
            <a:rPr lang="ru-RU" sz="900" b="1" kern="1200" dirty="0" smtClean="0">
              <a:solidFill>
                <a:srgbClr val="1D09B3"/>
              </a:solidFill>
              <a:latin typeface="+mj-lt"/>
            </a:rPr>
            <a:t>Запуск поддерживающих проектов к декабрю 2017 года. </a:t>
          </a:r>
          <a:r>
            <a:rPr lang="ru-RU" sz="900" b="1" kern="1200" dirty="0" smtClean="0">
              <a:solidFill>
                <a:srgbClr val="1D09B3"/>
              </a:solidFill>
              <a:latin typeface="+mj-lt"/>
              <a:ea typeface="+mn-ea"/>
              <a:cs typeface="+mn-cs"/>
            </a:rPr>
            <a:t>Открытие цеха плитки и </a:t>
          </a:r>
          <a:r>
            <a:rPr lang="ru-RU" sz="900" b="1" kern="1200" dirty="0" err="1" smtClean="0">
              <a:solidFill>
                <a:srgbClr val="1D09B3"/>
              </a:solidFill>
              <a:latin typeface="+mj-lt"/>
              <a:ea typeface="+mn-ea"/>
              <a:cs typeface="+mn-cs"/>
            </a:rPr>
            <a:t>пеноблоков</a:t>
          </a:r>
          <a:r>
            <a:rPr lang="ru-RU" sz="900" b="1" kern="1200" dirty="0" smtClean="0">
              <a:solidFill>
                <a:srgbClr val="1D09B3"/>
              </a:solidFill>
              <a:latin typeface="+mj-lt"/>
              <a:ea typeface="+mn-ea"/>
              <a:cs typeface="+mn-cs"/>
            </a:rPr>
            <a:t>.</a:t>
          </a:r>
          <a:r>
            <a:rPr lang="ru-RU" sz="900" b="1" kern="1200" baseline="0" dirty="0" smtClean="0">
              <a:solidFill>
                <a:srgbClr val="1D09B3"/>
              </a:solidFill>
              <a:latin typeface="+mj-lt"/>
              <a:ea typeface="+mn-ea"/>
              <a:cs typeface="+mn-cs"/>
            </a:rPr>
            <a:t> Заключение </a:t>
          </a:r>
          <a:r>
            <a:rPr lang="ru-RU" sz="900" b="1" kern="1200" baseline="0" dirty="0" err="1" smtClean="0">
              <a:solidFill>
                <a:srgbClr val="1D09B3"/>
              </a:solidFill>
              <a:latin typeface="+mj-lt"/>
              <a:ea typeface="+mn-ea"/>
              <a:cs typeface="+mn-cs"/>
            </a:rPr>
            <a:t>энергосервисных</a:t>
          </a:r>
          <a:r>
            <a:rPr lang="ru-RU" sz="900" b="1" kern="1200" baseline="0" dirty="0" smtClean="0">
              <a:solidFill>
                <a:srgbClr val="1D09B3"/>
              </a:solidFill>
              <a:latin typeface="+mj-lt"/>
              <a:ea typeface="+mn-ea"/>
              <a:cs typeface="+mn-cs"/>
            </a:rPr>
            <a:t> контрактов. Установка пар винтовой машины -1 </a:t>
          </a:r>
          <a:r>
            <a:rPr lang="ru-RU" sz="900" b="1" kern="1200" baseline="0" dirty="0" err="1" smtClean="0">
              <a:solidFill>
                <a:srgbClr val="1D09B3"/>
              </a:solidFill>
              <a:latin typeface="+mj-lt"/>
              <a:ea typeface="+mn-ea"/>
              <a:cs typeface="+mn-cs"/>
            </a:rPr>
            <a:t>мВТ</a:t>
          </a:r>
          <a:r>
            <a:rPr lang="ru-RU" sz="900" b="1" kern="1200" baseline="0" dirty="0" smtClean="0">
              <a:solidFill>
                <a:srgbClr val="1D09B3"/>
              </a:solidFill>
              <a:latin typeface="+mj-lt"/>
              <a:ea typeface="+mn-ea"/>
              <a:cs typeface="+mn-cs"/>
            </a:rPr>
            <a:t> </a:t>
          </a:r>
          <a:r>
            <a:rPr lang="ru-RU" sz="900" b="1" kern="1200" dirty="0" smtClean="0">
              <a:solidFill>
                <a:srgbClr val="1D09B3"/>
              </a:solidFill>
              <a:latin typeface="+mj-lt"/>
              <a:ea typeface="+mn-ea"/>
              <a:cs typeface="+mn-cs"/>
            </a:rPr>
            <a:t> .</a:t>
          </a:r>
          <a:r>
            <a:rPr lang="ru-RU" sz="900" b="1" kern="1200" dirty="0" smtClean="0">
              <a:solidFill>
                <a:srgbClr val="1D09B3"/>
              </a:solidFill>
              <a:latin typeface="+mj-lt"/>
            </a:rPr>
            <a:t>130  раб. Мест</a:t>
          </a:r>
          <a:r>
            <a:rPr lang="ru-RU" sz="900" b="1" kern="1200" dirty="0" smtClean="0">
              <a:latin typeface="+mj-lt"/>
            </a:rPr>
            <a:t>.  </a:t>
          </a:r>
          <a:endParaRPr lang="ru-RU" sz="900" b="1" kern="1200" dirty="0">
            <a:solidFill>
              <a:schemeClr val="tx1"/>
            </a:solidFill>
            <a:latin typeface="+mj-lt"/>
          </a:endParaRPr>
        </a:p>
      </dsp:txBody>
      <dsp:txXfrm>
        <a:off x="1036097" y="241202"/>
        <a:ext cx="6248891" cy="828319"/>
      </dsp:txXfrm>
    </dsp:sp>
    <dsp:sp modelId="{32638F94-C9ED-4639-A259-6E4846BA478E}">
      <dsp:nvSpPr>
        <dsp:cNvPr id="0" name=""/>
        <dsp:cNvSpPr/>
      </dsp:nvSpPr>
      <dsp:spPr>
        <a:xfrm>
          <a:off x="166401" y="115364"/>
          <a:ext cx="1079996" cy="1079996"/>
        </a:xfrm>
        <a:prstGeom prst="ellipse">
          <a:avLst/>
        </a:prstGeom>
        <a:blipFill dpi="0" rotWithShape="0">
          <a:blip xmlns:r="http://schemas.openxmlformats.org/officeDocument/2006/relationships" r:embed="rId1"/>
          <a:srcRect/>
          <a:stretch>
            <a:fillRect t="-1666" b="-35001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9CBFCC-0DD6-43D4-B5BD-404231BAA6D6}">
      <dsp:nvSpPr>
        <dsp:cNvPr id="0" name=""/>
        <dsp:cNvSpPr/>
      </dsp:nvSpPr>
      <dsp:spPr>
        <a:xfrm>
          <a:off x="1557187" y="1201729"/>
          <a:ext cx="5745690" cy="872731"/>
        </a:xfrm>
        <a:prstGeom prst="rect">
          <a:avLst/>
        </a:prstGeom>
        <a:noFill/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95" tIns="30480" rIns="30480" bIns="3048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+mj-lt"/>
            </a:rPr>
            <a:t>ШПАК АЛЛА – ПЕРВЫЙ ЗАМЕСТИТЕЛЬ МИНИСТРА ЭКОНОМИЧЕСКОГО РАЗВИТИЯ</a:t>
          </a:r>
          <a:endParaRPr lang="ru-RU" sz="1200" b="1" kern="1200" dirty="0">
            <a:solidFill>
              <a:schemeClr val="tx1"/>
            </a:solidFill>
            <a:latin typeface="+mj-lt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err="1" smtClean="0">
              <a:solidFill>
                <a:schemeClr val="tx1"/>
              </a:solidFill>
              <a:latin typeface="+mj-lt"/>
            </a:rPr>
            <a:t>Роль:Руководитель</a:t>
          </a:r>
          <a:r>
            <a:rPr lang="ru-RU" sz="900" b="1" kern="1200" dirty="0" smtClean="0">
              <a:solidFill>
                <a:schemeClr val="tx1"/>
              </a:solidFill>
              <a:latin typeface="+mj-lt"/>
            </a:rPr>
            <a:t> органов исполнительной власти региона (Организация взаимодействия органами государственной власти)</a:t>
          </a:r>
          <a:endParaRPr lang="ru-RU" sz="900" b="1" kern="1200" dirty="0">
            <a:solidFill>
              <a:schemeClr val="tx1"/>
            </a:solidFill>
            <a:latin typeface="+mj-lt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>
              <a:solidFill>
                <a:schemeClr val="tx1"/>
              </a:solidFill>
              <a:latin typeface="+mj-lt"/>
            </a:rPr>
            <a:t>KPI</a:t>
          </a:r>
          <a:r>
            <a:rPr lang="ru-RU" sz="900" b="1" kern="1200" dirty="0" smtClean="0">
              <a:solidFill>
                <a:schemeClr val="tx1"/>
              </a:solidFill>
              <a:latin typeface="+mj-lt"/>
            </a:rPr>
            <a:t>:</a:t>
          </a:r>
          <a:r>
            <a:rPr lang="ru-RU" sz="900" b="1" kern="1200" dirty="0" smtClean="0">
              <a:solidFill>
                <a:srgbClr val="1D09B3"/>
              </a:solidFill>
              <a:latin typeface="+mj-lt"/>
            </a:rPr>
            <a:t>Оказано содействие в выделены средства на </a:t>
          </a:r>
          <a:r>
            <a:rPr lang="ru-RU" sz="900" b="1" kern="1200" dirty="0" smtClean="0">
              <a:solidFill>
                <a:srgbClr val="1D09B3"/>
              </a:solidFill>
              <a:latin typeface="+mj-lt"/>
              <a:ea typeface="+mn-ea"/>
              <a:cs typeface="+mn-cs"/>
            </a:rPr>
            <a:t>ремонт системы вентиляции и кровли Дома физкультуры</a:t>
          </a:r>
          <a:endParaRPr lang="ru-RU" sz="900" b="1" kern="1200" dirty="0">
            <a:solidFill>
              <a:schemeClr val="tx1"/>
            </a:solidFill>
            <a:latin typeface="+mj-lt"/>
          </a:endParaRP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>
              <a:solidFill>
                <a:srgbClr val="1D09B3"/>
              </a:solidFill>
              <a:latin typeface="+mj-lt"/>
              <a:ea typeface="+mn-ea"/>
              <a:cs typeface="+mn-cs"/>
            </a:rPr>
            <a:t>35 </a:t>
          </a:r>
          <a:r>
            <a:rPr lang="ru-RU" sz="900" b="1" kern="1200" dirty="0" err="1" smtClean="0">
              <a:solidFill>
                <a:srgbClr val="1D09B3"/>
              </a:solidFill>
              <a:latin typeface="+mj-lt"/>
              <a:ea typeface="+mn-ea"/>
              <a:cs typeface="+mn-cs"/>
            </a:rPr>
            <a:t>млн.руб</a:t>
          </a:r>
          <a:r>
            <a:rPr lang="ru-RU" sz="900" b="1" kern="1200" dirty="0" smtClean="0">
              <a:solidFill>
                <a:srgbClr val="1D09B3"/>
              </a:solidFill>
              <a:latin typeface="+mj-lt"/>
              <a:ea typeface="+mn-ea"/>
              <a:cs typeface="+mn-cs"/>
            </a:rPr>
            <a:t> </a:t>
          </a:r>
          <a:endParaRPr lang="ru-RU" sz="900" b="1" kern="1200" dirty="0">
            <a:solidFill>
              <a:srgbClr val="1D09B3"/>
            </a:solidFill>
            <a:latin typeface="+mj-lt"/>
            <a:ea typeface="+mn-ea"/>
            <a:cs typeface="+mn-cs"/>
          </a:endParaRPr>
        </a:p>
      </dsp:txBody>
      <dsp:txXfrm>
        <a:off x="1557187" y="1201729"/>
        <a:ext cx="5745690" cy="872731"/>
      </dsp:txXfrm>
    </dsp:sp>
    <dsp:sp modelId="{C9F72823-5FF6-4E68-8EA3-D1A07637A5E5}">
      <dsp:nvSpPr>
        <dsp:cNvPr id="0" name=""/>
        <dsp:cNvSpPr/>
      </dsp:nvSpPr>
      <dsp:spPr>
        <a:xfrm>
          <a:off x="784581" y="983233"/>
          <a:ext cx="1079996" cy="1079996"/>
        </a:xfrm>
        <a:prstGeom prst="ellipse">
          <a:avLst/>
        </a:prstGeom>
        <a:blipFill dpi="0" rotWithShape="0">
          <a:blip xmlns:r="http://schemas.openxmlformats.org/officeDocument/2006/relationships" r:embed="rId2"/>
          <a:srcRect/>
          <a:stretch>
            <a:fillRect l="1666" t="-11667" r="1666" b="-38334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C00547-26AA-4385-BE00-1B752A109E07}">
      <dsp:nvSpPr>
        <dsp:cNvPr id="0" name=""/>
        <dsp:cNvSpPr/>
      </dsp:nvSpPr>
      <dsp:spPr>
        <a:xfrm>
          <a:off x="1786929" y="2157905"/>
          <a:ext cx="5532667" cy="925844"/>
        </a:xfrm>
        <a:prstGeom prst="rect">
          <a:avLst/>
        </a:prstGeom>
        <a:noFill/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95" tIns="30480" rIns="30480" bIns="3048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+mj-lt"/>
            </a:rPr>
            <a:t>ФОМЕНКО ДМИТРИЙ – ЗАМЕСТИТЕЛЬ ГЛАВЫ ГОРОДА</a:t>
          </a:r>
          <a:endParaRPr lang="ru-RU" sz="1200" b="1" kern="1200" dirty="0">
            <a:solidFill>
              <a:schemeClr val="tx1"/>
            </a:solidFill>
            <a:latin typeface="+mj-lt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>
              <a:solidFill>
                <a:schemeClr val="tx1"/>
              </a:solidFill>
              <a:latin typeface="+mj-lt"/>
            </a:rPr>
            <a:t>Роль: Руководители органов местного самоуправления (Взаимодействие с инвесторами, поиск новых инвесторов)</a:t>
          </a:r>
          <a:endParaRPr lang="ru-RU" sz="900" b="1" kern="1200" dirty="0">
            <a:solidFill>
              <a:schemeClr val="tx1"/>
            </a:solidFill>
            <a:latin typeface="+mj-lt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>
              <a:solidFill>
                <a:schemeClr val="tx1"/>
              </a:solidFill>
              <a:latin typeface="+mj-lt"/>
            </a:rPr>
            <a:t>KPI</a:t>
          </a:r>
          <a:r>
            <a:rPr lang="ru-RU" sz="900" b="1" kern="1200" dirty="0" smtClean="0">
              <a:solidFill>
                <a:schemeClr val="tx1"/>
              </a:solidFill>
              <a:latin typeface="+mj-lt"/>
            </a:rPr>
            <a:t>:</a:t>
          </a:r>
          <a:r>
            <a:rPr lang="ru-RU" sz="900" b="1" kern="1200" dirty="0" smtClean="0">
              <a:solidFill>
                <a:srgbClr val="1D09B3"/>
              </a:solidFill>
              <a:latin typeface="+mj-lt"/>
            </a:rPr>
            <a:t>Поиск и взаимодействие с инвестором для проведения фестивалей Обеспечение уровня</a:t>
          </a:r>
          <a:r>
            <a:rPr lang="ru-RU" sz="900" b="1" kern="1200" baseline="0" dirty="0" smtClean="0">
              <a:solidFill>
                <a:srgbClr val="1D09B3"/>
              </a:solidFill>
              <a:latin typeface="+mj-lt"/>
            </a:rPr>
            <a:t> со финансирования программ Привлечение 2,5 </a:t>
          </a:r>
          <a:r>
            <a:rPr lang="ru-RU" sz="900" b="1" kern="1200" baseline="0" dirty="0" err="1" smtClean="0">
              <a:solidFill>
                <a:srgbClr val="1D09B3"/>
              </a:solidFill>
              <a:latin typeface="+mj-lt"/>
            </a:rPr>
            <a:t>млн</a:t>
          </a:r>
          <a:r>
            <a:rPr lang="ru-RU" sz="900" b="1" kern="1200" baseline="0" dirty="0" smtClean="0">
              <a:solidFill>
                <a:srgbClr val="1D09B3"/>
              </a:solidFill>
              <a:latin typeface="+mj-lt"/>
            </a:rPr>
            <a:t> руб. для </a:t>
          </a:r>
          <a:r>
            <a:rPr lang="ru-RU" sz="900" b="1" kern="1200" baseline="0" dirty="0" err="1" smtClean="0">
              <a:solidFill>
                <a:srgbClr val="1D09B3"/>
              </a:solidFill>
              <a:latin typeface="+mj-lt"/>
            </a:rPr>
            <a:t>событийки</a:t>
          </a:r>
          <a:endParaRPr lang="ru-RU" sz="900" b="1" kern="1200" dirty="0">
            <a:solidFill>
              <a:schemeClr val="tx1"/>
            </a:solidFill>
            <a:latin typeface="+mj-lt"/>
          </a:endParaRPr>
        </a:p>
      </dsp:txBody>
      <dsp:txXfrm>
        <a:off x="1786929" y="2157905"/>
        <a:ext cx="5532667" cy="925844"/>
      </dsp:txXfrm>
    </dsp:sp>
    <dsp:sp modelId="{584F7BD5-F297-4E7A-B98B-84A502101719}">
      <dsp:nvSpPr>
        <dsp:cNvPr id="0" name=""/>
        <dsp:cNvSpPr/>
      </dsp:nvSpPr>
      <dsp:spPr>
        <a:xfrm>
          <a:off x="1111816" y="2017247"/>
          <a:ext cx="1079996" cy="1079996"/>
        </a:xfrm>
        <a:prstGeom prst="ellipse">
          <a:avLst/>
        </a:prstGeom>
        <a:blipFill dpi="0" rotWithShape="0">
          <a:blip xmlns:r="http://schemas.openxmlformats.org/officeDocument/2006/relationships" r:embed="rId3"/>
          <a:srcRect/>
          <a:stretch>
            <a:fillRect l="1500" t="-3333" r="-1500" b="-36667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66BFBF-379D-4769-AD41-E50E9710AAEF}">
      <dsp:nvSpPr>
        <dsp:cNvPr id="0" name=""/>
        <dsp:cNvSpPr/>
      </dsp:nvSpPr>
      <dsp:spPr>
        <a:xfrm>
          <a:off x="1777928" y="3155967"/>
          <a:ext cx="5550668" cy="893941"/>
        </a:xfrm>
        <a:prstGeom prst="rect">
          <a:avLst/>
        </a:prstGeom>
        <a:noFill/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95" tIns="30480" rIns="30480" bIns="3048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+mj-lt"/>
            </a:rPr>
            <a:t>ГОГУНОВА ЕЛЕНА – ДИРЕКТОР ПО ПЕРСОНАЛУ АО «ОЛКОН»</a:t>
          </a:r>
          <a:endParaRPr lang="ru-RU" sz="1200" b="1" kern="1200" dirty="0">
            <a:solidFill>
              <a:schemeClr val="tx1"/>
            </a:solidFill>
            <a:latin typeface="+mj-lt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>
              <a:solidFill>
                <a:schemeClr val="tx1"/>
              </a:solidFill>
              <a:latin typeface="+mj-lt"/>
            </a:rPr>
            <a:t>Роль: Руководитель градообразующего предприятия</a:t>
          </a:r>
          <a:endParaRPr lang="ru-RU" sz="900" b="1" kern="1200" dirty="0">
            <a:solidFill>
              <a:schemeClr val="tx1"/>
            </a:solidFill>
            <a:latin typeface="+mj-lt"/>
          </a:endParaRP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>
              <a:solidFill>
                <a:schemeClr val="tx1"/>
              </a:solidFill>
              <a:latin typeface="+mj-lt"/>
            </a:rPr>
            <a:t>(Обеспечение взаимодействия с градообразующим предприятием)</a:t>
          </a:r>
          <a:endParaRPr lang="ru-RU" sz="900" b="1" kern="1200" dirty="0">
            <a:solidFill>
              <a:schemeClr val="tx1"/>
            </a:solidFill>
            <a:latin typeface="+mj-lt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>
              <a:solidFill>
                <a:schemeClr val="tx1"/>
              </a:solidFill>
              <a:latin typeface="+mj-lt"/>
            </a:rPr>
            <a:t>KPI</a:t>
          </a:r>
          <a:r>
            <a:rPr lang="ru-RU" sz="900" b="1" kern="1200" dirty="0" smtClean="0">
              <a:solidFill>
                <a:schemeClr val="tx1"/>
              </a:solidFill>
              <a:latin typeface="+mj-lt"/>
            </a:rPr>
            <a:t>:</a:t>
          </a:r>
          <a:r>
            <a:rPr lang="ru-RU" sz="900" b="1" kern="1200" dirty="0" smtClean="0">
              <a:solidFill>
                <a:srgbClr val="1D09B3"/>
              </a:solidFill>
              <a:latin typeface="+mj-lt"/>
            </a:rPr>
            <a:t>Оказана содействие градообразующего предприятия</a:t>
          </a:r>
          <a:r>
            <a:rPr lang="ru-RU" sz="900" b="1" kern="1200" baseline="0" dirty="0" smtClean="0">
              <a:solidFill>
                <a:srgbClr val="1D09B3"/>
              </a:solidFill>
              <a:latin typeface="+mj-lt"/>
            </a:rPr>
            <a:t> </a:t>
          </a:r>
          <a:r>
            <a:rPr lang="ru-RU" sz="900" b="1" kern="1200" dirty="0" smtClean="0">
              <a:solidFill>
                <a:srgbClr val="1D09B3"/>
              </a:solidFill>
              <a:latin typeface="+mj-lt"/>
            </a:rPr>
            <a:t>Выделение материалов для ремонтов и благоустройства 2,5 млн. руб. Создание АНО Агентство городского развития</a:t>
          </a:r>
          <a:endParaRPr lang="ru-RU" sz="900" b="1" kern="1200" dirty="0">
            <a:solidFill>
              <a:schemeClr val="tx1"/>
            </a:solidFill>
            <a:latin typeface="+mj-lt"/>
          </a:endParaRPr>
        </a:p>
      </dsp:txBody>
      <dsp:txXfrm>
        <a:off x="1777928" y="3155967"/>
        <a:ext cx="5550668" cy="893941"/>
      </dsp:txXfrm>
    </dsp:sp>
    <dsp:sp modelId="{9CAF014B-0A8C-4DCF-9276-E1299BCFD20A}">
      <dsp:nvSpPr>
        <dsp:cNvPr id="0" name=""/>
        <dsp:cNvSpPr/>
      </dsp:nvSpPr>
      <dsp:spPr>
        <a:xfrm>
          <a:off x="1148944" y="3088437"/>
          <a:ext cx="1079996" cy="1079996"/>
        </a:xfrm>
        <a:prstGeom prst="ellipse">
          <a:avLst/>
        </a:prstGeom>
        <a:blipFill dpi="0" rotWithShape="0">
          <a:blip xmlns:r="http://schemas.openxmlformats.org/officeDocument/2006/relationships" r:embed="rId4"/>
          <a:srcRect/>
          <a:stretch>
            <a:fillRect l="3000" t="-6333" r="3000" b="-30334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EBD72-7F65-4086-B23C-BD4DF65CD872}">
      <dsp:nvSpPr>
        <dsp:cNvPr id="0" name=""/>
        <dsp:cNvSpPr/>
      </dsp:nvSpPr>
      <dsp:spPr>
        <a:xfrm>
          <a:off x="1540117" y="4172526"/>
          <a:ext cx="5779830" cy="826287"/>
        </a:xfrm>
        <a:prstGeom prst="rect">
          <a:avLst/>
        </a:prstGeom>
        <a:noFill/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95" tIns="30480" rIns="30480" bIns="3048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+mj-lt"/>
            </a:rPr>
            <a:t>ГАРГОЛИН АНТОН – ДИРЕКТОР ООО «ТРАНСЭНЕРГО-СЕРВИС»</a:t>
          </a:r>
          <a:endParaRPr lang="ru-RU" sz="1200" b="1" kern="1200" dirty="0">
            <a:solidFill>
              <a:schemeClr val="tx1"/>
            </a:solidFill>
            <a:latin typeface="+mj-lt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err="1" smtClean="0">
              <a:solidFill>
                <a:schemeClr val="tx1"/>
              </a:solidFill>
              <a:latin typeface="+mj-lt"/>
            </a:rPr>
            <a:t>Роль:Потенциальный</a:t>
          </a:r>
          <a:r>
            <a:rPr lang="ru-RU" sz="900" b="1" kern="1200" dirty="0" smtClean="0">
              <a:solidFill>
                <a:schemeClr val="tx1"/>
              </a:solidFill>
              <a:latin typeface="+mj-lt"/>
            </a:rPr>
            <a:t> инвестор </a:t>
          </a:r>
          <a:endParaRPr lang="ru-RU" sz="900" b="1" kern="1200" dirty="0">
            <a:solidFill>
              <a:schemeClr val="tx1"/>
            </a:solidFill>
            <a:latin typeface="+mj-lt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>
              <a:solidFill>
                <a:schemeClr val="tx1"/>
              </a:solidFill>
              <a:latin typeface="+mj-lt"/>
            </a:rPr>
            <a:t>KPI</a:t>
          </a:r>
          <a:r>
            <a:rPr lang="ru-RU" sz="900" b="1" kern="1200" dirty="0" smtClean="0">
              <a:solidFill>
                <a:schemeClr val="tx1"/>
              </a:solidFill>
              <a:latin typeface="+mj-lt"/>
            </a:rPr>
            <a:t>:</a:t>
          </a:r>
          <a:r>
            <a:rPr lang="ru-RU" sz="900" b="1" kern="1200" dirty="0" smtClean="0">
              <a:solidFill>
                <a:srgbClr val="1D09B3"/>
              </a:solidFill>
              <a:latin typeface="+mj-lt"/>
            </a:rPr>
            <a:t>Подготовлены  и поданы заявки в ФРП,</a:t>
          </a:r>
          <a:r>
            <a:rPr lang="ru-RU" sz="900" b="1" kern="1200" baseline="0" dirty="0" smtClean="0">
              <a:solidFill>
                <a:srgbClr val="1D09B3"/>
              </a:solidFill>
              <a:latin typeface="+mj-lt"/>
            </a:rPr>
            <a:t> </a:t>
          </a:r>
          <a:r>
            <a:rPr lang="ru-RU" sz="900" b="1" kern="1200" dirty="0" smtClean="0">
              <a:solidFill>
                <a:srgbClr val="1D09B3"/>
              </a:solidFill>
              <a:latin typeface="+mj-lt"/>
            </a:rPr>
            <a:t>Подготовка и утверждение проекта Реконструкции, Привлечение</a:t>
          </a:r>
          <a:r>
            <a:rPr lang="ru-RU" sz="900" b="1" kern="1200" baseline="0" dirty="0" smtClean="0">
              <a:solidFill>
                <a:srgbClr val="1D09B3"/>
              </a:solidFill>
              <a:latin typeface="+mj-lt"/>
            </a:rPr>
            <a:t> собственных  50 млн.руб.</a:t>
          </a:r>
          <a:r>
            <a:rPr lang="ru-RU" sz="900" b="1" kern="1200" dirty="0" smtClean="0">
              <a:solidFill>
                <a:srgbClr val="1D09B3"/>
              </a:solidFill>
              <a:latin typeface="+mj-lt"/>
            </a:rPr>
            <a:t> </a:t>
          </a:r>
          <a:r>
            <a:rPr lang="ru-RU" sz="900" b="1" kern="1200" baseline="0" dirty="0" smtClean="0">
              <a:solidFill>
                <a:srgbClr val="1D09B3"/>
              </a:solidFill>
              <a:latin typeface="+mj-lt"/>
            </a:rPr>
            <a:t> </a:t>
          </a:r>
          <a:endParaRPr lang="ru-RU" sz="900" b="1" kern="1200" dirty="0">
            <a:solidFill>
              <a:schemeClr val="tx1"/>
            </a:solidFill>
            <a:latin typeface="+mj-lt"/>
          </a:endParaRPr>
        </a:p>
      </dsp:txBody>
      <dsp:txXfrm>
        <a:off x="1540117" y="4172526"/>
        <a:ext cx="5779830" cy="826287"/>
      </dsp:txXfrm>
    </dsp:sp>
    <dsp:sp modelId="{7074FAF7-9F92-4E2A-BB78-C84BF9B77695}">
      <dsp:nvSpPr>
        <dsp:cNvPr id="0" name=""/>
        <dsp:cNvSpPr/>
      </dsp:nvSpPr>
      <dsp:spPr>
        <a:xfrm>
          <a:off x="573873" y="4017178"/>
          <a:ext cx="1079996" cy="1079996"/>
        </a:xfrm>
        <a:prstGeom prst="ellipse">
          <a:avLst/>
        </a:prstGeom>
        <a:blipFill dpi="0" rotWithShape="0">
          <a:blip xmlns:r="http://schemas.openxmlformats.org/officeDocument/2006/relationships" r:embed="rId5"/>
          <a:srcRect/>
          <a:stretch>
            <a:fillRect l="4000" t="-6333" r="1000" b="-30334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07D7D1-E61B-494B-B2A5-0F7DC859AE65}">
      <dsp:nvSpPr>
        <dsp:cNvPr id="0" name=""/>
        <dsp:cNvSpPr/>
      </dsp:nvSpPr>
      <dsp:spPr>
        <a:xfrm>
          <a:off x="992298" y="5102820"/>
          <a:ext cx="6336488" cy="931165"/>
        </a:xfrm>
        <a:prstGeom prst="rect">
          <a:avLst/>
        </a:prstGeom>
        <a:noFill/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95" tIns="30480" rIns="30480" bIns="3048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+mj-lt"/>
            </a:rPr>
            <a:t>БУГРИН РОМАН – ДЕПУТАТ СОВЕТА ДЕПУТАТОВ, ПРЕДПРИНИМАТЕЛЬ</a:t>
          </a:r>
          <a:endParaRPr lang="ru-RU" sz="1200" b="1" kern="1200" dirty="0">
            <a:solidFill>
              <a:schemeClr val="tx1"/>
            </a:solidFill>
            <a:latin typeface="+mj-lt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err="1" smtClean="0">
              <a:solidFill>
                <a:schemeClr val="tx1"/>
              </a:solidFill>
              <a:latin typeface="+mj-lt"/>
            </a:rPr>
            <a:t>Роль:Потенциальный</a:t>
          </a:r>
          <a:r>
            <a:rPr lang="ru-RU" sz="900" b="1" kern="1200" dirty="0" smtClean="0">
              <a:solidFill>
                <a:schemeClr val="tx1"/>
              </a:solidFill>
              <a:latin typeface="+mj-lt"/>
            </a:rPr>
            <a:t> инвестор (Организатор АНО)</a:t>
          </a:r>
          <a:endParaRPr lang="ru-RU" sz="900" b="1" kern="1200" dirty="0">
            <a:solidFill>
              <a:schemeClr val="tx1"/>
            </a:solidFill>
            <a:latin typeface="+mj-lt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>
              <a:solidFill>
                <a:schemeClr val="tx1"/>
              </a:solidFill>
              <a:latin typeface="+mj-lt"/>
            </a:rPr>
            <a:t>KPI</a:t>
          </a:r>
          <a:r>
            <a:rPr lang="ru-RU" sz="900" b="1" kern="1200" dirty="0" smtClean="0">
              <a:solidFill>
                <a:schemeClr val="tx1"/>
              </a:solidFill>
              <a:latin typeface="+mj-lt"/>
            </a:rPr>
            <a:t>:</a:t>
          </a:r>
          <a:r>
            <a:rPr lang="ru-RU" sz="900" b="1" kern="1200" dirty="0" smtClean="0">
              <a:solidFill>
                <a:srgbClr val="1D09B3"/>
              </a:solidFill>
              <a:latin typeface="+mj-lt"/>
            </a:rPr>
            <a:t>Организационная работа с городскими сообществами, Создание АНО-1млн.руб. Выделение техники, Агентство городского развития</a:t>
          </a:r>
          <a:endParaRPr lang="ru-RU" sz="900" b="1" kern="1200" dirty="0">
            <a:solidFill>
              <a:schemeClr val="tx1"/>
            </a:solidFill>
            <a:latin typeface="+mj-lt"/>
          </a:endParaRPr>
        </a:p>
      </dsp:txBody>
      <dsp:txXfrm>
        <a:off x="992298" y="5102820"/>
        <a:ext cx="6336488" cy="931165"/>
      </dsp:txXfrm>
    </dsp:sp>
    <dsp:sp modelId="{3EB27C9C-61D6-4E42-B890-12B0C3EBA7D8}">
      <dsp:nvSpPr>
        <dsp:cNvPr id="0" name=""/>
        <dsp:cNvSpPr/>
      </dsp:nvSpPr>
      <dsp:spPr>
        <a:xfrm>
          <a:off x="166696" y="5025161"/>
          <a:ext cx="1079996" cy="1079996"/>
        </a:xfrm>
        <a:prstGeom prst="ellipse">
          <a:avLst/>
        </a:prstGeom>
        <a:blipFill dpi="0" rotWithShape="0">
          <a:blip xmlns:r="http://schemas.openxmlformats.org/officeDocument/2006/relationships" r:embed="rId6"/>
          <a:srcRect/>
          <a:stretch>
            <a:fillRect l="2500" t="5000" r="2500" b="-35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C428B9-EC32-41E9-9D89-8D7272517F6B}">
      <dsp:nvSpPr>
        <dsp:cNvPr id="0" name=""/>
        <dsp:cNvSpPr/>
      </dsp:nvSpPr>
      <dsp:spPr>
        <a:xfrm>
          <a:off x="1987021" y="2300"/>
          <a:ext cx="2138402" cy="967165"/>
        </a:xfrm>
        <a:prstGeom prst="flowChartAlternateProcess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Год основания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1949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87021" y="2300"/>
        <a:ext cx="2138402" cy="967165"/>
      </dsp:txXfrm>
    </dsp:sp>
    <dsp:sp modelId="{546C6B37-07B4-46EA-832E-7E4A3560F311}">
      <dsp:nvSpPr>
        <dsp:cNvPr id="0" name=""/>
        <dsp:cNvSpPr/>
      </dsp:nvSpPr>
      <dsp:spPr>
        <a:xfrm>
          <a:off x="933778" y="2300"/>
          <a:ext cx="957493" cy="96716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AD61C-0DCA-4C7A-BB53-DB7908344444}">
      <dsp:nvSpPr>
        <dsp:cNvPr id="0" name=""/>
        <dsp:cNvSpPr/>
      </dsp:nvSpPr>
      <dsp:spPr>
        <a:xfrm>
          <a:off x="933778" y="1129047"/>
          <a:ext cx="2138402" cy="967165"/>
        </a:xfrm>
        <a:prstGeom prst="flowChartAlternateProcess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Градообразующее предприятие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АО «ОЛКОН» 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33778" y="1129047"/>
        <a:ext cx="2138402" cy="967165"/>
      </dsp:txXfrm>
    </dsp:sp>
    <dsp:sp modelId="{D1B850F0-FE0F-4083-8CF8-E40F72DCD281}">
      <dsp:nvSpPr>
        <dsp:cNvPr id="0" name=""/>
        <dsp:cNvSpPr/>
      </dsp:nvSpPr>
      <dsp:spPr>
        <a:xfrm>
          <a:off x="3167930" y="1129047"/>
          <a:ext cx="957493" cy="967165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196" t="-17000" r="-25196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24199F-2202-4FBA-BFEE-86AF6D650400}">
      <dsp:nvSpPr>
        <dsp:cNvPr id="0" name=""/>
        <dsp:cNvSpPr/>
      </dsp:nvSpPr>
      <dsp:spPr>
        <a:xfrm>
          <a:off x="1987021" y="2255795"/>
          <a:ext cx="2138402" cy="967165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Население городского округа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29.9 тыс. чел.: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Город – 21.5 тыс. чел.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ВЧ – 8.4 тыс. чел.</a:t>
          </a:r>
          <a:endParaRPr lang="ru-RU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87021" y="2255795"/>
        <a:ext cx="2138402" cy="967165"/>
      </dsp:txXfrm>
    </dsp:sp>
    <dsp:sp modelId="{8493C503-C704-451A-AA8F-D5167F391E5B}">
      <dsp:nvSpPr>
        <dsp:cNvPr id="0" name=""/>
        <dsp:cNvSpPr/>
      </dsp:nvSpPr>
      <dsp:spPr>
        <a:xfrm>
          <a:off x="933778" y="2255795"/>
          <a:ext cx="957493" cy="967165"/>
        </a:xfrm>
        <a:prstGeom prst="rect">
          <a:avLst/>
        </a:prstGeom>
        <a:blipFill dpi="0"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4271D4-7689-40E2-B103-A630F1F5F17A}">
      <dsp:nvSpPr>
        <dsp:cNvPr id="0" name=""/>
        <dsp:cNvSpPr/>
      </dsp:nvSpPr>
      <dsp:spPr>
        <a:xfrm>
          <a:off x="933778" y="3382542"/>
          <a:ext cx="2138402" cy="967165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Средняя зарплата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(с учетом северных надбавок *2.3)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Город-45000 руб.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ОЛКОН-60000 руб.</a:t>
          </a:r>
          <a:endParaRPr lang="ru-RU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33778" y="3382542"/>
        <a:ext cx="2138402" cy="967165"/>
      </dsp:txXfrm>
    </dsp:sp>
    <dsp:sp modelId="{A632D644-5C36-4A02-A2D3-EC8A41BD1BF5}">
      <dsp:nvSpPr>
        <dsp:cNvPr id="0" name=""/>
        <dsp:cNvSpPr/>
      </dsp:nvSpPr>
      <dsp:spPr>
        <a:xfrm>
          <a:off x="3167930" y="3382542"/>
          <a:ext cx="957493" cy="967165"/>
        </a:xfrm>
        <a:prstGeom prst="rect">
          <a:avLst/>
        </a:prstGeom>
        <a:blipFill dpi="0" rotWithShape="1">
          <a:blip xmlns:r="http://schemas.openxmlformats.org/officeDocument/2006/relationships" r:embed="rId4"/>
          <a:srcRect/>
          <a:stretch>
            <a:fillRect l="6762" t="5333" r="6762" b="5333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F89637-6ADE-4C38-9B9A-62D71A02C9D8}">
      <dsp:nvSpPr>
        <dsp:cNvPr id="0" name=""/>
        <dsp:cNvSpPr/>
      </dsp:nvSpPr>
      <dsp:spPr>
        <a:xfrm>
          <a:off x="1987021" y="4509290"/>
          <a:ext cx="2138402" cy="967165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Уровень безработицы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2.1 %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87021" y="4509290"/>
        <a:ext cx="2138402" cy="967165"/>
      </dsp:txXfrm>
    </dsp:sp>
    <dsp:sp modelId="{A576D2D4-80E9-4C40-91E4-01CE9691C271}">
      <dsp:nvSpPr>
        <dsp:cNvPr id="0" name=""/>
        <dsp:cNvSpPr/>
      </dsp:nvSpPr>
      <dsp:spPr>
        <a:xfrm>
          <a:off x="933778" y="4509290"/>
          <a:ext cx="957493" cy="967165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13F5A3-5078-4E37-B130-7ECC7FA65515}">
      <dsp:nvSpPr>
        <dsp:cNvPr id="0" name=""/>
        <dsp:cNvSpPr/>
      </dsp:nvSpPr>
      <dsp:spPr>
        <a:xfrm>
          <a:off x="3189" y="738598"/>
          <a:ext cx="2323753" cy="1150476"/>
        </a:xfrm>
        <a:prstGeom prst="roundRect">
          <a:avLst>
            <a:gd name="adj" fmla="val 10000"/>
          </a:avLst>
        </a:prstGeom>
        <a:solidFill>
          <a:srgbClr val="4D6B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Ставка 1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Индустриальная</a:t>
          </a:r>
          <a:endParaRPr lang="ru-RU" sz="2400" kern="1200" dirty="0"/>
        </a:p>
      </dsp:txBody>
      <dsp:txXfrm>
        <a:off x="3189" y="738598"/>
        <a:ext cx="2323753" cy="1150476"/>
      </dsp:txXfrm>
    </dsp:sp>
    <dsp:sp modelId="{FA2A9549-969A-4BD0-8601-439BF5C595AC}">
      <dsp:nvSpPr>
        <dsp:cNvPr id="0" name=""/>
        <dsp:cNvSpPr/>
      </dsp:nvSpPr>
      <dsp:spPr>
        <a:xfrm>
          <a:off x="235564" y="1889075"/>
          <a:ext cx="232375" cy="1401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357"/>
              </a:lnTo>
              <a:lnTo>
                <a:pt x="232375" y="1401357"/>
              </a:lnTo>
            </a:path>
          </a:pathLst>
        </a:custGeom>
        <a:noFill/>
        <a:ln w="12700" cap="flat" cmpd="sng" algn="ctr">
          <a:solidFill>
            <a:srgbClr val="4D6B8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BF63F4-F115-4CD3-8F77-B1D8BC090BFC}">
      <dsp:nvSpPr>
        <dsp:cNvPr id="0" name=""/>
        <dsp:cNvSpPr/>
      </dsp:nvSpPr>
      <dsp:spPr>
        <a:xfrm>
          <a:off x="467939" y="2138430"/>
          <a:ext cx="1869519" cy="2304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D6B8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4D6B82"/>
              </a:solidFill>
            </a:rPr>
            <a:t>Цех по производству </a:t>
          </a:r>
          <a:r>
            <a:rPr lang="ru-RU" sz="1200" kern="1200" dirty="0" err="1" smtClean="0">
              <a:solidFill>
                <a:srgbClr val="4D6B82"/>
              </a:solidFill>
            </a:rPr>
            <a:t>пеноблоков</a:t>
          </a:r>
          <a:r>
            <a:rPr lang="ru-RU" sz="1200" kern="1200" dirty="0" smtClean="0">
              <a:solidFill>
                <a:srgbClr val="4D6B82"/>
              </a:solidFill>
            </a:rPr>
            <a:t> и плитки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4D6B82"/>
              </a:solidFill>
            </a:rPr>
            <a:t>Цех по ремонту электрооборудования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4D6B82"/>
              </a:solidFill>
            </a:rPr>
            <a:t>Цех по производству гидроабразивных порошков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4D6B82"/>
              </a:solidFill>
            </a:rPr>
            <a:t>Тепличное хозяйство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4D6B82"/>
              </a:solidFill>
            </a:rPr>
            <a:t>Ремонт котельной </a:t>
          </a:r>
          <a:endParaRPr lang="ru-RU" sz="1200" kern="1200" dirty="0">
            <a:solidFill>
              <a:srgbClr val="4D6B82"/>
            </a:solidFill>
          </a:endParaRPr>
        </a:p>
      </dsp:txBody>
      <dsp:txXfrm>
        <a:off x="467939" y="2138430"/>
        <a:ext cx="1869519" cy="2304004"/>
      </dsp:txXfrm>
    </dsp:sp>
    <dsp:sp modelId="{BE328B09-656A-48CB-8DC6-C31AEA980B33}">
      <dsp:nvSpPr>
        <dsp:cNvPr id="0" name=""/>
        <dsp:cNvSpPr/>
      </dsp:nvSpPr>
      <dsp:spPr>
        <a:xfrm>
          <a:off x="2825653" y="738598"/>
          <a:ext cx="2323753" cy="1150476"/>
        </a:xfrm>
        <a:prstGeom prst="roundRect">
          <a:avLst>
            <a:gd name="adj" fmla="val 10000"/>
          </a:avLst>
        </a:prstGeom>
        <a:solidFill>
          <a:srgbClr val="82573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1"/>
              </a:solidFill>
            </a:rPr>
            <a:t>Ставка 2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</a:rPr>
            <a:t>Событийная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2825653" y="738598"/>
        <a:ext cx="2323753" cy="1150476"/>
      </dsp:txXfrm>
    </dsp:sp>
    <dsp:sp modelId="{85489D48-D3EF-4376-B160-DEDB272041CE}">
      <dsp:nvSpPr>
        <dsp:cNvPr id="0" name=""/>
        <dsp:cNvSpPr/>
      </dsp:nvSpPr>
      <dsp:spPr>
        <a:xfrm>
          <a:off x="3058029" y="1889075"/>
          <a:ext cx="232375" cy="1401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357"/>
              </a:lnTo>
              <a:lnTo>
                <a:pt x="232375" y="1401357"/>
              </a:lnTo>
            </a:path>
          </a:pathLst>
        </a:custGeom>
        <a:noFill/>
        <a:ln w="12700" cap="flat" cmpd="sng" algn="ctr">
          <a:solidFill>
            <a:srgbClr val="82573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620F15-8077-4AA1-A828-C14D2940AB20}">
      <dsp:nvSpPr>
        <dsp:cNvPr id="0" name=""/>
        <dsp:cNvSpPr/>
      </dsp:nvSpPr>
      <dsp:spPr>
        <a:xfrm>
          <a:off x="3290404" y="2138430"/>
          <a:ext cx="1869519" cy="2304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2573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82573F"/>
              </a:solidFill>
            </a:rPr>
            <a:t>Фестиваль «Морозко»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82573F"/>
              </a:solidFill>
              <a:latin typeface="+mj-lt"/>
              <a:cs typeface="Arial" pitchFamily="34" charset="0"/>
            </a:rPr>
            <a:t>Фестиваль «</a:t>
          </a:r>
          <a:r>
            <a:rPr lang="en-US" sz="1200" b="0" kern="1200" dirty="0" smtClean="0">
              <a:solidFill>
                <a:srgbClr val="82573F"/>
              </a:solidFill>
              <a:latin typeface="+mj-lt"/>
              <a:cs typeface="Arial" pitchFamily="34" charset="0"/>
            </a:rPr>
            <a:t>METAL</a:t>
          </a:r>
          <a:r>
            <a:rPr lang="ru-RU" sz="1200" b="0" kern="1200" dirty="0" err="1" smtClean="0">
              <a:solidFill>
                <a:srgbClr val="82573F"/>
              </a:solidFill>
              <a:latin typeface="+mj-lt"/>
              <a:cs typeface="Arial" pitchFamily="34" charset="0"/>
            </a:rPr>
            <a:t>ург</a:t>
          </a:r>
          <a:r>
            <a:rPr lang="ru-RU" sz="1200" b="0" kern="1200" dirty="0" smtClean="0">
              <a:solidFill>
                <a:srgbClr val="82573F"/>
              </a:solidFill>
              <a:latin typeface="+mj-lt"/>
              <a:cs typeface="Arial" pitchFamily="34" charset="0"/>
            </a:rPr>
            <a:t>»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82573F"/>
              </a:solidFill>
              <a:latin typeface="+mj-lt"/>
            </a:rPr>
            <a:t>Фестиваль солдатской</a:t>
          </a:r>
          <a:r>
            <a:rPr lang="ru-RU" sz="1200" b="0" kern="1200" baseline="0" dirty="0" smtClean="0">
              <a:solidFill>
                <a:srgbClr val="82573F"/>
              </a:solidFill>
              <a:latin typeface="+mj-lt"/>
            </a:rPr>
            <a:t> песни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82573F"/>
              </a:solidFill>
            </a:rPr>
            <a:t>Фестиваль «Три горы»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82573F"/>
              </a:solidFill>
            </a:rPr>
            <a:t>Фестиваль народов севера «Северный источник»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82573F"/>
              </a:solidFill>
            </a:rPr>
            <a:t>Патриотический слёт «В одном строю с Победой»</a:t>
          </a:r>
        </a:p>
      </dsp:txBody>
      <dsp:txXfrm>
        <a:off x="3290404" y="2138430"/>
        <a:ext cx="1869519" cy="2304004"/>
      </dsp:txXfrm>
    </dsp:sp>
    <dsp:sp modelId="{13F3B374-655D-470E-9BF9-42AD0E8DF32D}">
      <dsp:nvSpPr>
        <dsp:cNvPr id="0" name=""/>
        <dsp:cNvSpPr/>
      </dsp:nvSpPr>
      <dsp:spPr>
        <a:xfrm>
          <a:off x="5648118" y="738598"/>
          <a:ext cx="2323753" cy="1150476"/>
        </a:xfrm>
        <a:prstGeom prst="roundRect">
          <a:avLst>
            <a:gd name="adj" fmla="val 10000"/>
          </a:avLst>
        </a:prstGeom>
        <a:solidFill>
          <a:srgbClr val="328FF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Ставка 3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Туризм</a:t>
          </a:r>
          <a:endParaRPr lang="ru-RU" sz="2400" kern="1200" dirty="0"/>
        </a:p>
      </dsp:txBody>
      <dsp:txXfrm>
        <a:off x="5648118" y="738598"/>
        <a:ext cx="2323753" cy="1150476"/>
      </dsp:txXfrm>
    </dsp:sp>
    <dsp:sp modelId="{B4A0BA6E-0CB2-4F1E-9839-C1498901E782}">
      <dsp:nvSpPr>
        <dsp:cNvPr id="0" name=""/>
        <dsp:cNvSpPr/>
      </dsp:nvSpPr>
      <dsp:spPr>
        <a:xfrm>
          <a:off x="5880493" y="1889075"/>
          <a:ext cx="232375" cy="1401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357"/>
              </a:lnTo>
              <a:lnTo>
                <a:pt x="232375" y="1401357"/>
              </a:lnTo>
            </a:path>
          </a:pathLst>
        </a:custGeom>
        <a:noFill/>
        <a:ln w="12700" cap="flat" cmpd="sng" algn="ctr">
          <a:solidFill>
            <a:srgbClr val="328FF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EA106-07E9-4606-A444-03143C6F6346}">
      <dsp:nvSpPr>
        <dsp:cNvPr id="0" name=""/>
        <dsp:cNvSpPr/>
      </dsp:nvSpPr>
      <dsp:spPr>
        <a:xfrm>
          <a:off x="6112869" y="2138430"/>
          <a:ext cx="1869519" cy="2304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28FF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>
              <a:solidFill>
                <a:srgbClr val="318FFB"/>
              </a:solidFill>
            </a:rPr>
            <a:t>Агродеревня</a:t>
          </a:r>
          <a:r>
            <a:rPr lang="ru-RU" sz="1200" kern="1200" dirty="0" smtClean="0">
              <a:solidFill>
                <a:srgbClr val="318FFB"/>
              </a:solidFill>
            </a:rPr>
            <a:t>         «Олений берег»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318FFB"/>
              </a:solidFill>
            </a:rPr>
            <a:t>Горнолыжный спуск «Лапландия»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318FFB"/>
              </a:solidFill>
            </a:rPr>
            <a:t>Тематическая деревня «Морозко»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318FFB"/>
              </a:solidFill>
            </a:rPr>
            <a:t>Тематический комплекс «Деревня северных гномов»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318FFB"/>
              </a:solidFill>
            </a:rPr>
            <a:t>База семейного отдыха «Близко»</a:t>
          </a:r>
          <a:endParaRPr lang="ru-RU" sz="1200" kern="1200" dirty="0">
            <a:solidFill>
              <a:srgbClr val="318FFB"/>
            </a:solidFill>
          </a:endParaRPr>
        </a:p>
      </dsp:txBody>
      <dsp:txXfrm>
        <a:off x="6112869" y="2138430"/>
        <a:ext cx="1869519" cy="2304004"/>
      </dsp:txXfrm>
    </dsp:sp>
    <dsp:sp modelId="{601ADCFB-BD0F-4F22-85E7-7B09F8D6E450}">
      <dsp:nvSpPr>
        <dsp:cNvPr id="0" name=""/>
        <dsp:cNvSpPr/>
      </dsp:nvSpPr>
      <dsp:spPr>
        <a:xfrm>
          <a:off x="8470583" y="738598"/>
          <a:ext cx="2323753" cy="1150476"/>
        </a:xfrm>
        <a:prstGeom prst="roundRect">
          <a:avLst>
            <a:gd name="adj" fmla="val 10000"/>
          </a:avLst>
        </a:prstGeom>
        <a:solidFill>
          <a:srgbClr val="79A06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Ставка 4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Городская среда</a:t>
          </a:r>
          <a:endParaRPr lang="ru-RU" sz="2400" kern="1200" dirty="0"/>
        </a:p>
      </dsp:txBody>
      <dsp:txXfrm>
        <a:off x="8470583" y="738598"/>
        <a:ext cx="2323753" cy="1150476"/>
      </dsp:txXfrm>
    </dsp:sp>
    <dsp:sp modelId="{A8FBD21C-2F2A-4920-92C2-E9816711DD80}">
      <dsp:nvSpPr>
        <dsp:cNvPr id="0" name=""/>
        <dsp:cNvSpPr/>
      </dsp:nvSpPr>
      <dsp:spPr>
        <a:xfrm>
          <a:off x="8702958" y="1889075"/>
          <a:ext cx="232375" cy="1401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357"/>
              </a:lnTo>
              <a:lnTo>
                <a:pt x="232375" y="1401357"/>
              </a:lnTo>
            </a:path>
          </a:pathLst>
        </a:custGeom>
        <a:noFill/>
        <a:ln w="12700" cap="flat" cmpd="sng" algn="ctr">
          <a:solidFill>
            <a:srgbClr val="79A06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28F624-C119-4D48-9277-8F2D594F8DFB}">
      <dsp:nvSpPr>
        <dsp:cNvPr id="0" name=""/>
        <dsp:cNvSpPr/>
      </dsp:nvSpPr>
      <dsp:spPr>
        <a:xfrm>
          <a:off x="8935334" y="2138430"/>
          <a:ext cx="1869519" cy="2304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9A06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79A069"/>
              </a:solidFill>
            </a:rPr>
            <a:t>Парки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79A069"/>
              </a:solidFill>
            </a:rPr>
            <a:t>Дворы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79A069"/>
              </a:solidFill>
            </a:rPr>
            <a:t>Детские площадки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79A069"/>
              </a:solidFill>
            </a:rPr>
            <a:t>Парковки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79A069"/>
              </a:solidFill>
            </a:rPr>
            <a:t>Точки подключения электричества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79A069"/>
              </a:solidFill>
            </a:rPr>
            <a:t>Инженерные сети</a:t>
          </a:r>
        </a:p>
      </dsp:txBody>
      <dsp:txXfrm>
        <a:off x="8935334" y="2138430"/>
        <a:ext cx="1869519" cy="230400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EAEAD7-F9E1-4A8A-B53C-6D506320394B}">
      <dsp:nvSpPr>
        <dsp:cNvPr id="0" name=""/>
        <dsp:cNvSpPr/>
      </dsp:nvSpPr>
      <dsp:spPr>
        <a:xfrm>
          <a:off x="0" y="110059"/>
          <a:ext cx="4634211" cy="4634211"/>
        </a:xfrm>
        <a:prstGeom prst="ellipse">
          <a:avLst/>
        </a:prstGeom>
        <a:gradFill rotWithShape="0">
          <a:gsLst>
            <a:gs pos="0">
              <a:schemeClr val="tx2">
                <a:lumMod val="20000"/>
                <a:lumOff val="80000"/>
              </a:schemeClr>
            </a:gs>
            <a:gs pos="0">
              <a:srgbClr val="4D6B82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smtClean="0">
            <a:latin typeface="Arial" pitchFamily="34" charset="0"/>
            <a:cs typeface="Arial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smtClean="0">
            <a:latin typeface="Arial" pitchFamily="34" charset="0"/>
            <a:cs typeface="Arial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smtClean="0">
              <a:latin typeface="Arial" pitchFamily="34" charset="0"/>
              <a:cs typeface="Arial" pitchFamily="34" charset="0"/>
            </a:rPr>
            <a:t>Зарубежные потребители</a:t>
          </a:r>
          <a:endParaRPr lang="ru-RU" sz="1000" kern="1200" dirty="0">
            <a:latin typeface="Arial" pitchFamily="34" charset="0"/>
            <a:cs typeface="Arial" pitchFamily="34" charset="0"/>
          </a:endParaRPr>
        </a:p>
      </dsp:txBody>
      <dsp:txXfrm>
        <a:off x="1669243" y="341770"/>
        <a:ext cx="1295725" cy="695131"/>
      </dsp:txXfrm>
    </dsp:sp>
    <dsp:sp modelId="{AD68F927-E92F-4E97-A562-1C994C35927B}">
      <dsp:nvSpPr>
        <dsp:cNvPr id="0" name=""/>
        <dsp:cNvSpPr/>
      </dsp:nvSpPr>
      <dsp:spPr>
        <a:xfrm>
          <a:off x="449703" y="1034269"/>
          <a:ext cx="3707369" cy="370736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>
            <a:latin typeface="Arial" pitchFamily="34" charset="0"/>
            <a:cs typeface="Arial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>
            <a:latin typeface="Arial" pitchFamily="34" charset="0"/>
            <a:cs typeface="Arial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Arial" pitchFamily="34" charset="0"/>
              <a:cs typeface="Arial" pitchFamily="34" charset="0"/>
            </a:rPr>
            <a:t>Российская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Arial" pitchFamily="34" charset="0"/>
              <a:cs typeface="Arial" pitchFamily="34" charset="0"/>
            </a:rPr>
            <a:t>Федерация</a:t>
          </a:r>
          <a:endParaRPr lang="ru-RU" sz="1000" kern="1200" dirty="0">
            <a:latin typeface="Arial" pitchFamily="34" charset="0"/>
            <a:cs typeface="Arial" pitchFamily="34" charset="0"/>
          </a:endParaRPr>
        </a:p>
      </dsp:txBody>
      <dsp:txXfrm>
        <a:off x="1655525" y="1256711"/>
        <a:ext cx="1295725" cy="667326"/>
      </dsp:txXfrm>
    </dsp:sp>
    <dsp:sp modelId="{DFE7DDFB-CE0E-40C6-85A6-1D536597E701}">
      <dsp:nvSpPr>
        <dsp:cNvPr id="0" name=""/>
        <dsp:cNvSpPr/>
      </dsp:nvSpPr>
      <dsp:spPr>
        <a:xfrm>
          <a:off x="926842" y="1967451"/>
          <a:ext cx="2780527" cy="27805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0">
              <a:srgbClr val="4D6B82"/>
            </a:gs>
            <a:gs pos="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smtClean="0">
            <a:latin typeface="Arial" pitchFamily="34" charset="0"/>
            <a:cs typeface="Arial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smtClean="0">
            <a:latin typeface="Arial" pitchFamily="34" charset="0"/>
            <a:cs typeface="Arial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smtClean="0">
            <a:latin typeface="Arial" pitchFamily="34" charset="0"/>
            <a:cs typeface="Arial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smtClean="0">
              <a:latin typeface="Arial" pitchFamily="34" charset="0"/>
              <a:cs typeface="Arial" pitchFamily="34" charset="0"/>
            </a:rPr>
            <a:t>Мурманская область</a:t>
          </a:r>
          <a:endParaRPr lang="ru-RU" sz="1000" kern="1200" dirty="0">
            <a:latin typeface="Arial" pitchFamily="34" charset="0"/>
            <a:cs typeface="Arial" pitchFamily="34" charset="0"/>
          </a:endParaRPr>
        </a:p>
      </dsp:txBody>
      <dsp:txXfrm>
        <a:off x="1669243" y="2175991"/>
        <a:ext cx="1295725" cy="625618"/>
      </dsp:txXfrm>
    </dsp:sp>
    <dsp:sp modelId="{F915B404-79D1-4179-99D1-3AFC82EE81A6}">
      <dsp:nvSpPr>
        <dsp:cNvPr id="0" name=""/>
        <dsp:cNvSpPr/>
      </dsp:nvSpPr>
      <dsp:spPr>
        <a:xfrm>
          <a:off x="1390263" y="2894294"/>
          <a:ext cx="1853684" cy="18536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0">
              <a:srgbClr val="4D6B82"/>
            </a:gs>
            <a:gs pos="0">
              <a:srgbClr val="4D6B82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>
            <a:latin typeface="Arial" pitchFamily="34" charset="0"/>
            <a:cs typeface="Arial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>
            <a:latin typeface="Arial" pitchFamily="34" charset="0"/>
            <a:cs typeface="Arial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>
            <a:latin typeface="Arial" pitchFamily="34" charset="0"/>
            <a:cs typeface="Arial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Arial" pitchFamily="34" charset="0"/>
              <a:cs typeface="Arial" pitchFamily="34" charset="0"/>
            </a:rPr>
            <a:t>Оленегорск</a:t>
          </a:r>
          <a:endParaRPr lang="ru-RU" sz="1000" kern="1200" dirty="0">
            <a:latin typeface="Arial" pitchFamily="34" charset="0"/>
            <a:cs typeface="Arial" pitchFamily="34" charset="0"/>
          </a:endParaRPr>
        </a:p>
      </dsp:txBody>
      <dsp:txXfrm>
        <a:off x="1661729" y="3357715"/>
        <a:ext cx="1310753" cy="92684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C0ED2-42CE-4A62-B23F-009ACE64B553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8711231" y="6596244"/>
            <a:ext cx="430652" cy="2617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85492-07A3-41FC-8FE6-5BCBB800D5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44827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5492-07A3-41FC-8FE6-5BCBB800D5C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5023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5492-07A3-41FC-8FE6-5BCBB800D5C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4181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5492-07A3-41FC-8FE6-5BCBB800D5C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1398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5492-07A3-41FC-8FE6-5BCBB800D5C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333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5492-07A3-41FC-8FE6-5BCBB800D5C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3826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5492-07A3-41FC-8FE6-5BCBB800D5C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38614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5492-07A3-41FC-8FE6-5BCBB800D5C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6006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5492-07A3-41FC-8FE6-5BCBB800D5C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73042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5492-07A3-41FC-8FE6-5BCBB800D5C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38087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5492-07A3-41FC-8FE6-5BCBB800D5C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89577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5492-07A3-41FC-8FE6-5BCBB800D5C4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9197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5492-07A3-41FC-8FE6-5BCBB800D5C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91083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5492-07A3-41FC-8FE6-5BCBB800D5C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12678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5492-07A3-41FC-8FE6-5BCBB800D5C4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17096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5492-07A3-41FC-8FE6-5BCBB800D5C4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21356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5492-07A3-41FC-8FE6-5BCBB800D5C4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36194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072B5B-6E72-4CC1-9697-C7D7B046448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333053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5492-07A3-41FC-8FE6-5BCBB800D5C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7829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5492-07A3-41FC-8FE6-5BCBB800D5C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7257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5492-07A3-41FC-8FE6-5BCBB800D5C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0479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5492-07A3-41FC-8FE6-5BCBB800D5C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6743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5492-07A3-41FC-8FE6-5BCBB800D5C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7239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5492-07A3-41FC-8FE6-5BCBB800D5C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6668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5492-07A3-41FC-8FE6-5BCBB800D5C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599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EF8F-4467-413B-BBFD-5DCFDA7BA658}" type="datetime1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6900-D93C-4BA1-9F77-F61A9E3A7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3986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1EAE-ECA4-4867-B22D-B850B16680F6}" type="datetime1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6900-D93C-4BA1-9F77-F61A9E3A7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0505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ED9A-3B85-4103-811A-0A955850723B}" type="datetime1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6900-D93C-4BA1-9F77-F61A9E3A7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6018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9D73-2154-4CA9-9A8C-AD572C46DDBA}" type="datetime1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6900-D93C-4BA1-9F77-F61A9E3A7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2995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9589-10D3-4E71-86A5-5299A4632582}" type="datetime1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6900-D93C-4BA1-9F77-F61A9E3A7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4885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893D-6127-4400-B779-C01406D03853}" type="datetime1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6900-D93C-4BA1-9F77-F61A9E3A7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9074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85E6-A7DC-4994-B621-09205A883A49}" type="datetime1">
              <a:rPr lang="ru-RU" smtClean="0"/>
              <a:pPr/>
              <a:t>07.11.2017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6900-D93C-4BA1-9F77-F61A9E3A7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449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8EDC-C99B-4A8C-8209-2E63955E39D0}" type="datetime1">
              <a:rPr lang="ru-RU" smtClean="0"/>
              <a:pPr/>
              <a:t>07.11.2017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6900-D93C-4BA1-9F77-F61A9E3A7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9674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D32C-A5A5-4625-8DD2-974E56E61808}" type="datetime1">
              <a:rPr lang="ru-RU" smtClean="0"/>
              <a:pPr/>
              <a:t>07.11.2017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6900-D93C-4BA1-9F77-F61A9E3A7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096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59B7-1665-4855-A729-5B4BB79568C9}" type="datetime1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6900-D93C-4BA1-9F77-F61A9E3A7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590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9293-03A9-478D-9894-34FE5E1289D8}" type="datetime1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6900-D93C-4BA1-9F77-F61A9E3A7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918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AF0E3-580D-456E-BBFD-CA60C0437871}" type="datetime1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46900-D93C-4BA1-9F77-F61A9E3A7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598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13" Type="http://schemas.microsoft.com/office/2007/relationships/diagramDrawing" Target="../diagrams/drawing4.xml"/><Relationship Id="rId18" Type="http://schemas.openxmlformats.org/officeDocument/2006/relationships/image" Target="../media/image78.png"/><Relationship Id="rId3" Type="http://schemas.openxmlformats.org/officeDocument/2006/relationships/image" Target="../media/image1.png"/><Relationship Id="rId7" Type="http://schemas.openxmlformats.org/officeDocument/2006/relationships/image" Target="../media/image72.jpeg"/><Relationship Id="rId12" Type="http://schemas.openxmlformats.org/officeDocument/2006/relationships/diagramColors" Target="../diagrams/colors4.xml"/><Relationship Id="rId17" Type="http://schemas.openxmlformats.org/officeDocument/2006/relationships/image" Target="../media/image7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eg"/><Relationship Id="rId11" Type="http://schemas.openxmlformats.org/officeDocument/2006/relationships/diagramQuickStyle" Target="../diagrams/quickStyle4.xml"/><Relationship Id="rId5" Type="http://schemas.openxmlformats.org/officeDocument/2006/relationships/image" Target="../media/image70.png"/><Relationship Id="rId15" Type="http://schemas.openxmlformats.org/officeDocument/2006/relationships/image" Target="../media/image75.png"/><Relationship Id="rId10" Type="http://schemas.openxmlformats.org/officeDocument/2006/relationships/diagramLayout" Target="../diagrams/layout4.xml"/><Relationship Id="rId19" Type="http://schemas.openxmlformats.org/officeDocument/2006/relationships/image" Target="../media/image79.png"/><Relationship Id="rId4" Type="http://schemas.openxmlformats.org/officeDocument/2006/relationships/image" Target="../media/image69.jpeg"/><Relationship Id="rId9" Type="http://schemas.openxmlformats.org/officeDocument/2006/relationships/diagramData" Target="../diagrams/data4.xml"/><Relationship Id="rId14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13" Type="http://schemas.openxmlformats.org/officeDocument/2006/relationships/image" Target="../media/image91.jpeg"/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12" Type="http://schemas.openxmlformats.org/officeDocument/2006/relationships/image" Target="../media/image90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jpeg"/><Relationship Id="rId11" Type="http://schemas.openxmlformats.org/officeDocument/2006/relationships/image" Target="../media/image89.jpeg"/><Relationship Id="rId5" Type="http://schemas.openxmlformats.org/officeDocument/2006/relationships/image" Target="../media/image83.jpeg"/><Relationship Id="rId15" Type="http://schemas.openxmlformats.org/officeDocument/2006/relationships/image" Target="../media/image1.png"/><Relationship Id="rId10" Type="http://schemas.openxmlformats.org/officeDocument/2006/relationships/image" Target="../media/image88.jpeg"/><Relationship Id="rId4" Type="http://schemas.openxmlformats.org/officeDocument/2006/relationships/image" Target="../media/image82.jpeg"/><Relationship Id="rId9" Type="http://schemas.openxmlformats.org/officeDocument/2006/relationships/image" Target="../media/image87.jpeg"/><Relationship Id="rId14" Type="http://schemas.openxmlformats.org/officeDocument/2006/relationships/image" Target="../media/image9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jpeg"/><Relationship Id="rId13" Type="http://schemas.openxmlformats.org/officeDocument/2006/relationships/image" Target="../media/image114.jpeg"/><Relationship Id="rId3" Type="http://schemas.openxmlformats.org/officeDocument/2006/relationships/image" Target="../media/image1.png"/><Relationship Id="rId7" Type="http://schemas.openxmlformats.org/officeDocument/2006/relationships/image" Target="../media/image108.jpeg"/><Relationship Id="rId12" Type="http://schemas.openxmlformats.org/officeDocument/2006/relationships/image" Target="../media/image1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jpeg"/><Relationship Id="rId11" Type="http://schemas.openxmlformats.org/officeDocument/2006/relationships/image" Target="../media/image112.png"/><Relationship Id="rId5" Type="http://schemas.openxmlformats.org/officeDocument/2006/relationships/image" Target="../media/image106.jpeg"/><Relationship Id="rId15" Type="http://schemas.openxmlformats.org/officeDocument/2006/relationships/image" Target="../media/image11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7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.png"/><Relationship Id="rId5" Type="http://schemas.openxmlformats.org/officeDocument/2006/relationships/image" Target="../media/image118.png"/><Relationship Id="rId10" Type="http://schemas.openxmlformats.org/officeDocument/2006/relationships/image" Target="../media/image111.png"/><Relationship Id="rId4" Type="http://schemas.openxmlformats.org/officeDocument/2006/relationships/image" Target="../media/image1.png"/><Relationship Id="rId9" Type="http://schemas.openxmlformats.org/officeDocument/2006/relationships/image" Target="../media/image1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jpeg"/><Relationship Id="rId13" Type="http://schemas.openxmlformats.org/officeDocument/2006/relationships/image" Target="../media/image130.jpeg"/><Relationship Id="rId18" Type="http://schemas.openxmlformats.org/officeDocument/2006/relationships/image" Target="../media/image135.jpeg"/><Relationship Id="rId3" Type="http://schemas.openxmlformats.org/officeDocument/2006/relationships/image" Target="../media/image1.png"/><Relationship Id="rId7" Type="http://schemas.openxmlformats.org/officeDocument/2006/relationships/image" Target="../media/image124.jpeg"/><Relationship Id="rId12" Type="http://schemas.openxmlformats.org/officeDocument/2006/relationships/image" Target="../media/image129.jpeg"/><Relationship Id="rId17" Type="http://schemas.openxmlformats.org/officeDocument/2006/relationships/image" Target="../media/image134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.png"/><Relationship Id="rId11" Type="http://schemas.openxmlformats.org/officeDocument/2006/relationships/image" Target="../media/image128.jpeg"/><Relationship Id="rId5" Type="http://schemas.openxmlformats.org/officeDocument/2006/relationships/image" Target="../media/image122.png"/><Relationship Id="rId15" Type="http://schemas.openxmlformats.org/officeDocument/2006/relationships/image" Target="../media/image132.jpeg"/><Relationship Id="rId10" Type="http://schemas.openxmlformats.org/officeDocument/2006/relationships/image" Target="../media/image127.jpeg"/><Relationship Id="rId19" Type="http://schemas.openxmlformats.org/officeDocument/2006/relationships/image" Target="../media/image136.jpeg"/><Relationship Id="rId4" Type="http://schemas.openxmlformats.org/officeDocument/2006/relationships/image" Target="../media/image121.jpeg"/><Relationship Id="rId9" Type="http://schemas.openxmlformats.org/officeDocument/2006/relationships/image" Target="../media/image126.jpeg"/><Relationship Id="rId14" Type="http://schemas.openxmlformats.org/officeDocument/2006/relationships/image" Target="../media/image13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jpeg"/><Relationship Id="rId3" Type="http://schemas.openxmlformats.org/officeDocument/2006/relationships/image" Target="../media/image1.png"/><Relationship Id="rId7" Type="http://schemas.openxmlformats.org/officeDocument/2006/relationships/image" Target="../media/image1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9.png"/><Relationship Id="rId11" Type="http://schemas.openxmlformats.org/officeDocument/2006/relationships/image" Target="../media/image144.jpeg"/><Relationship Id="rId5" Type="http://schemas.openxmlformats.org/officeDocument/2006/relationships/image" Target="../media/image138.jpeg"/><Relationship Id="rId10" Type="http://schemas.openxmlformats.org/officeDocument/2006/relationships/image" Target="../media/image143.png"/><Relationship Id="rId4" Type="http://schemas.openxmlformats.org/officeDocument/2006/relationships/image" Target="../media/image137.jpeg"/><Relationship Id="rId9" Type="http://schemas.openxmlformats.org/officeDocument/2006/relationships/image" Target="../media/image14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jpeg"/><Relationship Id="rId13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image" Target="../media/image148.jpeg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7.png"/><Relationship Id="rId11" Type="http://schemas.openxmlformats.org/officeDocument/2006/relationships/diagramQuickStyle" Target="../diagrams/quickStyle5.xml"/><Relationship Id="rId5" Type="http://schemas.openxmlformats.org/officeDocument/2006/relationships/image" Target="../media/image146.jpeg"/><Relationship Id="rId10" Type="http://schemas.openxmlformats.org/officeDocument/2006/relationships/diagramLayout" Target="../diagrams/layout5.xml"/><Relationship Id="rId4" Type="http://schemas.openxmlformats.org/officeDocument/2006/relationships/image" Target="../media/image145.jpeg"/><Relationship Id="rId9" Type="http://schemas.openxmlformats.org/officeDocument/2006/relationships/diagramData" Target="../diagrams/data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.png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Relationship Id="rId9" Type="http://schemas.openxmlformats.org/officeDocument/2006/relationships/image" Target="../media/image152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6.xml"/><Relationship Id="rId12" Type="http://schemas.openxmlformats.org/officeDocument/2006/relationships/image" Target="../media/image1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157.png"/><Relationship Id="rId5" Type="http://schemas.openxmlformats.org/officeDocument/2006/relationships/diagramLayout" Target="../diagrams/layout6.xml"/><Relationship Id="rId10" Type="http://schemas.openxmlformats.org/officeDocument/2006/relationships/image" Target="../media/image156.jpeg"/><Relationship Id="rId4" Type="http://schemas.openxmlformats.org/officeDocument/2006/relationships/diagramData" Target="../diagrams/data6.xml"/><Relationship Id="rId9" Type="http://schemas.openxmlformats.org/officeDocument/2006/relationships/image" Target="../media/image15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167.jpeg"/><Relationship Id="rId18" Type="http://schemas.openxmlformats.org/officeDocument/2006/relationships/image" Target="../media/image172.jpeg"/><Relationship Id="rId3" Type="http://schemas.openxmlformats.org/officeDocument/2006/relationships/image" Target="../media/image1.png"/><Relationship Id="rId21" Type="http://schemas.openxmlformats.org/officeDocument/2006/relationships/image" Target="../media/image175.png"/><Relationship Id="rId7" Type="http://schemas.openxmlformats.org/officeDocument/2006/relationships/image" Target="../media/image161.jpeg"/><Relationship Id="rId12" Type="http://schemas.openxmlformats.org/officeDocument/2006/relationships/image" Target="../media/image166.jpeg"/><Relationship Id="rId17" Type="http://schemas.openxmlformats.org/officeDocument/2006/relationships/image" Target="../media/image171.png"/><Relationship Id="rId25" Type="http://schemas.openxmlformats.org/officeDocument/2006/relationships/image" Target="../media/image179.jpe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70.jpeg"/><Relationship Id="rId20" Type="http://schemas.openxmlformats.org/officeDocument/2006/relationships/image" Target="../media/image1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0.png"/><Relationship Id="rId11" Type="http://schemas.openxmlformats.org/officeDocument/2006/relationships/image" Target="../media/image165.jpeg"/><Relationship Id="rId24" Type="http://schemas.openxmlformats.org/officeDocument/2006/relationships/image" Target="../media/image178.png"/><Relationship Id="rId5" Type="http://schemas.openxmlformats.org/officeDocument/2006/relationships/image" Target="../media/image159.jpeg"/><Relationship Id="rId15" Type="http://schemas.openxmlformats.org/officeDocument/2006/relationships/image" Target="../media/image169.jpeg"/><Relationship Id="rId23" Type="http://schemas.openxmlformats.org/officeDocument/2006/relationships/image" Target="../media/image177.png"/><Relationship Id="rId10" Type="http://schemas.openxmlformats.org/officeDocument/2006/relationships/image" Target="../media/image164.gif"/><Relationship Id="rId19" Type="http://schemas.openxmlformats.org/officeDocument/2006/relationships/image" Target="../media/image173.jpeg"/><Relationship Id="rId4" Type="http://schemas.openxmlformats.org/officeDocument/2006/relationships/image" Target="../media/image157.png"/><Relationship Id="rId9" Type="http://schemas.openxmlformats.org/officeDocument/2006/relationships/image" Target="../media/image163.jpeg"/><Relationship Id="rId14" Type="http://schemas.openxmlformats.org/officeDocument/2006/relationships/image" Target="../media/image168.jpeg"/><Relationship Id="rId22" Type="http://schemas.openxmlformats.org/officeDocument/2006/relationships/image" Target="../media/image17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1.png"/><Relationship Id="rId5" Type="http://schemas.openxmlformats.org/officeDocument/2006/relationships/image" Target="../media/image180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jpeg"/><Relationship Id="rId7" Type="http://schemas.openxmlformats.org/officeDocument/2006/relationships/image" Target="../media/image18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5.png"/><Relationship Id="rId5" Type="http://schemas.openxmlformats.org/officeDocument/2006/relationships/image" Target="../media/image184.jpeg"/><Relationship Id="rId4" Type="http://schemas.openxmlformats.org/officeDocument/2006/relationships/image" Target="../media/image18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jpeg"/><Relationship Id="rId7" Type="http://schemas.openxmlformats.org/officeDocument/2006/relationships/image" Target="../media/image185.png"/><Relationship Id="rId2" Type="http://schemas.openxmlformats.org/officeDocument/2006/relationships/image" Target="../media/image18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4.jpeg"/><Relationship Id="rId5" Type="http://schemas.openxmlformats.org/officeDocument/2006/relationships/image" Target="../media/image183.jpe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jpeg"/><Relationship Id="rId7" Type="http://schemas.openxmlformats.org/officeDocument/2006/relationships/image" Target="../media/image185.png"/><Relationship Id="rId2" Type="http://schemas.openxmlformats.org/officeDocument/2006/relationships/image" Target="../media/image18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4.jpeg"/><Relationship Id="rId5" Type="http://schemas.openxmlformats.org/officeDocument/2006/relationships/image" Target="../media/image183.jpe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3" Type="http://schemas.openxmlformats.org/officeDocument/2006/relationships/image" Target="../media/image1.png"/><Relationship Id="rId7" Type="http://schemas.openxmlformats.org/officeDocument/2006/relationships/image" Target="../media/image18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3.jpeg"/><Relationship Id="rId5" Type="http://schemas.openxmlformats.org/officeDocument/2006/relationships/image" Target="../media/image192.jpeg"/><Relationship Id="rId4" Type="http://schemas.openxmlformats.org/officeDocument/2006/relationships/image" Target="../media/image19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16.png"/><Relationship Id="rId3" Type="http://schemas.openxmlformats.org/officeDocument/2006/relationships/chart" Target="../charts/chart1.xml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11" Type="http://schemas.openxmlformats.org/officeDocument/2006/relationships/chart" Target="../charts/chart3.xml"/><Relationship Id="rId5" Type="http://schemas.openxmlformats.org/officeDocument/2006/relationships/diagramData" Target="../diagrams/data2.xml"/><Relationship Id="rId10" Type="http://schemas.openxmlformats.org/officeDocument/2006/relationships/chart" Target="../charts/chart2.xml"/><Relationship Id="rId4" Type="http://schemas.openxmlformats.org/officeDocument/2006/relationships/image" Target="../media/image1.png"/><Relationship Id="rId9" Type="http://schemas.microsoft.com/office/2007/relationships/diagramDrawing" Target="../diagrams/drawing2.xml"/><Relationship Id="rId1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3" Type="http://schemas.openxmlformats.org/officeDocument/2006/relationships/image" Target="../media/image1.png"/><Relationship Id="rId7" Type="http://schemas.openxmlformats.org/officeDocument/2006/relationships/image" Target="../media/image18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5.jpeg"/><Relationship Id="rId5" Type="http://schemas.openxmlformats.org/officeDocument/2006/relationships/image" Target="../media/image194.jpeg"/><Relationship Id="rId4" Type="http://schemas.openxmlformats.org/officeDocument/2006/relationships/image" Target="../media/image193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3" Type="http://schemas.openxmlformats.org/officeDocument/2006/relationships/image" Target="../media/image195.jpeg"/><Relationship Id="rId7" Type="http://schemas.openxmlformats.org/officeDocument/2006/relationships/image" Target="../media/image19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7.jpeg"/><Relationship Id="rId5" Type="http://schemas.openxmlformats.org/officeDocument/2006/relationships/image" Target="../media/image196.jpeg"/><Relationship Id="rId4" Type="http://schemas.openxmlformats.org/officeDocument/2006/relationships/image" Target="../media/image18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7" Type="http://schemas.openxmlformats.org/officeDocument/2006/relationships/image" Target="../media/image185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4.jpeg"/><Relationship Id="rId5" Type="http://schemas.openxmlformats.org/officeDocument/2006/relationships/image" Target="../media/image183.jpe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jpeg"/><Relationship Id="rId7" Type="http://schemas.openxmlformats.org/officeDocument/2006/relationships/image" Target="../media/image20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1.jpeg"/><Relationship Id="rId5" Type="http://schemas.openxmlformats.org/officeDocument/2006/relationships/image" Target="../media/image185.png"/><Relationship Id="rId4" Type="http://schemas.openxmlformats.org/officeDocument/2006/relationships/image" Target="../media/image18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jpeg"/><Relationship Id="rId7" Type="http://schemas.openxmlformats.org/officeDocument/2006/relationships/image" Target="../media/image185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4.jpeg"/><Relationship Id="rId5" Type="http://schemas.openxmlformats.org/officeDocument/2006/relationships/image" Target="../media/image183.jpe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jpeg"/><Relationship Id="rId7" Type="http://schemas.openxmlformats.org/officeDocument/2006/relationships/image" Target="../media/image185.png"/><Relationship Id="rId2" Type="http://schemas.openxmlformats.org/officeDocument/2006/relationships/image" Target="../media/image20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4.jpeg"/><Relationship Id="rId5" Type="http://schemas.openxmlformats.org/officeDocument/2006/relationships/image" Target="../media/image183.jpe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jpeg"/><Relationship Id="rId7" Type="http://schemas.openxmlformats.org/officeDocument/2006/relationships/image" Target="../media/image185.png"/><Relationship Id="rId2" Type="http://schemas.openxmlformats.org/officeDocument/2006/relationships/image" Target="../media/image20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4.jpeg"/><Relationship Id="rId5" Type="http://schemas.openxmlformats.org/officeDocument/2006/relationships/image" Target="../media/image183.jpeg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jpeg"/><Relationship Id="rId7" Type="http://schemas.openxmlformats.org/officeDocument/2006/relationships/image" Target="../media/image185.png"/><Relationship Id="rId2" Type="http://schemas.openxmlformats.org/officeDocument/2006/relationships/image" Target="../media/image20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4.jpeg"/><Relationship Id="rId5" Type="http://schemas.openxmlformats.org/officeDocument/2006/relationships/image" Target="../media/image183.jpeg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5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4.jpeg"/><Relationship Id="rId5" Type="http://schemas.openxmlformats.org/officeDocument/2006/relationships/image" Target="../media/image183.jpeg"/><Relationship Id="rId4" Type="http://schemas.openxmlformats.org/officeDocument/2006/relationships/image" Target="../media/image2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1.wdp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8.png"/><Relationship Id="rId10" Type="http://schemas.openxmlformats.org/officeDocument/2006/relationships/image" Target="../media/image24.png"/><Relationship Id="rId4" Type="http://schemas.openxmlformats.org/officeDocument/2006/relationships/image" Target="../media/image1.png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11" Type="http://schemas.openxmlformats.org/officeDocument/2006/relationships/image" Target="../media/image33.png"/><Relationship Id="rId5" Type="http://schemas.openxmlformats.org/officeDocument/2006/relationships/chart" Target="../charts/chart5.xml"/><Relationship Id="rId10" Type="http://schemas.openxmlformats.org/officeDocument/2006/relationships/image" Target="../media/image32.png"/><Relationship Id="rId4" Type="http://schemas.openxmlformats.org/officeDocument/2006/relationships/chart" Target="../charts/chart4.xml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4.jpe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11" Type="http://schemas.openxmlformats.org/officeDocument/2006/relationships/image" Target="../media/image40.png"/><Relationship Id="rId5" Type="http://schemas.openxmlformats.org/officeDocument/2006/relationships/image" Target="../media/image1.png"/><Relationship Id="rId10" Type="http://schemas.openxmlformats.org/officeDocument/2006/relationships/image" Target="../media/image39.png"/><Relationship Id="rId4" Type="http://schemas.openxmlformats.org/officeDocument/2006/relationships/image" Target="../media/image35.jpe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image" Target="../media/image1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67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10.png"/><Relationship Id="rId4" Type="http://schemas.openxmlformats.org/officeDocument/2006/relationships/diagramData" Target="../diagrams/data3.xml"/><Relationship Id="rId9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0"/>
            <a:ext cx="112908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8" y="265072"/>
            <a:ext cx="631685" cy="784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19" y="474392"/>
            <a:ext cx="9588244" cy="559481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157413" y="2291730"/>
            <a:ext cx="9143999" cy="2616026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2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mbria Math" pitchFamily="18" charset="0"/>
                <a:cs typeface="Arial" panose="020B0604020202020204" pitchFamily="34" charset="0"/>
              </a:rPr>
              <a:t>Муниципальное образование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mbria Math" pitchFamily="18" charset="0"/>
                <a:cs typeface="Arial" panose="020B0604020202020204" pitchFamily="34" charset="0"/>
              </a:rPr>
              <a:t> </a:t>
            </a:r>
          </a:p>
          <a:p>
            <a:pPr algn="ctr" eaLnBrk="0" hangingPunct="0"/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mbria Math" pitchFamily="18" charset="0"/>
                <a:cs typeface="Arial" panose="020B0604020202020204" pitchFamily="34" charset="0"/>
              </a:rPr>
              <a:t>город Оленегорск</a:t>
            </a:r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mbria Math" pitchFamily="18" charset="0"/>
                <a:cs typeface="Arial" panose="020B0604020202020204" pitchFamily="34" charset="0"/>
              </a:rPr>
              <a:t/>
            </a:r>
            <a:br>
              <a:rPr lang="ru-RU" sz="6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mbria Math" pitchFamily="18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mbria Math" pitchFamily="18" charset="0"/>
                <a:cs typeface="Arial" panose="020B0604020202020204" pitchFamily="34" charset="0"/>
              </a:rPr>
              <a:t>с подведомственной территорией</a:t>
            </a:r>
            <a:r>
              <a:rPr lang="ru-RU" sz="3200" b="1" strike="sngStrike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mbria Math" pitchFamily="18" charset="0"/>
                <a:cs typeface="Arial" panose="020B0604020202020204" pitchFamily="34" charset="0"/>
              </a:rPr>
              <a:t> </a:t>
            </a:r>
            <a:endParaRPr lang="en-US" sz="3200" b="1" strike="sngStrike" dirty="0">
              <a:solidFill>
                <a:schemeClr val="accent1">
                  <a:lumMod val="75000"/>
                </a:schemeClr>
              </a:solidFill>
              <a:latin typeface="+mj-lt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10" name="Подзаголовок 2"/>
          <p:cNvSpPr>
            <a:spLocks/>
          </p:cNvSpPr>
          <p:nvPr/>
        </p:nvSpPr>
        <p:spPr bwMode="auto">
          <a:xfrm>
            <a:off x="4626143" y="5598745"/>
            <a:ext cx="4206538" cy="125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1400" b="1" dirty="0" smtClean="0">
                <a:latin typeface="Century Gothic" pitchFamily="34" charset="0"/>
              </a:rPr>
              <a:t>Глава муниципального образования город Оленегорск с подведомственной территорией</a:t>
            </a:r>
            <a:endParaRPr lang="en-US" sz="1400" b="1" dirty="0" smtClean="0">
              <a:latin typeface="Century Gothic" pitchFamily="34" charset="0"/>
            </a:endParaRPr>
          </a:p>
          <a:p>
            <a:pPr algn="ctr">
              <a:spcBef>
                <a:spcPct val="20000"/>
              </a:spcBef>
            </a:pPr>
            <a:endParaRPr lang="ru-RU" sz="1400" b="1" dirty="0">
              <a:latin typeface="Century Gothic" pitchFamily="34" charset="0"/>
            </a:endParaRPr>
          </a:p>
          <a:p>
            <a:pPr algn="ctr"/>
            <a:r>
              <a:rPr lang="ru-RU" sz="1400" b="1" dirty="0" smtClean="0">
                <a:latin typeface="Century Gothic" pitchFamily="34" charset="0"/>
              </a:rPr>
              <a:t>Самарский</a:t>
            </a:r>
            <a:r>
              <a:rPr lang="en-US" sz="1400" b="1" dirty="0" smtClean="0">
                <a:latin typeface="Century Gothic" pitchFamily="34" charset="0"/>
              </a:rPr>
              <a:t> </a:t>
            </a:r>
            <a:r>
              <a:rPr lang="ru-RU" sz="1400" b="1" dirty="0" smtClean="0">
                <a:latin typeface="Century Gothic" pitchFamily="34" charset="0"/>
              </a:rPr>
              <a:t>Олег Григорьевич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2" name="Блок-схема: узел 1"/>
          <p:cNvSpPr/>
          <p:nvPr/>
        </p:nvSpPr>
        <p:spPr>
          <a:xfrm>
            <a:off x="3653267" y="1566072"/>
            <a:ext cx="151678" cy="14572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962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0"/>
            <a:ext cx="112908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8" y="265072"/>
            <a:ext cx="631685" cy="784400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1129082" y="0"/>
            <a:ext cx="11062918" cy="7072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4D6B82"/>
                </a:solidFill>
                <a:cs typeface="Arial" panose="020B0604020202020204" pitchFamily="34" charset="0"/>
              </a:rPr>
              <a:t>СТАВКА </a:t>
            </a:r>
            <a:r>
              <a:rPr lang="en-US" sz="4000" b="1" dirty="0" smtClean="0">
                <a:solidFill>
                  <a:srgbClr val="4D6B82"/>
                </a:solidFill>
                <a:cs typeface="Arial" panose="020B0604020202020204" pitchFamily="34" charset="0"/>
              </a:rPr>
              <a:t>1</a:t>
            </a:r>
            <a:r>
              <a:rPr lang="ru-RU" sz="4000" b="1" dirty="0" smtClean="0">
                <a:solidFill>
                  <a:srgbClr val="4D6B82"/>
                </a:solidFill>
                <a:cs typeface="Arial" panose="020B0604020202020204" pitchFamily="34" charset="0"/>
              </a:rPr>
              <a:t>: ИНДУСТРИАЛЬНЫЕ ПРОЕКТЫ</a:t>
            </a:r>
            <a:endParaRPr lang="ru-RU" sz="4000" b="1" dirty="0">
              <a:solidFill>
                <a:srgbClr val="4D6B82"/>
              </a:solidFill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359193" y="1116430"/>
            <a:ext cx="1620000" cy="1620000"/>
          </a:xfrm>
          <a:prstGeom prst="ellipse">
            <a:avLst/>
          </a:prstGeom>
          <a:blipFill>
            <a:blip r:embed="rId4" cstate="email"/>
            <a:stretch>
              <a:fillRect/>
            </a:stretch>
          </a:blip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233660" y="5064152"/>
            <a:ext cx="1620000" cy="1620000"/>
          </a:xfrm>
          <a:prstGeom prst="ellipse">
            <a:avLst/>
          </a:prstGeom>
          <a:blipFill>
            <a:blip r:embed="rId5" cstate="email"/>
            <a:stretch>
              <a:fillRect/>
            </a:stretch>
          </a:blip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267835" y="3090291"/>
            <a:ext cx="1620000" cy="1620000"/>
          </a:xfrm>
          <a:prstGeom prst="ellipse">
            <a:avLst/>
          </a:prstGeom>
          <a:blipFill dpi="0" rotWithShape="1">
            <a:blip r:embed="rId6" cstate="email"/>
            <a:srcRect/>
            <a:stretch>
              <a:fillRect/>
            </a:stretch>
          </a:blip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110447" y="5011684"/>
            <a:ext cx="1620000" cy="1620000"/>
          </a:xfrm>
          <a:prstGeom prst="ellipse">
            <a:avLst/>
          </a:prstGeom>
          <a:blipFill>
            <a:blip r:embed="rId7" cstate="email"/>
            <a:stretch>
              <a:fillRect/>
            </a:stretch>
          </a:blip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570447" y="1049472"/>
            <a:ext cx="2160000" cy="2160000"/>
          </a:xfrm>
          <a:prstGeom prst="ellipse">
            <a:avLst/>
          </a:prstGeom>
          <a:blipFill>
            <a:blip r:embed="rId8" cstate="email"/>
            <a:stretch>
              <a:fillRect/>
            </a:stretch>
          </a:blip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589339847"/>
              </p:ext>
            </p:extLst>
          </p:nvPr>
        </p:nvGraphicFramePr>
        <p:xfrm>
          <a:off x="4118766" y="1922571"/>
          <a:ext cx="4634212" cy="4861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15" name="Прямая соединительная линия 14"/>
          <p:cNvCxnSpPr>
            <a:stCxn id="7" idx="6"/>
          </p:cNvCxnSpPr>
          <p:nvPr/>
        </p:nvCxnSpPr>
        <p:spPr>
          <a:xfrm>
            <a:off x="3979193" y="1926430"/>
            <a:ext cx="1631688" cy="1823420"/>
          </a:xfrm>
          <a:prstGeom prst="line">
            <a:avLst/>
          </a:prstGeom>
          <a:ln w="317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8" idx="6"/>
          </p:cNvCxnSpPr>
          <p:nvPr/>
        </p:nvCxnSpPr>
        <p:spPr>
          <a:xfrm>
            <a:off x="3853660" y="5874152"/>
            <a:ext cx="1506088" cy="28074"/>
          </a:xfrm>
          <a:prstGeom prst="line">
            <a:avLst/>
          </a:prstGeom>
          <a:ln w="317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13" idx="2"/>
          </p:cNvCxnSpPr>
          <p:nvPr/>
        </p:nvCxnSpPr>
        <p:spPr>
          <a:xfrm flipH="1">
            <a:off x="7463692" y="2129472"/>
            <a:ext cx="1106755" cy="758897"/>
          </a:xfrm>
          <a:prstGeom prst="line">
            <a:avLst/>
          </a:prstGeom>
          <a:ln w="317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2" idx="2"/>
          </p:cNvCxnSpPr>
          <p:nvPr/>
        </p:nvCxnSpPr>
        <p:spPr>
          <a:xfrm flipH="1">
            <a:off x="7005343" y="5821684"/>
            <a:ext cx="2105104" cy="14690"/>
          </a:xfrm>
          <a:prstGeom prst="line">
            <a:avLst/>
          </a:prstGeom>
          <a:ln w="317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041" y="5421339"/>
            <a:ext cx="374486" cy="46502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193" y="2049857"/>
            <a:ext cx="547151" cy="54786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509" y="2942663"/>
            <a:ext cx="562835" cy="60956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041" y="4037361"/>
            <a:ext cx="396343" cy="465021"/>
          </a:xfrm>
          <a:prstGeom prst="rect">
            <a:avLst/>
          </a:prstGeom>
        </p:spPr>
      </p:pic>
      <p:cxnSp>
        <p:nvCxnSpPr>
          <p:cNvPr id="41" name="Прямая соединительная линия 40"/>
          <p:cNvCxnSpPr>
            <a:stCxn id="11" idx="6"/>
          </p:cNvCxnSpPr>
          <p:nvPr/>
        </p:nvCxnSpPr>
        <p:spPr>
          <a:xfrm>
            <a:off x="3887835" y="3900291"/>
            <a:ext cx="1577474" cy="1081404"/>
          </a:xfrm>
          <a:prstGeom prst="line">
            <a:avLst/>
          </a:prstGeom>
          <a:ln w="317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1168914" y="2888369"/>
            <a:ext cx="15520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268CD8"/>
                </a:solidFill>
                <a:latin typeface="+mj-lt"/>
                <a:cs typeface="Arial" pitchFamily="34" charset="0"/>
              </a:rPr>
              <a:t>Тепличное хозяйство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135381" y="4734685"/>
            <a:ext cx="25801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200" b="1" dirty="0">
                <a:solidFill>
                  <a:srgbClr val="268CD8"/>
                </a:solidFill>
                <a:cs typeface="Arial" pitchFamily="34" charset="0"/>
              </a:rPr>
              <a:t>П</a:t>
            </a:r>
            <a:r>
              <a:rPr lang="ru-RU" sz="1200" b="1" dirty="0" smtClean="0">
                <a:solidFill>
                  <a:srgbClr val="268CD8"/>
                </a:solidFill>
                <a:cs typeface="Arial" pitchFamily="34" charset="0"/>
              </a:rPr>
              <a:t>роизводство </a:t>
            </a:r>
            <a:r>
              <a:rPr lang="ru-RU" sz="1200" b="1" dirty="0" err="1">
                <a:solidFill>
                  <a:srgbClr val="268CD8"/>
                </a:solidFill>
                <a:cs typeface="Arial" pitchFamily="34" charset="0"/>
              </a:rPr>
              <a:t>пеноблоков</a:t>
            </a:r>
            <a:r>
              <a:rPr lang="ru-RU" sz="1200" b="1" dirty="0">
                <a:solidFill>
                  <a:srgbClr val="268CD8"/>
                </a:solidFill>
                <a:cs typeface="Arial" pitchFamily="34" charset="0"/>
              </a:rPr>
              <a:t> и плитки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171623" y="815037"/>
            <a:ext cx="23887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268CD8"/>
                </a:solidFill>
                <a:latin typeface="+mj-lt"/>
                <a:cs typeface="Arial" pitchFamily="34" charset="0"/>
              </a:rPr>
              <a:t>Цех по ремонту электроустановок</a:t>
            </a:r>
            <a:endParaRPr lang="ru-RU" sz="1200" b="1" dirty="0">
              <a:solidFill>
                <a:srgbClr val="268CD8"/>
              </a:solidFill>
              <a:latin typeface="+mj-lt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9038445" y="712444"/>
            <a:ext cx="29658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268CD8"/>
                </a:solidFill>
                <a:latin typeface="+mj-lt"/>
                <a:cs typeface="Arial" pitchFamily="34" charset="0"/>
              </a:rPr>
              <a:t>Производство гидроабразивных порошков</a:t>
            </a:r>
            <a:endParaRPr lang="ru-RU" sz="1200" b="1" dirty="0">
              <a:solidFill>
                <a:srgbClr val="268CD8"/>
              </a:solidFill>
              <a:latin typeface="+mj-lt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9324753" y="4710291"/>
            <a:ext cx="18774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268CD8"/>
                </a:solidFill>
                <a:latin typeface="+mj-lt"/>
                <a:cs typeface="Arial" pitchFamily="34" charset="0"/>
              </a:rPr>
              <a:t>Модернизация котельной</a:t>
            </a:r>
            <a:endParaRPr lang="ru-RU" sz="1200" b="1" dirty="0">
              <a:solidFill>
                <a:srgbClr val="268CD8"/>
              </a:solidFill>
              <a:latin typeface="+mj-lt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84468" y="1067789"/>
            <a:ext cx="908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68CD8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124</a:t>
            </a:r>
            <a:endParaRPr lang="ru-RU" sz="2400" b="1" dirty="0">
              <a:solidFill>
                <a:srgbClr val="268CD8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585" y="1039975"/>
            <a:ext cx="464428" cy="46800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1225959" y="1460810"/>
            <a:ext cx="96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7916B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150 млн.</a:t>
            </a:r>
            <a:endParaRPr lang="ru-RU" sz="1600" b="1" dirty="0">
              <a:solidFill>
                <a:srgbClr val="77916B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19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286" y="1524627"/>
            <a:ext cx="487883" cy="487883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10839143" y="1047217"/>
            <a:ext cx="773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68CD8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50</a:t>
            </a:r>
            <a:endParaRPr lang="ru-RU" sz="2400" b="1" dirty="0">
              <a:solidFill>
                <a:srgbClr val="268CD8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246" y="1044050"/>
            <a:ext cx="464428" cy="46800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10793475" y="1552651"/>
            <a:ext cx="96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7916B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150 млн.</a:t>
            </a:r>
            <a:endParaRPr lang="ru-RU" sz="1600" b="1" dirty="0">
              <a:solidFill>
                <a:srgbClr val="77916B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19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405" y="1599147"/>
            <a:ext cx="487883" cy="487883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1176323" y="3133396"/>
            <a:ext cx="773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68CD8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sz="2400" b="1" dirty="0" smtClean="0">
                <a:solidFill>
                  <a:srgbClr val="268CD8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endParaRPr lang="ru-RU" sz="2400" b="1" dirty="0">
              <a:solidFill>
                <a:srgbClr val="268CD8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868" y="3104242"/>
            <a:ext cx="464428" cy="468000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1156498" y="3552232"/>
            <a:ext cx="96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7916B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33 млн.</a:t>
            </a:r>
            <a:endParaRPr lang="ru-RU" sz="1600" b="1" dirty="0">
              <a:solidFill>
                <a:srgbClr val="77916B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19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045" y="3618556"/>
            <a:ext cx="487883" cy="487883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1138088" y="5038995"/>
            <a:ext cx="773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68CD8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10</a:t>
            </a:r>
            <a:endParaRPr lang="ru-RU" sz="2400" b="1" dirty="0">
              <a:solidFill>
                <a:srgbClr val="268CD8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652" y="5089123"/>
            <a:ext cx="464428" cy="468000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1104595" y="5524394"/>
            <a:ext cx="96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7916B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15 млн.</a:t>
            </a:r>
            <a:endParaRPr lang="ru-RU" sz="1600" b="1" dirty="0">
              <a:solidFill>
                <a:srgbClr val="77916B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9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90" y="5585244"/>
            <a:ext cx="487883" cy="487883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10769914" y="5152062"/>
            <a:ext cx="773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268CD8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ru-RU" sz="2400" b="1" dirty="0" smtClean="0">
                <a:solidFill>
                  <a:srgbClr val="268CD8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endParaRPr lang="ru-RU" sz="2400" b="1" dirty="0">
              <a:solidFill>
                <a:srgbClr val="268CD8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726" y="5158380"/>
            <a:ext cx="464428" cy="468000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0793475" y="5579949"/>
            <a:ext cx="96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7916B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600 млн.</a:t>
            </a:r>
            <a:endParaRPr lang="ru-RU" sz="1600" b="1" dirty="0">
              <a:solidFill>
                <a:srgbClr val="77916B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19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140" y="5647983"/>
            <a:ext cx="487883" cy="487883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249987" y="1971682"/>
            <a:ext cx="96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112 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млн.</a:t>
            </a:r>
            <a:endParaRPr lang="ru-RU" sz="1600" b="1" dirty="0">
              <a:solidFill>
                <a:srgbClr val="FF0000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856713" y="2056370"/>
            <a:ext cx="432000" cy="432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ФРП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11397076" y="2144509"/>
            <a:ext cx="432000" cy="432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ФРМ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11389940" y="6185036"/>
            <a:ext cx="432000" cy="432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ФРМ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837123" y="6109169"/>
            <a:ext cx="96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500 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млн.</a:t>
            </a:r>
            <a:endParaRPr lang="ru-RU" sz="1600" b="1" dirty="0">
              <a:solidFill>
                <a:srgbClr val="FF0000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870282" y="2070141"/>
            <a:ext cx="96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50 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млн.</a:t>
            </a:r>
            <a:endParaRPr lang="ru-RU" sz="1600" b="1" dirty="0">
              <a:solidFill>
                <a:srgbClr val="FF0000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9302" y="1236694"/>
            <a:ext cx="2479344" cy="379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4D6B82"/>
                </a:solidFill>
              </a:rPr>
              <a:t>УРОВНИ ЭКОНОМИКИ</a:t>
            </a:r>
            <a:endParaRPr lang="ru-RU" dirty="0">
              <a:solidFill>
                <a:srgbClr val="4D6B8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484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1" descr="C:\Users\panikar\Desktop\K161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89435" y="785793"/>
            <a:ext cx="2274340" cy="2000264"/>
          </a:xfrm>
          <a:prstGeom prst="rect">
            <a:avLst/>
          </a:prstGeom>
          <a:noFill/>
        </p:spPr>
      </p:pic>
      <p:pic>
        <p:nvPicPr>
          <p:cNvPr id="81" name="Picture 1" descr="C:\Users\panikar\Desktop\K161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89435" y="2786057"/>
            <a:ext cx="2274340" cy="2000264"/>
          </a:xfrm>
          <a:prstGeom prst="rect">
            <a:avLst/>
          </a:prstGeom>
          <a:noFill/>
        </p:spPr>
      </p:pic>
      <p:pic>
        <p:nvPicPr>
          <p:cNvPr id="86" name="Picture 1" descr="C:\Users\panikar\Desktop\K161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60873" y="4857735"/>
            <a:ext cx="2274340" cy="2000264"/>
          </a:xfrm>
          <a:prstGeom prst="rect">
            <a:avLst/>
          </a:prstGeom>
          <a:noFill/>
        </p:spPr>
      </p:pic>
      <p:pic>
        <p:nvPicPr>
          <p:cNvPr id="87" name="Picture 1" descr="C:\Users\panikar\Desktop\K161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60543" y="785793"/>
            <a:ext cx="2274340" cy="2000264"/>
          </a:xfrm>
          <a:prstGeom prst="rect">
            <a:avLst/>
          </a:prstGeom>
          <a:noFill/>
        </p:spPr>
      </p:pic>
      <p:pic>
        <p:nvPicPr>
          <p:cNvPr id="88" name="Picture 1" descr="C:\Users\panikar\Desktop\K161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60543" y="2786057"/>
            <a:ext cx="2274340" cy="2000264"/>
          </a:xfrm>
          <a:prstGeom prst="rect">
            <a:avLst/>
          </a:prstGeom>
          <a:noFill/>
        </p:spPr>
      </p:pic>
      <p:pic>
        <p:nvPicPr>
          <p:cNvPr id="89" name="Picture 1" descr="C:\Users\panikar\Desktop\K161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31981" y="4857735"/>
            <a:ext cx="2274340" cy="2000264"/>
          </a:xfrm>
          <a:prstGeom prst="rect">
            <a:avLst/>
          </a:prstGeom>
          <a:noFill/>
        </p:spPr>
      </p:pic>
      <p:pic>
        <p:nvPicPr>
          <p:cNvPr id="90" name="Picture 1" descr="C:\Users\panikar\Desktop\K161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31651" y="785793"/>
            <a:ext cx="2274340" cy="2000264"/>
          </a:xfrm>
          <a:prstGeom prst="rect">
            <a:avLst/>
          </a:prstGeom>
          <a:noFill/>
        </p:spPr>
      </p:pic>
      <p:pic>
        <p:nvPicPr>
          <p:cNvPr id="91" name="Picture 1" descr="C:\Users\panikar\Desktop\K161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31651" y="2786057"/>
            <a:ext cx="2274340" cy="2000264"/>
          </a:xfrm>
          <a:prstGeom prst="rect">
            <a:avLst/>
          </a:prstGeom>
          <a:noFill/>
        </p:spPr>
      </p:pic>
      <p:pic>
        <p:nvPicPr>
          <p:cNvPr id="92" name="Picture 1" descr="C:\Users\panikar\Desktop\K161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03089" y="4857735"/>
            <a:ext cx="2274340" cy="2000264"/>
          </a:xfrm>
          <a:prstGeom prst="rect">
            <a:avLst/>
          </a:prstGeom>
          <a:noFill/>
        </p:spPr>
      </p:pic>
      <p:pic>
        <p:nvPicPr>
          <p:cNvPr id="93" name="Picture 1" descr="C:\Users\panikar\Desktop\K161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31321" y="785793"/>
            <a:ext cx="2274340" cy="2000264"/>
          </a:xfrm>
          <a:prstGeom prst="rect">
            <a:avLst/>
          </a:prstGeom>
          <a:noFill/>
        </p:spPr>
      </p:pic>
      <p:pic>
        <p:nvPicPr>
          <p:cNvPr id="94" name="Picture 1" descr="C:\Users\panikar\Desktop\K161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31321" y="2786057"/>
            <a:ext cx="2274340" cy="2000264"/>
          </a:xfrm>
          <a:prstGeom prst="rect">
            <a:avLst/>
          </a:prstGeom>
          <a:noFill/>
        </p:spPr>
      </p:pic>
      <p:pic>
        <p:nvPicPr>
          <p:cNvPr id="95" name="Picture 1" descr="C:\Users\panikar\Desktop\K161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02759" y="4857735"/>
            <a:ext cx="2274340" cy="2000264"/>
          </a:xfrm>
          <a:prstGeom prst="rect">
            <a:avLst/>
          </a:prstGeom>
          <a:noFill/>
        </p:spPr>
      </p:pic>
      <p:sp>
        <p:nvSpPr>
          <p:cNvPr id="120" name="Прямоугольник 4"/>
          <p:cNvSpPr>
            <a:spLocks noChangeArrowheads="1"/>
          </p:cNvSpPr>
          <p:nvPr/>
        </p:nvSpPr>
        <p:spPr bwMode="auto">
          <a:xfrm>
            <a:off x="2059949" y="1071545"/>
            <a:ext cx="15119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u="sng" dirty="0">
                <a:solidFill>
                  <a:schemeClr val="bg1"/>
                </a:solidFill>
                <a:latin typeface="Corbel" panose="020B0503020204020204" pitchFamily="34" charset="0"/>
              </a:rPr>
              <a:t>ЯНВАРЬ</a:t>
            </a:r>
            <a:endParaRPr lang="ru-RU" altLang="ru-RU" sz="1400" u="sng" dirty="0">
              <a:latin typeface="Calibri" panose="020F0502020204030204" pitchFamily="34" charset="0"/>
            </a:endParaRPr>
          </a:p>
        </p:txBody>
      </p:sp>
      <p:sp>
        <p:nvSpPr>
          <p:cNvPr id="121" name="Прямоугольник 4"/>
          <p:cNvSpPr>
            <a:spLocks noChangeArrowheads="1"/>
          </p:cNvSpPr>
          <p:nvPr/>
        </p:nvSpPr>
        <p:spPr bwMode="auto">
          <a:xfrm>
            <a:off x="4703155" y="1071545"/>
            <a:ext cx="12450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u="sng" dirty="0">
                <a:solidFill>
                  <a:schemeClr val="bg1"/>
                </a:solidFill>
                <a:latin typeface="Corbel" panose="020B0503020204020204" pitchFamily="34" charset="0"/>
              </a:rPr>
              <a:t>ФЕВРАЛЬ</a:t>
            </a:r>
            <a:endParaRPr lang="ru-RU" altLang="ru-RU" sz="1400" u="sng" dirty="0">
              <a:latin typeface="Calibri" panose="020F0502020204030204" pitchFamily="34" charset="0"/>
            </a:endParaRPr>
          </a:p>
        </p:txBody>
      </p:sp>
      <p:sp>
        <p:nvSpPr>
          <p:cNvPr id="122" name="Прямоугольник 4"/>
          <p:cNvSpPr>
            <a:spLocks noChangeArrowheads="1"/>
          </p:cNvSpPr>
          <p:nvPr/>
        </p:nvSpPr>
        <p:spPr bwMode="auto">
          <a:xfrm>
            <a:off x="7060609" y="1071545"/>
            <a:ext cx="12992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u="sng" dirty="0">
                <a:solidFill>
                  <a:schemeClr val="bg1"/>
                </a:solidFill>
                <a:latin typeface="Corbel" panose="020B0503020204020204" pitchFamily="34" charset="0"/>
              </a:rPr>
              <a:t>МАРТ</a:t>
            </a:r>
            <a:endParaRPr lang="ru-RU" altLang="ru-RU" sz="1400" u="sng" dirty="0">
              <a:latin typeface="Calibri" panose="020F0502020204030204" pitchFamily="34" charset="0"/>
            </a:endParaRPr>
          </a:p>
        </p:txBody>
      </p:sp>
      <p:sp>
        <p:nvSpPr>
          <p:cNvPr id="123" name="Прямоугольник 4"/>
          <p:cNvSpPr>
            <a:spLocks noChangeArrowheads="1"/>
          </p:cNvSpPr>
          <p:nvPr/>
        </p:nvSpPr>
        <p:spPr bwMode="auto">
          <a:xfrm>
            <a:off x="2281286" y="3068597"/>
            <a:ext cx="11792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u="sng" dirty="0">
                <a:solidFill>
                  <a:schemeClr val="bg1"/>
                </a:solidFill>
                <a:latin typeface="Corbel" panose="020B0503020204020204" pitchFamily="34" charset="0"/>
              </a:rPr>
              <a:t>МАЙ</a:t>
            </a:r>
            <a:endParaRPr lang="ru-RU" altLang="ru-RU" sz="1400" u="sng" dirty="0">
              <a:latin typeface="Calibri" panose="020F0502020204030204" pitchFamily="34" charset="0"/>
            </a:endParaRPr>
          </a:p>
        </p:txBody>
      </p:sp>
      <p:sp>
        <p:nvSpPr>
          <p:cNvPr id="124" name="Прямоугольник 4"/>
          <p:cNvSpPr>
            <a:spLocks noChangeArrowheads="1"/>
          </p:cNvSpPr>
          <p:nvPr/>
        </p:nvSpPr>
        <p:spPr bwMode="auto">
          <a:xfrm>
            <a:off x="4560279" y="3071809"/>
            <a:ext cx="13960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u="sng" dirty="0">
                <a:solidFill>
                  <a:schemeClr val="bg1"/>
                </a:solidFill>
                <a:latin typeface="Corbel" panose="020B0503020204020204" pitchFamily="34" charset="0"/>
              </a:rPr>
              <a:t>ИЮЛЬ</a:t>
            </a:r>
            <a:endParaRPr lang="ru-RU" altLang="ru-RU" sz="1400" u="sng" dirty="0">
              <a:latin typeface="Calibri" panose="020F0502020204030204" pitchFamily="34" charset="0"/>
            </a:endParaRPr>
          </a:p>
        </p:txBody>
      </p:sp>
      <p:sp>
        <p:nvSpPr>
          <p:cNvPr id="125" name="Прямоугольник 4"/>
          <p:cNvSpPr>
            <a:spLocks noChangeArrowheads="1"/>
          </p:cNvSpPr>
          <p:nvPr/>
        </p:nvSpPr>
        <p:spPr bwMode="auto">
          <a:xfrm>
            <a:off x="7132047" y="3000371"/>
            <a:ext cx="12460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u="sng" dirty="0">
                <a:solidFill>
                  <a:schemeClr val="bg1"/>
                </a:solidFill>
                <a:latin typeface="Corbel" panose="020B0503020204020204" pitchFamily="34" charset="0"/>
              </a:rPr>
              <a:t>ИЮЛЬ</a:t>
            </a:r>
            <a:endParaRPr lang="ru-RU" altLang="ru-RU" sz="1400" u="sng" dirty="0">
              <a:latin typeface="Calibri" panose="020F0502020204030204" pitchFamily="34" charset="0"/>
            </a:endParaRPr>
          </a:p>
        </p:txBody>
      </p:sp>
      <p:sp>
        <p:nvSpPr>
          <p:cNvPr id="126" name="Прямоугольник 4"/>
          <p:cNvSpPr>
            <a:spLocks noChangeArrowheads="1"/>
          </p:cNvSpPr>
          <p:nvPr/>
        </p:nvSpPr>
        <p:spPr bwMode="auto">
          <a:xfrm>
            <a:off x="2131387" y="5072073"/>
            <a:ext cx="15200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u="sng" dirty="0">
                <a:solidFill>
                  <a:schemeClr val="bg1"/>
                </a:solidFill>
                <a:latin typeface="Corbel" panose="020B0503020204020204" pitchFamily="34" charset="0"/>
              </a:rPr>
              <a:t>СЕНТЯБРЬ</a:t>
            </a:r>
            <a:endParaRPr lang="ru-RU" altLang="ru-RU" sz="1400" u="sng" dirty="0">
              <a:latin typeface="Calibri" panose="020F0502020204030204" pitchFamily="34" charset="0"/>
            </a:endParaRPr>
          </a:p>
        </p:txBody>
      </p:sp>
      <p:sp>
        <p:nvSpPr>
          <p:cNvPr id="127" name="Прямоугольник 4"/>
          <p:cNvSpPr>
            <a:spLocks noChangeArrowheads="1"/>
          </p:cNvSpPr>
          <p:nvPr/>
        </p:nvSpPr>
        <p:spPr bwMode="auto">
          <a:xfrm>
            <a:off x="9632377" y="1071545"/>
            <a:ext cx="11430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u="sng" dirty="0">
                <a:solidFill>
                  <a:schemeClr val="bg1"/>
                </a:solidFill>
                <a:latin typeface="Corbel" panose="020B0503020204020204" pitchFamily="34" charset="0"/>
              </a:rPr>
              <a:t>АПРЕЛЬ</a:t>
            </a:r>
            <a:endParaRPr lang="ru-RU" altLang="ru-RU" sz="1400" u="sng" dirty="0">
              <a:latin typeface="Calibri" panose="020F0502020204030204" pitchFamily="34" charset="0"/>
            </a:endParaRPr>
          </a:p>
        </p:txBody>
      </p:sp>
      <p:sp>
        <p:nvSpPr>
          <p:cNvPr id="128" name="Прямоугольник 4"/>
          <p:cNvSpPr>
            <a:spLocks noChangeArrowheads="1"/>
          </p:cNvSpPr>
          <p:nvPr/>
        </p:nvSpPr>
        <p:spPr bwMode="auto">
          <a:xfrm>
            <a:off x="9346625" y="3000371"/>
            <a:ext cx="15086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u="sng" dirty="0">
                <a:solidFill>
                  <a:schemeClr val="bg1"/>
                </a:solidFill>
                <a:latin typeface="Corbel" panose="020B0503020204020204" pitchFamily="34" charset="0"/>
              </a:rPr>
              <a:t>АВГУСТ</a:t>
            </a:r>
            <a:endParaRPr lang="ru-RU" altLang="ru-RU" sz="1400" u="sng" dirty="0">
              <a:latin typeface="Calibri" panose="020F0502020204030204" pitchFamily="34" charset="0"/>
            </a:endParaRPr>
          </a:p>
        </p:txBody>
      </p:sp>
      <p:sp>
        <p:nvSpPr>
          <p:cNvPr id="129" name="Прямоугольник 4"/>
          <p:cNvSpPr>
            <a:spLocks noChangeArrowheads="1"/>
          </p:cNvSpPr>
          <p:nvPr/>
        </p:nvSpPr>
        <p:spPr bwMode="auto">
          <a:xfrm>
            <a:off x="4631717" y="5072073"/>
            <a:ext cx="14080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u="sng" dirty="0">
                <a:solidFill>
                  <a:schemeClr val="bg1"/>
                </a:solidFill>
                <a:latin typeface="Corbel" panose="020B0503020204020204" pitchFamily="34" charset="0"/>
              </a:rPr>
              <a:t>ОКТЯБРЬ</a:t>
            </a:r>
            <a:endParaRPr lang="ru-RU" altLang="ru-RU" sz="1400" u="sng" dirty="0">
              <a:latin typeface="Calibri" panose="020F0502020204030204" pitchFamily="34" charset="0"/>
            </a:endParaRPr>
          </a:p>
        </p:txBody>
      </p:sp>
      <p:sp>
        <p:nvSpPr>
          <p:cNvPr id="130" name="Прямоугольник 4"/>
          <p:cNvSpPr>
            <a:spLocks noChangeArrowheads="1"/>
          </p:cNvSpPr>
          <p:nvPr/>
        </p:nvSpPr>
        <p:spPr bwMode="auto">
          <a:xfrm>
            <a:off x="7203485" y="5143511"/>
            <a:ext cx="11271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u="sng" dirty="0">
                <a:solidFill>
                  <a:schemeClr val="bg1"/>
                </a:solidFill>
                <a:latin typeface="Corbel" panose="020B0503020204020204" pitchFamily="34" charset="0"/>
              </a:rPr>
              <a:t>НОЯБРЬ</a:t>
            </a:r>
            <a:endParaRPr lang="ru-RU" altLang="ru-RU" sz="1400" u="sng" dirty="0">
              <a:latin typeface="Calibri" panose="020F0502020204030204" pitchFamily="34" charset="0"/>
            </a:endParaRPr>
          </a:p>
        </p:txBody>
      </p:sp>
      <p:sp>
        <p:nvSpPr>
          <p:cNvPr id="131" name="Прямоугольник 4"/>
          <p:cNvSpPr>
            <a:spLocks noChangeArrowheads="1"/>
          </p:cNvSpPr>
          <p:nvPr/>
        </p:nvSpPr>
        <p:spPr bwMode="auto">
          <a:xfrm>
            <a:off x="9703815" y="5072073"/>
            <a:ext cx="11220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u="sng" dirty="0">
                <a:solidFill>
                  <a:schemeClr val="bg1"/>
                </a:solidFill>
                <a:latin typeface="Corbel" panose="020B0503020204020204" pitchFamily="34" charset="0"/>
              </a:rPr>
              <a:t>ДЕКАБРЬ</a:t>
            </a:r>
            <a:endParaRPr lang="ru-RU" altLang="ru-RU" sz="1400" u="sng" dirty="0">
              <a:latin typeface="Calibri" panose="020F0502020204030204" pitchFamily="34" charset="0"/>
            </a:endParaRPr>
          </a:p>
        </p:txBody>
      </p:sp>
      <p:pic>
        <p:nvPicPr>
          <p:cNvPr id="132" name="Picture 9" descr="C:\Users\Елена\Downloads\VK_Saved_Photo_ 6363010399033788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02759" y="1500173"/>
            <a:ext cx="2143140" cy="139190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33" name="Рисунок 132" descr="фест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203089" y="1500173"/>
            <a:ext cx="2071702" cy="123768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4" name="Рисунок 133" descr="реконструкция 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631981" y="1500173"/>
            <a:ext cx="2143140" cy="120601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35" name="Рисунок 134" descr="эвенки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9203749" y="1500173"/>
            <a:ext cx="1900856" cy="121582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36" name="Рисунок 135" descr="пасха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1702759" y="3428999"/>
            <a:ext cx="2071702" cy="141765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37" name="Рисунок 136" descr="сталь2.jpg"/>
          <p:cNvPicPr>
            <a:picLocks noChangeAspect="1"/>
          </p:cNvPicPr>
          <p:nvPr/>
        </p:nvPicPr>
        <p:blipFill>
          <a:blip r:embed="rId8" cstate="email"/>
          <a:srcRect t="-2384"/>
          <a:stretch>
            <a:fillRect/>
          </a:stretch>
        </p:blipFill>
        <p:spPr>
          <a:xfrm>
            <a:off x="4274527" y="3428999"/>
            <a:ext cx="1928826" cy="137435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38" name="Рисунок 137" descr="Metalург лого 03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631980" y="3357561"/>
            <a:ext cx="2207181" cy="1428760"/>
          </a:xfrm>
          <a:prstGeom prst="triangle">
            <a:avLst/>
          </a:prstGeom>
          <a:effectLst>
            <a:softEdge rad="127000"/>
          </a:effectLst>
        </p:spPr>
      </p:pic>
      <p:pic>
        <p:nvPicPr>
          <p:cNvPr id="139" name="Рисунок 138"/>
          <p:cNvPicPr>
            <a:picLocks noChangeAspect="1"/>
          </p:cNvPicPr>
          <p:nvPr/>
        </p:nvPicPr>
        <p:blipFill>
          <a:blip r:embed="rId10" cstate="email">
            <a:extLst/>
          </a:blip>
          <a:stretch>
            <a:fillRect/>
          </a:stretch>
        </p:blipFill>
        <p:spPr>
          <a:xfrm>
            <a:off x="9132311" y="3428999"/>
            <a:ext cx="2143140" cy="128588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40" name="Рисунок 139" descr="перепиливание бревна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1774197" y="5500701"/>
            <a:ext cx="2143141" cy="135729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41" name="Рисунок 140" descr="победа.jpg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>
            <a:off x="4203089" y="5500701"/>
            <a:ext cx="2214578" cy="135729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42" name="Рисунок 141" descr="арт1.jpg"/>
          <p:cNvPicPr>
            <a:picLocks noChangeAspect="1"/>
          </p:cNvPicPr>
          <p:nvPr/>
        </p:nvPicPr>
        <p:blipFill>
          <a:blip r:embed="rId13" cstate="email"/>
          <a:srcRect t="-12740" r="-2704" b="-7644"/>
          <a:stretch>
            <a:fillRect/>
          </a:stretch>
        </p:blipFill>
        <p:spPr>
          <a:xfrm>
            <a:off x="6631981" y="5429263"/>
            <a:ext cx="2214578" cy="153141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43" name="Рисунок 142" descr="чн4.jpg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>
          <a:xfrm>
            <a:off x="9132311" y="5598900"/>
            <a:ext cx="2000264" cy="1259099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43" name="Прямоугольник 42"/>
          <p:cNvSpPr/>
          <p:nvPr/>
        </p:nvSpPr>
        <p:spPr>
          <a:xfrm>
            <a:off x="-1" y="0"/>
            <a:ext cx="112908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8" y="265072"/>
            <a:ext cx="631685" cy="784400"/>
          </a:xfrm>
          <a:prstGeom prst="rect">
            <a:avLst/>
          </a:prstGeom>
        </p:spPr>
      </p:pic>
      <p:sp>
        <p:nvSpPr>
          <p:cNvPr id="45" name="Заголовок 3"/>
          <p:cNvSpPr txBox="1">
            <a:spLocks/>
          </p:cNvSpPr>
          <p:nvPr/>
        </p:nvSpPr>
        <p:spPr>
          <a:xfrm>
            <a:off x="1129082" y="0"/>
            <a:ext cx="11062918" cy="64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82573F"/>
                </a:solidFill>
                <a:cs typeface="Arial" pitchFamily="34" charset="0"/>
              </a:rPr>
              <a:t>СТАВКА 2: ФЕСТИВАЛИ И СЛЁТЫ</a:t>
            </a:r>
            <a:endParaRPr lang="ru-RU" sz="4000" b="1" dirty="0">
              <a:solidFill>
                <a:srgbClr val="82573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031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-1" y="0"/>
            <a:ext cx="112908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8" y="265072"/>
            <a:ext cx="631685" cy="784400"/>
          </a:xfrm>
          <a:prstGeom prst="rect">
            <a:avLst/>
          </a:prstGeom>
        </p:spPr>
      </p:pic>
      <p:sp>
        <p:nvSpPr>
          <p:cNvPr id="45" name="Заголовок 3"/>
          <p:cNvSpPr txBox="1">
            <a:spLocks/>
          </p:cNvSpPr>
          <p:nvPr/>
        </p:nvSpPr>
        <p:spPr>
          <a:xfrm>
            <a:off x="1129082" y="0"/>
            <a:ext cx="11062918" cy="64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82573F"/>
                </a:solidFill>
                <a:cs typeface="Arial" pitchFamily="34" charset="0"/>
              </a:rPr>
              <a:t>СТАВКА 2: ФЕСТИВАЛИ И СЛЁТЫ</a:t>
            </a:r>
            <a:endParaRPr lang="ru-RU" sz="4000" b="1" dirty="0">
              <a:solidFill>
                <a:srgbClr val="82573F"/>
              </a:solidFill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31213944"/>
              </p:ext>
            </p:extLst>
          </p:nvPr>
        </p:nvGraphicFramePr>
        <p:xfrm>
          <a:off x="1417672" y="758454"/>
          <a:ext cx="10341936" cy="5762847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2585484"/>
                <a:gridCol w="2585484"/>
                <a:gridCol w="2585484"/>
                <a:gridCol w="2585484"/>
              </a:tblGrid>
              <a:tr h="4690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ЯНВАРЬ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25400" cmpd="sng"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ФЕВРАЛЬ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25400" cmpd="sng"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МАРТ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25400" cmpd="sng"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АПРЕЛЬ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25400" cmpd="sng"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45798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2F6CA4"/>
                          </a:solidFill>
                          <a:latin typeface="+mj-lt"/>
                        </a:rPr>
                        <a:t>Фестиваль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2F6CA4"/>
                          </a:solidFill>
                          <a:latin typeface="+mj-lt"/>
                        </a:rPr>
                        <a:t> «Морозко»</a:t>
                      </a:r>
                      <a:endParaRPr lang="ru-RU" sz="1400" b="1" dirty="0">
                        <a:solidFill>
                          <a:srgbClr val="2F6CA4"/>
                        </a:solidFill>
                        <a:latin typeface="+mj-lt"/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2F6CA4"/>
                          </a:solidFill>
                          <a:latin typeface="+mj-lt"/>
                        </a:rPr>
                        <a:t>Фестиваль солдатской</a:t>
                      </a:r>
                      <a:r>
                        <a:rPr lang="ru-RU" sz="1400" b="1" baseline="0" dirty="0" smtClean="0">
                          <a:solidFill>
                            <a:srgbClr val="2F6CA4"/>
                          </a:solidFill>
                          <a:latin typeface="+mj-lt"/>
                        </a:rPr>
                        <a:t> песни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rgbClr val="2F6CA4"/>
                          </a:solidFill>
                          <a:latin typeface="+mj-lt"/>
                        </a:rPr>
                        <a:t> «С боевыми друзьями…»</a:t>
                      </a:r>
                      <a:endParaRPr lang="ru-RU" sz="1400" b="1" dirty="0">
                        <a:solidFill>
                          <a:srgbClr val="2F6CA4"/>
                        </a:solidFill>
                        <a:latin typeface="+mj-lt"/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400" b="1" dirty="0" smtClean="0">
                          <a:solidFill>
                            <a:srgbClr val="2F6CA4"/>
                          </a:solidFill>
                          <a:latin typeface="+mj-lt"/>
                        </a:rPr>
                        <a:t>Фестиваль реконструкции «</a:t>
                      </a:r>
                      <a:r>
                        <a:rPr lang="ru-RU" sz="1400" b="1" dirty="0" err="1" smtClean="0">
                          <a:solidFill>
                            <a:srgbClr val="2F6CA4"/>
                          </a:solidFill>
                          <a:latin typeface="+mj-lt"/>
                        </a:rPr>
                        <a:t>Цитатель</a:t>
                      </a:r>
                      <a:r>
                        <a:rPr lang="ru-RU" sz="1400" b="1" dirty="0" smtClean="0">
                          <a:solidFill>
                            <a:srgbClr val="2F6CA4"/>
                          </a:solidFill>
                          <a:latin typeface="+mj-lt"/>
                        </a:rPr>
                        <a:t>»</a:t>
                      </a:r>
                      <a:endParaRPr lang="ru-RU" sz="1400" b="1" dirty="0">
                        <a:solidFill>
                          <a:srgbClr val="2F6CA4"/>
                        </a:solidFill>
                        <a:latin typeface="+mj-lt"/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2F6CA4"/>
                          </a:solidFill>
                          <a:latin typeface="+mj-lt"/>
                        </a:rPr>
                        <a:t>Фестиваль культуры, быта и обрядов малочисленных народов Севера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2F6CA4"/>
                          </a:solidFill>
                          <a:latin typeface="+mj-lt"/>
                        </a:rPr>
                        <a:t> «Северный источник»</a:t>
                      </a:r>
                    </a:p>
                    <a:p>
                      <a:pPr algn="ctr"/>
                      <a:endParaRPr lang="ru-RU" sz="1400" b="1" dirty="0">
                        <a:solidFill>
                          <a:srgbClr val="2F6CA4"/>
                        </a:solidFill>
                        <a:latin typeface="+mj-lt"/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</a:tr>
              <a:tr h="53197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МАЙ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ИЮЛЬ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ИЮЛЬ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АВГУСТ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4313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2F6CA4"/>
                          </a:solidFill>
                          <a:latin typeface="+mj-lt"/>
                        </a:rPr>
                        <a:t>Большой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2F6CA4"/>
                          </a:solidFill>
                          <a:latin typeface="+mj-lt"/>
                        </a:rPr>
                        <a:t>православный фестиваль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2F6CA4"/>
                          </a:solidFill>
                          <a:latin typeface="+mj-lt"/>
                        </a:rPr>
                        <a:t> «Пасхальные встречи»</a:t>
                      </a:r>
                    </a:p>
                    <a:p>
                      <a:pPr algn="ctr"/>
                      <a:endParaRPr lang="ru-RU" sz="1400" b="1" dirty="0">
                        <a:solidFill>
                          <a:srgbClr val="2F6CA4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2F6CA4"/>
                          </a:solidFill>
                          <a:latin typeface="+mj-lt"/>
                        </a:rPr>
                        <a:t>Фестиваль стали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2F6CA4"/>
                          </a:solidFill>
                          <a:latin typeface="+mj-lt"/>
                        </a:rPr>
                        <a:t>«Железный человек»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2F6CA4"/>
                          </a:solidFill>
                          <a:latin typeface="+mj-lt"/>
                          <a:cs typeface="Arial" pitchFamily="34" charset="0"/>
                        </a:rPr>
                        <a:t>Фестиваль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2F6CA4"/>
                          </a:solidFill>
                          <a:latin typeface="+mj-lt"/>
                          <a:cs typeface="Arial" pitchFamily="34" charset="0"/>
                        </a:rPr>
                        <a:t>«</a:t>
                      </a:r>
                      <a:r>
                        <a:rPr lang="en-US" sz="1400" b="1" dirty="0" smtClean="0">
                          <a:solidFill>
                            <a:srgbClr val="2F6CA4"/>
                          </a:solidFill>
                          <a:latin typeface="+mj-lt"/>
                          <a:cs typeface="Arial" pitchFamily="34" charset="0"/>
                        </a:rPr>
                        <a:t>METAL</a:t>
                      </a:r>
                      <a:r>
                        <a:rPr lang="ru-RU" sz="1400" b="1" dirty="0" err="1" smtClean="0">
                          <a:solidFill>
                            <a:srgbClr val="2F6CA4"/>
                          </a:solidFill>
                          <a:latin typeface="+mj-lt"/>
                          <a:cs typeface="Arial" pitchFamily="34" charset="0"/>
                        </a:rPr>
                        <a:t>ург</a:t>
                      </a:r>
                      <a:r>
                        <a:rPr lang="ru-RU" sz="1400" b="1" dirty="0" smtClean="0">
                          <a:solidFill>
                            <a:srgbClr val="2F6CA4"/>
                          </a:solidFill>
                          <a:latin typeface="+mj-lt"/>
                          <a:cs typeface="Arial" pitchFamily="34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2F6CA4"/>
                          </a:solidFill>
                          <a:latin typeface="+mj-lt"/>
                        </a:rPr>
                        <a:t>Фестиваль экстремального спорта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2F6CA4"/>
                          </a:solidFill>
                          <a:latin typeface="+mj-lt"/>
                        </a:rPr>
                        <a:t>«ТРИ ГОРЫ»  </a:t>
                      </a:r>
                    </a:p>
                    <a:p>
                      <a:pPr algn="ctr"/>
                      <a:endParaRPr lang="ru-RU" sz="1400" b="1" dirty="0">
                        <a:solidFill>
                          <a:srgbClr val="2F6CA4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4690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СЕНТЯБРЬ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ОКТЯБРЬ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НОЯБРЬ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ДЕКАБРЬ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4034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2F6CA4"/>
                          </a:solidFill>
                          <a:latin typeface="+mj-lt"/>
                        </a:rPr>
                        <a:t>Фестиваль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2F6CA4"/>
                          </a:solidFill>
                          <a:latin typeface="+mj-lt"/>
                        </a:rPr>
                        <a:t> «Сосны»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2F6CA4"/>
                          </a:solidFill>
                          <a:latin typeface="+mj-lt"/>
                        </a:rPr>
                        <a:t>Патриотический слёт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2F6CA4"/>
                          </a:solidFill>
                          <a:latin typeface="+mj-lt"/>
                        </a:rPr>
                        <a:t>«В одном строю с Победой»</a:t>
                      </a:r>
                      <a:endParaRPr lang="ru-RU" sz="1400" b="1" dirty="0">
                        <a:solidFill>
                          <a:srgbClr val="2F6CA4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2F6CA4"/>
                          </a:solidFill>
                          <a:latin typeface="+mj-lt"/>
                        </a:rPr>
                        <a:t>Фестиваль современного искусства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2F6CA4"/>
                          </a:solidFill>
                          <a:latin typeface="+mj-lt"/>
                        </a:rPr>
                        <a:t>«</a:t>
                      </a:r>
                      <a:r>
                        <a:rPr lang="en-US" sz="1400" b="1" dirty="0" smtClean="0">
                          <a:solidFill>
                            <a:srgbClr val="2F6CA4"/>
                          </a:solidFill>
                          <a:latin typeface="+mj-lt"/>
                        </a:rPr>
                        <a:t>ART</a:t>
                      </a:r>
                      <a:r>
                        <a:rPr lang="ru-RU" sz="1400" b="1" dirty="0" smtClean="0">
                          <a:solidFill>
                            <a:srgbClr val="2F6CA4"/>
                          </a:solidFill>
                          <a:latin typeface="+mj-lt"/>
                        </a:rPr>
                        <a:t>и</a:t>
                      </a:r>
                      <a:r>
                        <a:rPr lang="en-US" sz="1400" b="1" dirty="0" smtClean="0">
                          <a:solidFill>
                            <a:srgbClr val="2F6CA4"/>
                          </a:solidFill>
                          <a:latin typeface="+mj-lt"/>
                        </a:rPr>
                        <a:t>SHOCK</a:t>
                      </a:r>
                      <a:r>
                        <a:rPr lang="ru-RU" sz="1400" b="1" dirty="0" smtClean="0">
                          <a:solidFill>
                            <a:srgbClr val="2F6CA4"/>
                          </a:solidFill>
                          <a:latin typeface="+mj-lt"/>
                        </a:rPr>
                        <a:t>»</a:t>
                      </a:r>
                    </a:p>
                    <a:p>
                      <a:pPr algn="ctr"/>
                      <a:endParaRPr lang="ru-RU" sz="1400" b="1" dirty="0">
                        <a:solidFill>
                          <a:srgbClr val="2F6CA4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2F6CA4"/>
                          </a:solidFill>
                          <a:latin typeface="+mj-lt"/>
                        </a:rPr>
                        <a:t>Поликультурный фестиваль «Черные ночи»</a:t>
                      </a:r>
                    </a:p>
                    <a:p>
                      <a:pPr algn="ctr"/>
                      <a:endParaRPr lang="ru-RU" sz="1400" b="1" dirty="0">
                        <a:solidFill>
                          <a:srgbClr val="2F6CA4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482" y="2289416"/>
            <a:ext cx="339970" cy="3399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46" y="2219456"/>
            <a:ext cx="404325" cy="40993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322" y="2234261"/>
            <a:ext cx="404325" cy="40993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030" y="2234261"/>
            <a:ext cx="404325" cy="40993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69" y="4199830"/>
            <a:ext cx="404325" cy="40993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290" y="6013000"/>
            <a:ext cx="404325" cy="40993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102" y="6082960"/>
            <a:ext cx="339970" cy="3399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807" y="2205093"/>
            <a:ext cx="424293" cy="4242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130" y="5998637"/>
            <a:ext cx="424293" cy="424293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130" y="4109267"/>
            <a:ext cx="424293" cy="424293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28" y="6047678"/>
            <a:ext cx="424293" cy="424293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289" y="6054859"/>
            <a:ext cx="404325" cy="409930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909" y="4174100"/>
            <a:ext cx="404325" cy="40993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632" y="4144908"/>
            <a:ext cx="424293" cy="42429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613" y="4109266"/>
            <a:ext cx="424293" cy="424293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288" y="6005818"/>
            <a:ext cx="424293" cy="4242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27" y="4223369"/>
            <a:ext cx="386391" cy="386391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431" y="4223368"/>
            <a:ext cx="386391" cy="38639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170" y="4211599"/>
            <a:ext cx="386391" cy="38639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423" y="6095939"/>
            <a:ext cx="386391" cy="38639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657" y="6024232"/>
            <a:ext cx="404325" cy="4099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105" y="2201869"/>
            <a:ext cx="429843" cy="445103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974" y="6037227"/>
            <a:ext cx="429843" cy="445103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41" y="6048459"/>
            <a:ext cx="429843" cy="445103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163" y="6094192"/>
            <a:ext cx="429843" cy="445103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05" y="2236849"/>
            <a:ext cx="429843" cy="445103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531" y="2226852"/>
            <a:ext cx="429843" cy="445103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917" y="2189331"/>
            <a:ext cx="429843" cy="4451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33542" y="2212812"/>
            <a:ext cx="15331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2F6CA4"/>
                </a:solidFill>
              </a:rPr>
              <a:t>Участники – 200</a:t>
            </a:r>
          </a:p>
          <a:p>
            <a:r>
              <a:rPr lang="ru-RU" sz="1050" dirty="0" smtClean="0">
                <a:solidFill>
                  <a:srgbClr val="2F6CA4"/>
                </a:solidFill>
              </a:rPr>
              <a:t>Зрители – 2000 </a:t>
            </a:r>
            <a:endParaRPr lang="ru-RU" sz="1050" dirty="0">
              <a:solidFill>
                <a:srgbClr val="2F6CA4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538253" y="2223782"/>
            <a:ext cx="15331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2F6CA4"/>
                </a:solidFill>
              </a:rPr>
              <a:t>Участники – 350</a:t>
            </a:r>
          </a:p>
          <a:p>
            <a:r>
              <a:rPr lang="ru-RU" sz="1050" dirty="0" smtClean="0">
                <a:solidFill>
                  <a:srgbClr val="2F6CA4"/>
                </a:solidFill>
              </a:rPr>
              <a:t>Зрители – 1000 </a:t>
            </a:r>
            <a:r>
              <a:rPr lang="en-US" sz="1050" dirty="0" smtClean="0">
                <a:solidFill>
                  <a:srgbClr val="2F6CA4"/>
                </a:solidFill>
              </a:rPr>
              <a:t> </a:t>
            </a:r>
            <a:endParaRPr lang="ru-RU" sz="1050" dirty="0" smtClean="0">
              <a:solidFill>
                <a:srgbClr val="2F6CA4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110714" y="2251065"/>
            <a:ext cx="15331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2F6CA4"/>
                </a:solidFill>
              </a:rPr>
              <a:t>Участники – </a:t>
            </a:r>
            <a:r>
              <a:rPr lang="en-US" sz="1050" dirty="0" smtClean="0">
                <a:solidFill>
                  <a:srgbClr val="2F6CA4"/>
                </a:solidFill>
              </a:rPr>
              <a:t>100</a:t>
            </a:r>
            <a:endParaRPr lang="ru-RU" sz="1050" dirty="0" smtClean="0">
              <a:solidFill>
                <a:srgbClr val="2F6CA4"/>
              </a:solidFill>
            </a:endParaRPr>
          </a:p>
          <a:p>
            <a:r>
              <a:rPr lang="ru-RU" sz="1050" dirty="0" smtClean="0">
                <a:solidFill>
                  <a:srgbClr val="2F6CA4"/>
                </a:solidFill>
              </a:rPr>
              <a:t>Зрители – 1000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702500" y="2219456"/>
            <a:ext cx="15331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2F6CA4"/>
                </a:solidFill>
              </a:rPr>
              <a:t>Участники – </a:t>
            </a:r>
            <a:r>
              <a:rPr lang="ru-RU" sz="1050" dirty="0">
                <a:solidFill>
                  <a:srgbClr val="2F6CA4"/>
                </a:solidFill>
              </a:rPr>
              <a:t>3</a:t>
            </a:r>
            <a:r>
              <a:rPr lang="en-US" sz="1050" dirty="0" smtClean="0">
                <a:solidFill>
                  <a:srgbClr val="2F6CA4"/>
                </a:solidFill>
              </a:rPr>
              <a:t>00</a:t>
            </a:r>
            <a:endParaRPr lang="ru-RU" sz="1050" dirty="0" smtClean="0">
              <a:solidFill>
                <a:srgbClr val="2F6CA4"/>
              </a:solidFill>
            </a:endParaRPr>
          </a:p>
          <a:p>
            <a:r>
              <a:rPr lang="ru-RU" sz="1050" dirty="0" smtClean="0">
                <a:solidFill>
                  <a:srgbClr val="2F6CA4"/>
                </a:solidFill>
              </a:rPr>
              <a:t>Зрители – 1500 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904270" y="4174433"/>
            <a:ext cx="15331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2F6CA4"/>
                </a:solidFill>
              </a:rPr>
              <a:t>Участники – </a:t>
            </a:r>
            <a:r>
              <a:rPr lang="ru-RU" sz="1050" dirty="0">
                <a:solidFill>
                  <a:srgbClr val="2F6CA4"/>
                </a:solidFill>
              </a:rPr>
              <a:t>1</a:t>
            </a:r>
            <a:r>
              <a:rPr lang="en-US" sz="1050" dirty="0" smtClean="0">
                <a:solidFill>
                  <a:srgbClr val="2F6CA4"/>
                </a:solidFill>
              </a:rPr>
              <a:t>0</a:t>
            </a:r>
            <a:r>
              <a:rPr lang="ru-RU" sz="1050" dirty="0" smtClean="0">
                <a:solidFill>
                  <a:srgbClr val="2F6CA4"/>
                </a:solidFill>
              </a:rPr>
              <a:t>0</a:t>
            </a:r>
          </a:p>
          <a:p>
            <a:r>
              <a:rPr lang="ru-RU" sz="1050" dirty="0" smtClean="0">
                <a:solidFill>
                  <a:srgbClr val="2F6CA4"/>
                </a:solidFill>
              </a:rPr>
              <a:t>Зрители – 1500 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487902" y="4211599"/>
            <a:ext cx="15331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2F6CA4"/>
                </a:solidFill>
              </a:rPr>
              <a:t>Участники – 250</a:t>
            </a:r>
          </a:p>
          <a:p>
            <a:r>
              <a:rPr lang="ru-RU" sz="1050" dirty="0" smtClean="0">
                <a:solidFill>
                  <a:srgbClr val="2F6CA4"/>
                </a:solidFill>
              </a:rPr>
              <a:t>Зрители – 1500 </a:t>
            </a:r>
            <a:endParaRPr lang="ru-RU" sz="1050" dirty="0">
              <a:solidFill>
                <a:srgbClr val="2F6CA4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110714" y="4137648"/>
            <a:ext cx="15331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2F6CA4"/>
                </a:solidFill>
              </a:rPr>
              <a:t>Участники – 70</a:t>
            </a:r>
          </a:p>
          <a:p>
            <a:r>
              <a:rPr lang="ru-RU" sz="1050" dirty="0" smtClean="0">
                <a:solidFill>
                  <a:srgbClr val="2F6CA4"/>
                </a:solidFill>
              </a:rPr>
              <a:t>Зрители – 1000 </a:t>
            </a:r>
            <a:endParaRPr lang="ru-RU" sz="1050" dirty="0">
              <a:solidFill>
                <a:srgbClr val="2F6CA4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702499" y="4131107"/>
            <a:ext cx="15331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2F6CA4"/>
                </a:solidFill>
              </a:rPr>
              <a:t>Участники –  150</a:t>
            </a:r>
          </a:p>
          <a:p>
            <a:r>
              <a:rPr lang="ru-RU" sz="1050" dirty="0" smtClean="0">
                <a:solidFill>
                  <a:srgbClr val="2F6CA4"/>
                </a:solidFill>
              </a:rPr>
              <a:t>Зрители – 1500 </a:t>
            </a:r>
            <a:endParaRPr lang="ru-RU" sz="1050" dirty="0">
              <a:solidFill>
                <a:srgbClr val="2F6CA4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883055" y="6033176"/>
            <a:ext cx="15331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2F6CA4"/>
                </a:solidFill>
              </a:rPr>
              <a:t>Участники – 200</a:t>
            </a:r>
          </a:p>
          <a:p>
            <a:r>
              <a:rPr lang="ru-RU" sz="1050" dirty="0" smtClean="0">
                <a:solidFill>
                  <a:srgbClr val="2F6CA4"/>
                </a:solidFill>
              </a:rPr>
              <a:t>Зрители – 1200 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470840" y="6033175"/>
            <a:ext cx="15331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2F6CA4"/>
                </a:solidFill>
              </a:rPr>
              <a:t>Участники – 250</a:t>
            </a:r>
          </a:p>
          <a:p>
            <a:r>
              <a:rPr lang="ru-RU" sz="1050" dirty="0" smtClean="0">
                <a:solidFill>
                  <a:srgbClr val="2F6CA4"/>
                </a:solidFill>
              </a:rPr>
              <a:t>Зрители – 500 </a:t>
            </a:r>
            <a:endParaRPr lang="ru-RU" sz="1050" dirty="0">
              <a:solidFill>
                <a:srgbClr val="2F6CA4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144045" y="6047678"/>
            <a:ext cx="15331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2F6CA4"/>
                </a:solidFill>
              </a:rPr>
              <a:t>Участники –  250</a:t>
            </a:r>
          </a:p>
          <a:p>
            <a:r>
              <a:rPr lang="ru-RU" sz="1050" dirty="0" smtClean="0">
                <a:solidFill>
                  <a:srgbClr val="2F6CA4"/>
                </a:solidFill>
              </a:rPr>
              <a:t>Зрители – 700 </a:t>
            </a:r>
            <a:endParaRPr lang="ru-RU" sz="1050" dirty="0">
              <a:solidFill>
                <a:srgbClr val="2F6CA4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9767225" y="6047678"/>
            <a:ext cx="15331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2F6CA4"/>
                </a:solidFill>
              </a:rPr>
              <a:t>Участники – 200</a:t>
            </a:r>
          </a:p>
          <a:p>
            <a:r>
              <a:rPr lang="ru-RU" sz="1050" dirty="0" smtClean="0">
                <a:solidFill>
                  <a:srgbClr val="2F6CA4"/>
                </a:solidFill>
              </a:rPr>
              <a:t>Зрители – 1200 </a:t>
            </a:r>
            <a:endParaRPr lang="ru-RU" sz="1050" dirty="0">
              <a:solidFill>
                <a:srgbClr val="2F6CA4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908" y="4152030"/>
            <a:ext cx="432000" cy="43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05583" y="6483694"/>
            <a:ext cx="4008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3C76AA"/>
                </a:solidFill>
              </a:rPr>
              <a:t>Итого в год 15000 человек</a:t>
            </a:r>
            <a:endParaRPr lang="ru-RU" dirty="0">
              <a:solidFill>
                <a:srgbClr val="3C76AA"/>
              </a:solidFill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874" y="4197639"/>
            <a:ext cx="386391" cy="3863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482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-1" y="0"/>
            <a:ext cx="112908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8" y="265072"/>
            <a:ext cx="631685" cy="784400"/>
          </a:xfrm>
          <a:prstGeom prst="rect">
            <a:avLst/>
          </a:prstGeom>
        </p:spPr>
      </p:pic>
      <p:sp>
        <p:nvSpPr>
          <p:cNvPr id="45" name="Заголовок 3"/>
          <p:cNvSpPr txBox="1">
            <a:spLocks/>
          </p:cNvSpPr>
          <p:nvPr/>
        </p:nvSpPr>
        <p:spPr>
          <a:xfrm>
            <a:off x="1129082" y="0"/>
            <a:ext cx="11062918" cy="64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318FFB"/>
                </a:solidFill>
                <a:cs typeface="Arial" pitchFamily="34" charset="0"/>
              </a:rPr>
              <a:t>СТАВКА 3: ТУРИЗМ</a:t>
            </a:r>
            <a:endParaRPr lang="ru-RU" sz="4000" b="1" dirty="0">
              <a:solidFill>
                <a:srgbClr val="318FFB"/>
              </a:solidFill>
              <a:cs typeface="Arial" pitchFamily="34" charset="0"/>
            </a:endParaRPr>
          </a:p>
        </p:txBody>
      </p:sp>
      <p:sp>
        <p:nvSpPr>
          <p:cNvPr id="42" name="Содержимое 2"/>
          <p:cNvSpPr txBox="1">
            <a:spLocks/>
          </p:cNvSpPr>
          <p:nvPr/>
        </p:nvSpPr>
        <p:spPr>
          <a:xfrm>
            <a:off x="8167435" y="3788030"/>
            <a:ext cx="4088360" cy="29696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Tx/>
              <a:buChar char="-"/>
            </a:pPr>
            <a:r>
              <a:rPr lang="ru-RU" sz="1800" dirty="0" smtClean="0">
                <a:solidFill>
                  <a:srgbClr val="268CD8"/>
                </a:solidFill>
              </a:rPr>
              <a:t>Арктический фестиваль развития территории «Териберка. Новая жизнь»;</a:t>
            </a:r>
          </a:p>
          <a:p>
            <a:pPr marL="285750" indent="-285750" algn="l">
              <a:buFontTx/>
              <a:buChar char="-"/>
            </a:pPr>
            <a:r>
              <a:rPr lang="ru-RU" sz="1800" dirty="0">
                <a:solidFill>
                  <a:srgbClr val="268CD8"/>
                </a:solidFill>
              </a:rPr>
              <a:t>Горнолыжный курорт Кировск (Хибины</a:t>
            </a:r>
            <a:r>
              <a:rPr lang="ru-RU" sz="1800" dirty="0" smtClean="0">
                <a:solidFill>
                  <a:srgbClr val="268CD8"/>
                </a:solidFill>
              </a:rPr>
              <a:t>);</a:t>
            </a:r>
          </a:p>
          <a:p>
            <a:pPr marL="285750" indent="-285750" algn="l">
              <a:buFontTx/>
              <a:buChar char="-"/>
            </a:pPr>
            <a:r>
              <a:rPr lang="ru-RU" sz="1800" dirty="0">
                <a:solidFill>
                  <a:srgbClr val="268CD8"/>
                </a:solidFill>
              </a:rPr>
              <a:t>Экскурсионно-туристический центр «Снежная Деревня</a:t>
            </a:r>
            <a:r>
              <a:rPr lang="ru-RU" sz="1800" dirty="0" smtClean="0">
                <a:solidFill>
                  <a:srgbClr val="268CD8"/>
                </a:solidFill>
              </a:rPr>
              <a:t>» Кировск;</a:t>
            </a:r>
            <a:endParaRPr lang="ru-RU" sz="1800" dirty="0">
              <a:solidFill>
                <a:srgbClr val="268CD8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ru-RU" sz="1800" dirty="0">
                <a:solidFill>
                  <a:srgbClr val="268CD8"/>
                </a:solidFill>
              </a:rPr>
              <a:t>Саамская деревня «</a:t>
            </a:r>
            <a:r>
              <a:rPr lang="ru-RU" sz="1800" dirty="0" err="1">
                <a:solidFill>
                  <a:srgbClr val="268CD8"/>
                </a:solidFill>
              </a:rPr>
              <a:t>Самь-Сыйт</a:t>
            </a:r>
            <a:r>
              <a:rPr lang="ru-RU" sz="1800" dirty="0" smtClean="0">
                <a:solidFill>
                  <a:srgbClr val="268CD8"/>
                </a:solidFill>
              </a:rPr>
              <a:t>»;</a:t>
            </a:r>
          </a:p>
          <a:p>
            <a:pPr marL="285750" indent="-285750" algn="l">
              <a:buFontTx/>
              <a:buChar char="-"/>
            </a:pPr>
            <a:r>
              <a:rPr lang="ru-RU" sz="1800" dirty="0" smtClean="0">
                <a:solidFill>
                  <a:srgbClr val="268CD8"/>
                </a:solidFill>
              </a:rPr>
              <a:t>Ледокол «Ленин» г. Мурманск;</a:t>
            </a:r>
          </a:p>
          <a:p>
            <a:pPr marL="285750" indent="-285750" algn="l">
              <a:buFontTx/>
              <a:buChar char="-"/>
            </a:pPr>
            <a:r>
              <a:rPr lang="ru-RU" sz="1800" dirty="0" smtClean="0">
                <a:solidFill>
                  <a:srgbClr val="268CD8"/>
                </a:solidFill>
              </a:rPr>
              <a:t>Лапландский заповедник;</a:t>
            </a:r>
          </a:p>
          <a:p>
            <a:pPr marL="285750" indent="-285750" algn="l">
              <a:buFontTx/>
              <a:buChar char="-"/>
            </a:pPr>
            <a:r>
              <a:rPr lang="ru-RU" sz="1800" dirty="0" smtClean="0">
                <a:solidFill>
                  <a:srgbClr val="268CD8"/>
                </a:solidFill>
              </a:rPr>
              <a:t>Полуостров Рыбачий.</a:t>
            </a:r>
            <a:endParaRPr lang="ru-RU" sz="1800" dirty="0">
              <a:solidFill>
                <a:srgbClr val="268CD8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878" y="1315110"/>
            <a:ext cx="7577839" cy="59540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66982" y="1216068"/>
            <a:ext cx="45263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268CD8"/>
                </a:solidFill>
              </a:rPr>
              <a:t>Количество туристов:</a:t>
            </a:r>
          </a:p>
          <a:p>
            <a:r>
              <a:rPr lang="ru-RU" sz="2000" dirty="0" smtClean="0">
                <a:solidFill>
                  <a:srgbClr val="268CD8"/>
                </a:solidFill>
              </a:rPr>
              <a:t>2016 год – </a:t>
            </a:r>
            <a:r>
              <a:rPr lang="ru-RU" sz="2000" b="1" dirty="0" smtClean="0">
                <a:solidFill>
                  <a:srgbClr val="268CD8"/>
                </a:solidFill>
              </a:rPr>
              <a:t>320 000 </a:t>
            </a:r>
            <a:r>
              <a:rPr lang="ru-RU" sz="2000" dirty="0" smtClean="0">
                <a:solidFill>
                  <a:srgbClr val="268CD8"/>
                </a:solidFill>
              </a:rPr>
              <a:t>человек (в том числе из Китая 28 000 человек);</a:t>
            </a:r>
          </a:p>
          <a:p>
            <a:r>
              <a:rPr lang="ru-RU" sz="2000" dirty="0" smtClean="0">
                <a:solidFill>
                  <a:srgbClr val="268CD8"/>
                </a:solidFill>
              </a:rPr>
              <a:t>2017 год – </a:t>
            </a:r>
            <a:r>
              <a:rPr lang="ru-RU" sz="2000" b="1" dirty="0" smtClean="0">
                <a:solidFill>
                  <a:srgbClr val="268CD8"/>
                </a:solidFill>
              </a:rPr>
              <a:t>450 000 </a:t>
            </a:r>
            <a:r>
              <a:rPr lang="ru-RU" sz="2000" dirty="0" smtClean="0">
                <a:solidFill>
                  <a:srgbClr val="268CD8"/>
                </a:solidFill>
              </a:rPr>
              <a:t>человек (прогноз).</a:t>
            </a:r>
            <a:endParaRPr lang="ru-RU" sz="2000" dirty="0">
              <a:solidFill>
                <a:srgbClr val="268CD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87937" y="2798882"/>
            <a:ext cx="3825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68CD8"/>
                </a:solidFill>
              </a:rPr>
              <a:t>Основные направления турпотоков:</a:t>
            </a:r>
            <a:endParaRPr lang="ru-RU" b="1" dirty="0">
              <a:solidFill>
                <a:srgbClr val="268CD8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606" y="3152220"/>
            <a:ext cx="635810" cy="6358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513" y="3184463"/>
            <a:ext cx="571324" cy="5713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425" y="3133358"/>
            <a:ext cx="654672" cy="6546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004" y="3168214"/>
            <a:ext cx="668215" cy="668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9082" y="720000"/>
            <a:ext cx="11062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>
                <a:solidFill>
                  <a:srgbClr val="318FFB"/>
                </a:solidFill>
              </a:defRPr>
            </a:lvl1pPr>
          </a:lstStyle>
          <a:p>
            <a:r>
              <a:rPr lang="ru-RU" dirty="0"/>
              <a:t>Региональный туристический поток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824" y="1049472"/>
            <a:ext cx="1763302" cy="17633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486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0"/>
            <a:ext cx="112908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8" y="265072"/>
            <a:ext cx="631685" cy="784400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1123992" y="0"/>
            <a:ext cx="11083638" cy="64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318FFB"/>
                </a:solidFill>
                <a:cs typeface="Arial" panose="020B0604020202020204" pitchFamily="34" charset="0"/>
              </a:rPr>
              <a:t>СТАВКА 3: ТУРИЗМ</a:t>
            </a:r>
            <a:endParaRPr lang="ru-RU" sz="4000" b="1" dirty="0">
              <a:solidFill>
                <a:srgbClr val="318FFB"/>
              </a:solidFill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47" y="1609343"/>
            <a:ext cx="11068008" cy="52486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9622" y="720000"/>
            <a:ext cx="11068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>
                <a:solidFill>
                  <a:srgbClr val="268CD8"/>
                </a:solidFill>
              </a:defRPr>
            </a:lvl1pPr>
          </a:lstStyle>
          <a:p>
            <a:r>
              <a:rPr lang="ru-RU" dirty="0">
                <a:solidFill>
                  <a:srgbClr val="318FFB"/>
                </a:solidFill>
              </a:rPr>
              <a:t>География туристических </a:t>
            </a:r>
            <a:r>
              <a:rPr lang="ru-RU" dirty="0" smtClean="0">
                <a:solidFill>
                  <a:srgbClr val="318FFB"/>
                </a:solidFill>
              </a:rPr>
              <a:t>объектов г. Оленегорск </a:t>
            </a:r>
            <a:endParaRPr lang="ru-RU" dirty="0">
              <a:solidFill>
                <a:srgbClr val="318FFB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106321" y="4362732"/>
            <a:ext cx="2297724" cy="1352062"/>
          </a:xfrm>
          <a:prstGeom prst="roundRect">
            <a:avLst/>
          </a:prstGeom>
          <a:blipFill>
            <a:blip r:embed="rId5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64017" y="5355047"/>
            <a:ext cx="2297724" cy="1352062"/>
          </a:xfrm>
          <a:prstGeom prst="roundRect">
            <a:avLst/>
          </a:prstGeom>
          <a:blipFill>
            <a:blip r:embed="rId6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092236" y="2392621"/>
            <a:ext cx="2297724" cy="1352062"/>
          </a:xfrm>
          <a:prstGeom prst="roundRect">
            <a:avLst>
              <a:gd name="adj" fmla="val 16089"/>
            </a:avLst>
          </a:prstGeom>
          <a:blipFill>
            <a:blip r:embed="rId7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64017" y="2212109"/>
            <a:ext cx="2297724" cy="1352062"/>
          </a:xfrm>
          <a:prstGeom prst="roundRect">
            <a:avLst/>
          </a:prstGeom>
          <a:blipFill>
            <a:blip r:embed="rId8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>
            <a:stCxn id="17" idx="3"/>
          </p:cNvCxnSpPr>
          <p:nvPr/>
        </p:nvCxnSpPr>
        <p:spPr>
          <a:xfrm>
            <a:off x="4161741" y="2888140"/>
            <a:ext cx="2721440" cy="360896"/>
          </a:xfrm>
          <a:prstGeom prst="straightConnector1">
            <a:avLst/>
          </a:prstGeom>
          <a:ln w="28575">
            <a:solidFill>
              <a:srgbClr val="00B0F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6" idx="1"/>
          </p:cNvCxnSpPr>
          <p:nvPr/>
        </p:nvCxnSpPr>
        <p:spPr>
          <a:xfrm flipV="1">
            <a:off x="7194399" y="3068652"/>
            <a:ext cx="1897837" cy="100514"/>
          </a:xfrm>
          <a:prstGeom prst="straightConnector1">
            <a:avLst/>
          </a:prstGeom>
          <a:ln w="28575">
            <a:solidFill>
              <a:srgbClr val="00B0F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3" idx="2"/>
          </p:cNvCxnSpPr>
          <p:nvPr/>
        </p:nvCxnSpPr>
        <p:spPr>
          <a:xfrm flipV="1">
            <a:off x="9082321" y="5714794"/>
            <a:ext cx="1172862" cy="529295"/>
          </a:xfrm>
          <a:prstGeom prst="straightConnector1">
            <a:avLst/>
          </a:prstGeom>
          <a:ln w="28575">
            <a:solidFill>
              <a:srgbClr val="00B0F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5" idx="3"/>
          </p:cNvCxnSpPr>
          <p:nvPr/>
        </p:nvCxnSpPr>
        <p:spPr>
          <a:xfrm flipV="1">
            <a:off x="4161741" y="5141275"/>
            <a:ext cx="1743256" cy="889803"/>
          </a:xfrm>
          <a:prstGeom prst="straightConnector1">
            <a:avLst/>
          </a:prstGeom>
          <a:ln w="28575">
            <a:solidFill>
              <a:srgbClr val="00B0F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150853" y="4098585"/>
            <a:ext cx="2239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/>
              <a:t>Агродеревня</a:t>
            </a:r>
            <a:r>
              <a:rPr lang="ru-RU" sz="1200" dirty="0" smtClean="0"/>
              <a:t> «Олений берег»</a:t>
            </a:r>
            <a:endParaRPr lang="ru-RU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1779883" y="5111990"/>
            <a:ext cx="2513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Тематическая деревня «Морозко»</a:t>
            </a:r>
            <a:endParaRPr lang="ru-RU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1358599" y="1706163"/>
            <a:ext cx="330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Тематический комплекс</a:t>
            </a:r>
          </a:p>
          <a:p>
            <a:pPr algn="ctr"/>
            <a:r>
              <a:rPr lang="ru-RU" sz="1200" dirty="0" smtClean="0"/>
              <a:t> «Деревня </a:t>
            </a:r>
            <a:r>
              <a:rPr lang="ru-RU" sz="1200" dirty="0"/>
              <a:t>северных гномов»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006267" y="2066014"/>
            <a:ext cx="2469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Г</a:t>
            </a:r>
            <a:r>
              <a:rPr lang="ru-RU" sz="1200" dirty="0" smtClean="0"/>
              <a:t>орнолыжный спуск «Лапландия»</a:t>
            </a:r>
            <a:endParaRPr lang="ru-RU" sz="1200" dirty="0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81" y="3249037"/>
            <a:ext cx="432000" cy="432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542" y="4840554"/>
            <a:ext cx="432000" cy="43200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954" y="5736492"/>
            <a:ext cx="432000" cy="43200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0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399" y="3249038"/>
            <a:ext cx="432000" cy="432000"/>
          </a:xfrm>
          <a:prstGeom prst="rect">
            <a:avLst/>
          </a:prstGeom>
        </p:spPr>
      </p:pic>
      <p:sp>
        <p:nvSpPr>
          <p:cNvPr id="47" name="Скругленный прямоугольник 46"/>
          <p:cNvSpPr/>
          <p:nvPr/>
        </p:nvSpPr>
        <p:spPr>
          <a:xfrm>
            <a:off x="4579138" y="6432639"/>
            <a:ext cx="4494524" cy="355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dirty="0" smtClean="0">
                <a:solidFill>
                  <a:schemeClr val="tx1"/>
                </a:solidFill>
              </a:rPr>
              <a:t>-  Необходимая инфраструктура для развития проектов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11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9" y="6454137"/>
            <a:ext cx="298794" cy="29879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603" y="6499501"/>
            <a:ext cx="262254" cy="262254"/>
          </a:xfrm>
          <a:prstGeom prst="rect">
            <a:avLst/>
          </a:prstGeom>
        </p:spPr>
      </p:pic>
      <p:sp>
        <p:nvSpPr>
          <p:cNvPr id="53" name="Скругленный прямоугольник 52"/>
          <p:cNvSpPr/>
          <p:nvPr/>
        </p:nvSpPr>
        <p:spPr>
          <a:xfrm>
            <a:off x="1864017" y="3786057"/>
            <a:ext cx="2297724" cy="1352062"/>
          </a:xfrm>
          <a:prstGeom prst="roundRect">
            <a:avLst/>
          </a:prstGeom>
          <a:blipFill>
            <a:blip r:embed="rId1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 стрелкой 54"/>
          <p:cNvCxnSpPr>
            <a:stCxn id="53" idx="3"/>
          </p:cNvCxnSpPr>
          <p:nvPr/>
        </p:nvCxnSpPr>
        <p:spPr>
          <a:xfrm>
            <a:off x="4161741" y="4462088"/>
            <a:ext cx="1780463" cy="594466"/>
          </a:xfrm>
          <a:prstGeom prst="straightConnector1">
            <a:avLst/>
          </a:prstGeom>
          <a:ln w="28575">
            <a:solidFill>
              <a:srgbClr val="00B0F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756584" y="3543311"/>
            <a:ext cx="2461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База семейного отдыха «Близко»</a:t>
            </a:r>
            <a:endParaRPr lang="ru-RU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1077985" y="2212109"/>
            <a:ext cx="651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68CD8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50</a:t>
            </a:r>
            <a:endParaRPr lang="ru-RU" sz="2400" b="1" dirty="0">
              <a:solidFill>
                <a:srgbClr val="268CD8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649" y="2250100"/>
            <a:ext cx="333246" cy="33580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123623" y="2573606"/>
            <a:ext cx="694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77916B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150 млн.</a:t>
            </a:r>
            <a:endParaRPr lang="ru-RU" sz="1100" b="1" dirty="0">
              <a:solidFill>
                <a:srgbClr val="77916B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15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941" y="2598213"/>
            <a:ext cx="350076" cy="350076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052067" y="3827955"/>
            <a:ext cx="651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68CD8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10</a:t>
            </a:r>
            <a:endParaRPr lang="ru-RU" sz="2400" b="1" dirty="0">
              <a:solidFill>
                <a:srgbClr val="268CD8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31" y="3865946"/>
            <a:ext cx="333246" cy="335809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097705" y="4189452"/>
            <a:ext cx="694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77916B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25</a:t>
            </a:r>
          </a:p>
          <a:p>
            <a:r>
              <a:rPr lang="ru-RU" sz="1100" b="1" dirty="0" smtClean="0">
                <a:solidFill>
                  <a:srgbClr val="77916B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млн.</a:t>
            </a:r>
            <a:endParaRPr lang="ru-RU" sz="1100" b="1" dirty="0">
              <a:solidFill>
                <a:srgbClr val="77916B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5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23" y="4214059"/>
            <a:ext cx="350076" cy="350076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1072531" y="5426461"/>
            <a:ext cx="651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268CD8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ru-RU" sz="2400" b="1" dirty="0" smtClean="0">
                <a:solidFill>
                  <a:srgbClr val="268CD8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endParaRPr lang="ru-RU" sz="2400" b="1" dirty="0">
              <a:solidFill>
                <a:srgbClr val="268CD8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195" y="5464452"/>
            <a:ext cx="333246" cy="335809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1118169" y="5787958"/>
            <a:ext cx="694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77916B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20 </a:t>
            </a:r>
          </a:p>
          <a:p>
            <a:r>
              <a:rPr lang="ru-RU" sz="1100" b="1" dirty="0" smtClean="0">
                <a:solidFill>
                  <a:srgbClr val="77916B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млн.</a:t>
            </a:r>
            <a:endParaRPr lang="ru-RU" sz="1100" b="1" dirty="0">
              <a:solidFill>
                <a:srgbClr val="77916B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15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487" y="5812565"/>
            <a:ext cx="350076" cy="350076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4963740" y="4916105"/>
            <a:ext cx="694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50 </a:t>
            </a:r>
          </a:p>
          <a:p>
            <a:r>
              <a:rPr lang="ru-RU" sz="105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млн.</a:t>
            </a:r>
            <a:endParaRPr lang="ru-RU" sz="1050" b="1" dirty="0">
              <a:solidFill>
                <a:srgbClr val="FF0000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5368350" y="4996211"/>
            <a:ext cx="288000" cy="288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sz="900" b="1" dirty="0" smtClean="0">
                <a:solidFill>
                  <a:srgbClr val="FF0000"/>
                </a:solidFill>
              </a:rPr>
              <a:t>ФРМ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1350560" y="2475087"/>
            <a:ext cx="651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68CD8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10</a:t>
            </a:r>
            <a:endParaRPr lang="ru-RU" sz="2400" b="1" dirty="0">
              <a:solidFill>
                <a:srgbClr val="268CD8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224" y="2513078"/>
            <a:ext cx="333246" cy="335809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11396198" y="2836584"/>
            <a:ext cx="694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77916B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100 млн.</a:t>
            </a:r>
            <a:endParaRPr lang="ru-RU" sz="1100" b="1" dirty="0">
              <a:solidFill>
                <a:srgbClr val="77916B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15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516" y="2861191"/>
            <a:ext cx="350076" cy="350076"/>
          </a:xfrm>
          <a:prstGeom prst="rect">
            <a:avLst/>
          </a:prstGeom>
        </p:spPr>
      </p:pic>
      <p:sp>
        <p:nvSpPr>
          <p:cNvPr id="79" name="Овал 78"/>
          <p:cNvSpPr/>
          <p:nvPr/>
        </p:nvSpPr>
        <p:spPr>
          <a:xfrm>
            <a:off x="7760647" y="3321037"/>
            <a:ext cx="288000" cy="288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sz="900" b="1" dirty="0" smtClean="0">
                <a:solidFill>
                  <a:srgbClr val="FF0000"/>
                </a:solidFill>
              </a:rPr>
              <a:t>ФРМ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1355021" y="4491827"/>
            <a:ext cx="651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68CD8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15</a:t>
            </a:r>
            <a:endParaRPr lang="ru-RU" sz="2400" b="1" dirty="0">
              <a:solidFill>
                <a:srgbClr val="268CD8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3685" y="4529818"/>
            <a:ext cx="333246" cy="335809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11400659" y="4853324"/>
            <a:ext cx="694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77916B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25</a:t>
            </a:r>
          </a:p>
          <a:p>
            <a:r>
              <a:rPr lang="ru-RU" sz="1100" b="1" dirty="0" smtClean="0">
                <a:solidFill>
                  <a:srgbClr val="77916B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млн.</a:t>
            </a:r>
            <a:endParaRPr lang="ru-RU" sz="1100" b="1" dirty="0">
              <a:solidFill>
                <a:srgbClr val="77916B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15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0977" y="4877931"/>
            <a:ext cx="350076" cy="350076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11418369" y="5159980"/>
            <a:ext cx="694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10</a:t>
            </a:r>
          </a:p>
          <a:p>
            <a:r>
              <a:rPr lang="ru-RU" sz="105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млн.</a:t>
            </a:r>
            <a:endParaRPr lang="ru-RU" sz="1050" b="1" dirty="0">
              <a:solidFill>
                <a:srgbClr val="FF0000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11813685" y="5264922"/>
            <a:ext cx="288000" cy="288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sz="900" b="1" dirty="0" smtClean="0">
                <a:solidFill>
                  <a:srgbClr val="FF0000"/>
                </a:solidFill>
              </a:rPr>
              <a:t>ФРМ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25987" y="3288343"/>
            <a:ext cx="313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?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389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96" y="1593947"/>
            <a:ext cx="11032503" cy="52640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" y="0"/>
            <a:ext cx="112908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8" y="265072"/>
            <a:ext cx="631685" cy="784400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1146415" y="0"/>
            <a:ext cx="11045585" cy="64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318FFB"/>
                </a:solidFill>
                <a:cs typeface="Arial" panose="020B0604020202020204" pitchFamily="34" charset="0"/>
              </a:rPr>
              <a:t>СТА</a:t>
            </a:r>
            <a:r>
              <a:rPr lang="ru-RU" sz="4000" b="1" dirty="0">
                <a:solidFill>
                  <a:srgbClr val="318FFB"/>
                </a:solidFill>
                <a:cs typeface="Arial" panose="020B0604020202020204" pitchFamily="34" charset="0"/>
              </a:rPr>
              <a:t>В</a:t>
            </a:r>
            <a:r>
              <a:rPr lang="ru-RU" sz="4000" b="1" dirty="0" smtClean="0">
                <a:solidFill>
                  <a:srgbClr val="318FFB"/>
                </a:solidFill>
                <a:cs typeface="Arial" panose="020B0604020202020204" pitchFamily="34" charset="0"/>
              </a:rPr>
              <a:t>КА 3: ТУРИЗМ</a:t>
            </a:r>
            <a:endParaRPr lang="ru-RU" sz="4000" b="1" dirty="0">
              <a:solidFill>
                <a:srgbClr val="318FFB"/>
              </a:solidFill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247" y="2182184"/>
            <a:ext cx="830604" cy="830604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6247264" y="2036872"/>
            <a:ext cx="1219199" cy="1227015"/>
          </a:xfrm>
          <a:prstGeom prst="ellipse">
            <a:avLst/>
          </a:prstGeom>
          <a:noFill/>
          <a:ln w="28575">
            <a:solidFill>
              <a:srgbClr val="BE51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endCxn id="3" idx="2"/>
          </p:cNvCxnSpPr>
          <p:nvPr/>
        </p:nvCxnSpPr>
        <p:spPr>
          <a:xfrm flipV="1">
            <a:off x="1322540" y="2650380"/>
            <a:ext cx="4924724" cy="20705"/>
          </a:xfrm>
          <a:prstGeom prst="line">
            <a:avLst/>
          </a:prstGeom>
          <a:ln w="57150">
            <a:solidFill>
              <a:srgbClr val="BF5108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6877538" y="3186570"/>
            <a:ext cx="288527" cy="1698045"/>
          </a:xfrm>
          <a:prstGeom prst="line">
            <a:avLst/>
          </a:prstGeom>
          <a:ln w="57150">
            <a:solidFill>
              <a:srgbClr val="BF5108"/>
            </a:solidFill>
            <a:prstDash val="lgDash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3" idx="4"/>
          </p:cNvCxnSpPr>
          <p:nvPr/>
        </p:nvCxnSpPr>
        <p:spPr>
          <a:xfrm flipH="1" flipV="1">
            <a:off x="6856864" y="3263887"/>
            <a:ext cx="2444912" cy="2202685"/>
          </a:xfrm>
          <a:prstGeom prst="line">
            <a:avLst/>
          </a:prstGeom>
          <a:ln w="57150">
            <a:solidFill>
              <a:srgbClr val="BF5108"/>
            </a:solidFill>
            <a:prstDash val="lgDash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ая прямоугольная выноска 25"/>
          <p:cNvSpPr/>
          <p:nvPr/>
        </p:nvSpPr>
        <p:spPr>
          <a:xfrm>
            <a:off x="9628552" y="3501292"/>
            <a:ext cx="2399324" cy="969107"/>
          </a:xfrm>
          <a:prstGeom prst="wedgeRoundRectCallout">
            <a:avLst>
              <a:gd name="adj1" fmla="val -44938"/>
              <a:gd name="adj2" fmla="val 10685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bIns="432000" rtlCol="0" anchor="ctr"/>
          <a:lstStyle/>
          <a:p>
            <a:pPr algn="ctr"/>
            <a:r>
              <a:rPr lang="ru-RU" dirty="0">
                <a:solidFill>
                  <a:srgbClr val="318FFB"/>
                </a:solidFill>
              </a:rPr>
              <a:t>База семейного отдыха «Близко»</a:t>
            </a: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7870092" y="2282093"/>
            <a:ext cx="2575169" cy="1146908"/>
          </a:xfrm>
          <a:prstGeom prst="wedgeRoundRectCallout">
            <a:avLst>
              <a:gd name="adj1" fmla="val -54710"/>
              <a:gd name="adj2" fmla="val 15685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52000" rtlCol="0" anchor="ctr"/>
          <a:lstStyle/>
          <a:p>
            <a:pPr lvl="0" algn="ctr"/>
            <a:r>
              <a:rPr lang="ru-RU" dirty="0">
                <a:solidFill>
                  <a:srgbClr val="318FFB"/>
                </a:solidFill>
              </a:rPr>
              <a:t>Тематическая деревня «Морозко</a:t>
            </a:r>
            <a:r>
              <a:rPr lang="ru-RU" dirty="0" smtClean="0">
                <a:solidFill>
                  <a:srgbClr val="318FFB"/>
                </a:solidFill>
              </a:rPr>
              <a:t>»</a:t>
            </a:r>
          </a:p>
          <a:p>
            <a:pPr lvl="0"/>
            <a:endParaRPr lang="ru-RU" dirty="0">
              <a:solidFill>
                <a:srgbClr val="318FFB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29082" y="720000"/>
            <a:ext cx="11062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>
                <a:solidFill>
                  <a:srgbClr val="268CD8"/>
                </a:solidFill>
              </a:defRPr>
            </a:lvl1pPr>
          </a:lstStyle>
          <a:p>
            <a:r>
              <a:rPr lang="ru-RU" dirty="0" smtClean="0">
                <a:solidFill>
                  <a:srgbClr val="318FFB"/>
                </a:solidFill>
              </a:rPr>
              <a:t>Туристические объекты в городе</a:t>
            </a:r>
            <a:endParaRPr lang="ru-RU" dirty="0">
              <a:solidFill>
                <a:srgbClr val="318FFB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67218" y="2914464"/>
            <a:ext cx="651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268CD8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ru-RU" sz="2400" b="1" dirty="0" smtClean="0">
                <a:solidFill>
                  <a:srgbClr val="268CD8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endParaRPr lang="ru-RU" sz="2400" b="1" dirty="0">
              <a:solidFill>
                <a:srgbClr val="268CD8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905" y="2977393"/>
            <a:ext cx="333246" cy="33580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232530" y="2920924"/>
            <a:ext cx="5825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77916B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20 млн.</a:t>
            </a:r>
            <a:endParaRPr lang="ru-RU" sz="1100" b="1" dirty="0">
              <a:solidFill>
                <a:srgbClr val="77916B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812" y="2961330"/>
            <a:ext cx="350076" cy="35007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706855" y="3985845"/>
            <a:ext cx="651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268CD8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ru-RU" sz="2400" b="1" dirty="0" smtClean="0">
                <a:solidFill>
                  <a:srgbClr val="268CD8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endParaRPr lang="ru-RU" sz="2400" b="1" dirty="0">
              <a:solidFill>
                <a:srgbClr val="268CD8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792" y="4054532"/>
            <a:ext cx="333246" cy="33580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744889" y="3969174"/>
            <a:ext cx="5825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77916B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25 млн.</a:t>
            </a:r>
            <a:endParaRPr lang="ru-RU" sz="1100" b="1" dirty="0">
              <a:solidFill>
                <a:srgbClr val="77916B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853" y="4011375"/>
            <a:ext cx="350076" cy="350076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254460" y="1815410"/>
            <a:ext cx="4734796" cy="6135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-</a:t>
            </a:r>
            <a:r>
              <a:rPr lang="ru-RU" sz="1400" dirty="0" smtClean="0">
                <a:solidFill>
                  <a:schemeClr val="tx1"/>
                </a:solidFill>
              </a:rPr>
              <a:t> - строительство ТП мощностью 2МВт - 50 млн. руб.</a:t>
            </a:r>
            <a:endParaRPr lang="ru-RU" sz="1400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980" y="1931316"/>
            <a:ext cx="350777" cy="35077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365545" y="1677133"/>
            <a:ext cx="1432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50 млн.</a:t>
            </a:r>
            <a:endParaRPr lang="ru-RU" sz="1600" b="1" dirty="0">
              <a:solidFill>
                <a:srgbClr val="FF0000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7294100" y="1594816"/>
            <a:ext cx="500607" cy="54529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ФРМ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V="1">
            <a:off x="6084220" y="3313203"/>
            <a:ext cx="738421" cy="2509259"/>
          </a:xfrm>
          <a:prstGeom prst="line">
            <a:avLst/>
          </a:prstGeom>
          <a:ln w="57150">
            <a:solidFill>
              <a:srgbClr val="BF5108"/>
            </a:solidFill>
            <a:prstDash val="lgDash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83" y="5734245"/>
            <a:ext cx="1030925" cy="103092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025" y="4521505"/>
            <a:ext cx="432000" cy="432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8740680" y="4088524"/>
            <a:ext cx="694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rgbClr val="FF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5</a:t>
            </a:r>
            <a:endParaRPr lang="ru-RU" sz="1050" b="1" dirty="0" smtClean="0">
              <a:solidFill>
                <a:srgbClr val="FF0000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105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млн.</a:t>
            </a:r>
            <a:endParaRPr lang="ru-RU" sz="1050" b="1" dirty="0">
              <a:solidFill>
                <a:srgbClr val="FF0000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9135996" y="4193466"/>
            <a:ext cx="288000" cy="288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sz="900" b="1" dirty="0" smtClean="0">
                <a:solidFill>
                  <a:srgbClr val="FF0000"/>
                </a:solidFill>
              </a:rPr>
              <a:t>ФРМ</a:t>
            </a:r>
            <a:endParaRPr lang="ru-RU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233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0"/>
            <a:ext cx="112908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8" y="265072"/>
            <a:ext cx="631685" cy="784400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1129082" y="0"/>
            <a:ext cx="11062918" cy="64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628255"/>
                </a:solidFill>
                <a:cs typeface="Arial" panose="020B0604020202020204" pitchFamily="34" charset="0"/>
              </a:rPr>
              <a:t>СТАВКА 4: ГОРОДСКАЯ СРЕДА (Мастер план)</a:t>
            </a:r>
            <a:endParaRPr lang="ru-RU" sz="4000" b="1" dirty="0">
              <a:solidFill>
                <a:srgbClr val="628255"/>
              </a:solidFill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85" y="918120"/>
            <a:ext cx="11062916" cy="5939880"/>
          </a:xfrm>
          <a:prstGeom prst="rect">
            <a:avLst/>
          </a:prstGeom>
        </p:spPr>
      </p:pic>
      <p:sp>
        <p:nvSpPr>
          <p:cNvPr id="10" name="Блок-схема: альтернативный процесс 9"/>
          <p:cNvSpPr/>
          <p:nvPr/>
        </p:nvSpPr>
        <p:spPr>
          <a:xfrm>
            <a:off x="1232191" y="5828957"/>
            <a:ext cx="2540833" cy="8640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 Ремонт дорог 2018 - 2021</a:t>
            </a:r>
            <a:endParaRPr lang="ru-RU" sz="1400" dirty="0">
              <a:solidFill>
                <a:schemeClr val="tx1"/>
              </a:solidFill>
            </a:endParaRPr>
          </a:p>
          <a:p>
            <a:pPr marL="285750" indent="-285750" algn="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Ремонт дорог 2021 - 2023</a:t>
            </a:r>
          </a:p>
          <a:p>
            <a:pPr marL="285750" indent="-285750" algn="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Точка подключения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1378763" y="6048780"/>
            <a:ext cx="234462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1378763" y="6268604"/>
            <a:ext cx="234462" cy="15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130" y="5897025"/>
            <a:ext cx="748323" cy="74832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354" y="6358928"/>
            <a:ext cx="313088" cy="297074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7889208" y="5803186"/>
            <a:ext cx="936000" cy="936000"/>
          </a:xfrm>
          <a:prstGeom prst="ellipse">
            <a:avLst/>
          </a:prstGeom>
          <a:noFill/>
          <a:ln w="28575">
            <a:solidFill>
              <a:srgbClr val="BE51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18225" y="1874650"/>
            <a:ext cx="1548000" cy="864000"/>
          </a:xfrm>
          <a:prstGeom prst="roundRect">
            <a:avLst/>
          </a:prstGeom>
          <a:blipFill>
            <a:blip r:embed="rId7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162083" y="998181"/>
            <a:ext cx="1548000" cy="864000"/>
          </a:xfrm>
          <a:prstGeom prst="roundRect">
            <a:avLst/>
          </a:prstGeom>
          <a:blipFill dpi="0" rotWithShape="1">
            <a:blip r:embed="rId8" cstate="email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958784" y="990383"/>
            <a:ext cx="1548000" cy="864000"/>
          </a:xfrm>
          <a:prstGeom prst="roundRect">
            <a:avLst/>
          </a:prstGeom>
          <a:blipFill>
            <a:blip r:embed="rId9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365382" y="990383"/>
            <a:ext cx="1548000" cy="864000"/>
          </a:xfrm>
          <a:prstGeom prst="roundRect">
            <a:avLst/>
          </a:prstGeom>
          <a:blipFill>
            <a:blip r:embed="rId10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0583383" y="1892655"/>
            <a:ext cx="1548000" cy="864000"/>
          </a:xfrm>
          <a:prstGeom prst="roundRect">
            <a:avLst/>
          </a:prstGeom>
          <a:blipFill>
            <a:blip r:embed="rId11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0583383" y="3152448"/>
            <a:ext cx="1548000" cy="864000"/>
          </a:xfrm>
          <a:prstGeom prst="roundRect">
            <a:avLst/>
          </a:prstGeom>
          <a:blipFill>
            <a:blip r:embed="rId12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0583383" y="4341419"/>
            <a:ext cx="1548000" cy="864000"/>
          </a:xfrm>
          <a:prstGeom prst="roundRect">
            <a:avLst/>
          </a:prstGeom>
          <a:blipFill>
            <a:blip r:embed="rId1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592476" y="5602863"/>
            <a:ext cx="1548000" cy="864000"/>
          </a:xfrm>
          <a:prstGeom prst="roundRect">
            <a:avLst/>
          </a:prstGeom>
          <a:blipFill>
            <a:blip r:embed="rId14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030325" y="5800847"/>
            <a:ext cx="1548000" cy="864000"/>
          </a:xfrm>
          <a:prstGeom prst="roundRect">
            <a:avLst/>
          </a:prstGeom>
          <a:blipFill>
            <a:blip r:embed="rId15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021538" y="5805470"/>
            <a:ext cx="1548000" cy="864000"/>
          </a:xfrm>
          <a:prstGeom prst="roundRect">
            <a:avLst/>
          </a:prstGeom>
          <a:blipFill>
            <a:blip r:embed="rId16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418225" y="2887548"/>
            <a:ext cx="1548000" cy="864000"/>
          </a:xfrm>
          <a:prstGeom prst="roundRect">
            <a:avLst/>
          </a:prstGeom>
          <a:blipFill>
            <a:blip r:embed="rId17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418225" y="3916505"/>
            <a:ext cx="1548000" cy="864000"/>
          </a:xfrm>
          <a:prstGeom prst="roundRect">
            <a:avLst/>
          </a:prstGeom>
          <a:blipFill>
            <a:blip r:embed="rId18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>
            <a:stCxn id="26" idx="2"/>
          </p:cNvCxnSpPr>
          <p:nvPr/>
        </p:nvCxnSpPr>
        <p:spPr>
          <a:xfrm flipH="1">
            <a:off x="7093799" y="1854383"/>
            <a:ext cx="2638985" cy="1526681"/>
          </a:xfrm>
          <a:prstGeom prst="straightConnector1">
            <a:avLst/>
          </a:prstGeom>
          <a:ln w="3810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25" idx="2"/>
          </p:cNvCxnSpPr>
          <p:nvPr/>
        </p:nvCxnSpPr>
        <p:spPr>
          <a:xfrm flipH="1">
            <a:off x="6857824" y="1862181"/>
            <a:ext cx="1078259" cy="1312602"/>
          </a:xfrm>
          <a:prstGeom prst="straightConnector1">
            <a:avLst/>
          </a:prstGeom>
          <a:ln w="38100">
            <a:solidFill>
              <a:schemeClr val="accent2"/>
            </a:solidFill>
            <a:bevel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6046367" y="1854383"/>
            <a:ext cx="90734" cy="1219041"/>
          </a:xfrm>
          <a:prstGeom prst="straightConnector1">
            <a:avLst/>
          </a:prstGeom>
          <a:ln w="3810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Скругленный прямоугольник 45"/>
          <p:cNvSpPr/>
          <p:nvPr/>
        </p:nvSpPr>
        <p:spPr>
          <a:xfrm>
            <a:off x="3574385" y="998455"/>
            <a:ext cx="1548000" cy="864000"/>
          </a:xfrm>
          <a:prstGeom prst="roundRect">
            <a:avLst/>
          </a:prstGeom>
          <a:blipFill>
            <a:blip r:embed="rId19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" name="Прямая со стрелкой 52"/>
          <p:cNvCxnSpPr>
            <a:stCxn id="28" idx="1"/>
          </p:cNvCxnSpPr>
          <p:nvPr/>
        </p:nvCxnSpPr>
        <p:spPr>
          <a:xfrm flipH="1">
            <a:off x="8123235" y="2324655"/>
            <a:ext cx="2460148" cy="994893"/>
          </a:xfrm>
          <a:prstGeom prst="straightConnector1">
            <a:avLst/>
          </a:prstGeom>
          <a:ln w="3810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4348385" y="1862181"/>
            <a:ext cx="101037" cy="435542"/>
          </a:xfrm>
          <a:prstGeom prst="straightConnector1">
            <a:avLst/>
          </a:prstGeom>
          <a:ln w="3810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29" idx="1"/>
          </p:cNvCxnSpPr>
          <p:nvPr/>
        </p:nvCxnSpPr>
        <p:spPr>
          <a:xfrm flipH="1" flipV="1">
            <a:off x="9214457" y="3369251"/>
            <a:ext cx="1368926" cy="215197"/>
          </a:xfrm>
          <a:prstGeom prst="straightConnector1">
            <a:avLst/>
          </a:prstGeom>
          <a:ln w="3810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30" idx="1"/>
          </p:cNvCxnSpPr>
          <p:nvPr/>
        </p:nvCxnSpPr>
        <p:spPr>
          <a:xfrm flipH="1" flipV="1">
            <a:off x="8123235" y="4611461"/>
            <a:ext cx="2460148" cy="161958"/>
          </a:xfrm>
          <a:prstGeom prst="straightConnector1">
            <a:avLst/>
          </a:prstGeom>
          <a:ln w="3810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31" idx="1"/>
          </p:cNvCxnSpPr>
          <p:nvPr/>
        </p:nvCxnSpPr>
        <p:spPr>
          <a:xfrm flipH="1" flipV="1">
            <a:off x="9214457" y="5170863"/>
            <a:ext cx="1378019" cy="864000"/>
          </a:xfrm>
          <a:prstGeom prst="straightConnector1">
            <a:avLst/>
          </a:prstGeom>
          <a:ln w="3810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stCxn id="7" idx="3"/>
          </p:cNvCxnSpPr>
          <p:nvPr/>
        </p:nvCxnSpPr>
        <p:spPr>
          <a:xfrm>
            <a:off x="2966225" y="2306650"/>
            <a:ext cx="3704447" cy="1336111"/>
          </a:xfrm>
          <a:prstGeom prst="straightConnector1">
            <a:avLst/>
          </a:prstGeom>
          <a:ln w="3810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33" idx="0"/>
          </p:cNvCxnSpPr>
          <p:nvPr/>
        </p:nvCxnSpPr>
        <p:spPr>
          <a:xfrm flipV="1">
            <a:off x="6795538" y="5299465"/>
            <a:ext cx="1252925" cy="506005"/>
          </a:xfrm>
          <a:prstGeom prst="straightConnector1">
            <a:avLst/>
          </a:prstGeom>
          <a:ln w="3810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32" idx="0"/>
          </p:cNvCxnSpPr>
          <p:nvPr/>
        </p:nvCxnSpPr>
        <p:spPr>
          <a:xfrm flipV="1">
            <a:off x="4804325" y="4671460"/>
            <a:ext cx="1481769" cy="1129387"/>
          </a:xfrm>
          <a:prstGeom prst="straightConnector1">
            <a:avLst/>
          </a:prstGeom>
          <a:ln w="3810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34" idx="3"/>
          </p:cNvCxnSpPr>
          <p:nvPr/>
        </p:nvCxnSpPr>
        <p:spPr>
          <a:xfrm>
            <a:off x="2966225" y="3319548"/>
            <a:ext cx="2640730" cy="489480"/>
          </a:xfrm>
          <a:prstGeom prst="straightConnector1">
            <a:avLst/>
          </a:prstGeom>
          <a:ln w="3810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>
            <a:stCxn id="35" idx="3"/>
          </p:cNvCxnSpPr>
          <p:nvPr/>
        </p:nvCxnSpPr>
        <p:spPr>
          <a:xfrm flipV="1">
            <a:off x="2966225" y="3965716"/>
            <a:ext cx="3368575" cy="382789"/>
          </a:xfrm>
          <a:prstGeom prst="straightConnector1">
            <a:avLst/>
          </a:prstGeom>
          <a:ln w="3810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1115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0"/>
            <a:ext cx="112908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8" y="265072"/>
            <a:ext cx="631685" cy="784400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1129082" y="0"/>
            <a:ext cx="11062918" cy="64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628255"/>
                </a:solidFill>
                <a:cs typeface="Arial" panose="020B0604020202020204" pitchFamily="34" charset="0"/>
              </a:rPr>
              <a:t>СТАВКА 4: ГОРОДСКАЯ СРЕДА (Пять шагов)</a:t>
            </a:r>
            <a:endParaRPr lang="ru-RU" sz="4000" b="1" dirty="0">
              <a:solidFill>
                <a:srgbClr val="628255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6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00142317"/>
              </p:ext>
            </p:extLst>
          </p:nvPr>
        </p:nvGraphicFramePr>
        <p:xfrm>
          <a:off x="1188000" y="5652000"/>
          <a:ext cx="10959583" cy="1190861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513728"/>
                <a:gridCol w="3891898"/>
                <a:gridCol w="1432219"/>
                <a:gridCol w="1416653"/>
                <a:gridCol w="1416651"/>
                <a:gridCol w="2288434"/>
              </a:tblGrid>
              <a:tr h="79298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Целевые показатели: </a:t>
                      </a:r>
                      <a:r>
                        <a:rPr lang="ru-RU" sz="800" dirty="0" smtClean="0">
                          <a:effectLst/>
                        </a:rPr>
                        <a:t>[количество проектов-5], [количество баллов-46]</a:t>
                      </a: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5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№ </a:t>
                      </a:r>
                      <a:r>
                        <a:rPr lang="ru-RU" sz="800" dirty="0" err="1" smtClean="0">
                          <a:effectLst/>
                        </a:rPr>
                        <a:t>п</a:t>
                      </a:r>
                      <a:r>
                        <a:rPr lang="ru-RU" sz="800" dirty="0" smtClean="0">
                          <a:effectLst/>
                        </a:rPr>
                        <a:t>/</a:t>
                      </a:r>
                      <a:r>
                        <a:rPr lang="ru-RU" sz="800" dirty="0" err="1" smtClean="0">
                          <a:effectLst/>
                        </a:rPr>
                        <a:t>п</a:t>
                      </a:r>
                      <a:endParaRPr lang="en-GB" sz="800" b="1" dirty="0">
                        <a:solidFill>
                          <a:schemeClr val="tx1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Наименование проекта</a:t>
                      </a:r>
                      <a:endParaRPr lang="en-GB" sz="800" b="1" dirty="0">
                        <a:solidFill>
                          <a:schemeClr val="tx1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Срок начала работ</a:t>
                      </a:r>
                      <a:endParaRPr lang="en-GB" sz="800" b="1" dirty="0">
                        <a:solidFill>
                          <a:schemeClr val="tx1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Срок окончания работ</a:t>
                      </a:r>
                      <a:endParaRPr lang="en-GB" sz="800" b="1" dirty="0">
                        <a:solidFill>
                          <a:schemeClr val="tx1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Объем средств, тыс. руб.</a:t>
                      </a:r>
                      <a:endParaRPr lang="en-GB" sz="800" b="1" dirty="0">
                        <a:solidFill>
                          <a:schemeClr val="tx1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Источники финансирования</a:t>
                      </a:r>
                      <a:endParaRPr lang="en-GB" sz="800" b="1" dirty="0">
                        <a:solidFill>
                          <a:schemeClr val="tx1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/>
                </a:tc>
              </a:tr>
              <a:tr h="9689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 </a:t>
                      </a:r>
                      <a:r>
                        <a:rPr lang="ru-RU" sz="800" kern="1200" dirty="0" smtClean="0">
                          <a:effectLst/>
                        </a:rPr>
                        <a:t>1</a:t>
                      </a:r>
                      <a:endParaRPr lang="en-GB" sz="800" b="1" kern="1200" dirty="0">
                        <a:solidFill>
                          <a:schemeClr val="tx1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Обустройство подходов к Памятнику воинам-интернационалистам</a:t>
                      </a: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03.07.2017</a:t>
                      </a: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30.09.2017</a:t>
                      </a: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510,0</a:t>
                      </a: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Местный и областной бюджеты</a:t>
                      </a: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/>
                </a:tc>
              </a:tr>
              <a:tr h="11909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 </a:t>
                      </a:r>
                      <a:r>
                        <a:rPr lang="ru-RU" sz="800" kern="1200" dirty="0" smtClean="0">
                          <a:effectLst/>
                        </a:rPr>
                        <a:t>2</a:t>
                      </a:r>
                      <a:endParaRPr lang="en-GB" sz="800" b="1" kern="1200" dirty="0">
                        <a:solidFill>
                          <a:schemeClr val="tx1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Частичный ремонт сквера ветеранов войны и труда</a:t>
                      </a: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03.07.2017</a:t>
                      </a: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30.09.2017</a:t>
                      </a: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2340,0</a:t>
                      </a: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Местный и областной бюджеты</a:t>
                      </a: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/>
                </a:tc>
              </a:tr>
              <a:tr h="10935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 </a:t>
                      </a:r>
                      <a:r>
                        <a:rPr lang="ru-RU" sz="800" kern="1200" dirty="0" smtClean="0">
                          <a:effectLst/>
                        </a:rPr>
                        <a:t>3</a:t>
                      </a:r>
                      <a:endParaRPr lang="en-GB" sz="800" b="1" kern="1200" dirty="0">
                        <a:solidFill>
                          <a:schemeClr val="tx1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Установка спортивной площадки ГТО</a:t>
                      </a: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01.07.2017</a:t>
                      </a: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01.10.2017</a:t>
                      </a: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750,0</a:t>
                      </a: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Средства </a:t>
                      </a:r>
                      <a:r>
                        <a:rPr lang="ru-RU" sz="800" kern="1200" dirty="0">
                          <a:effectLst/>
                        </a:rPr>
                        <a:t>областного </a:t>
                      </a:r>
                      <a:r>
                        <a:rPr lang="ru-RU" sz="800" kern="1200" dirty="0" smtClean="0">
                          <a:effectLst/>
                        </a:rPr>
                        <a:t>бюджета</a:t>
                      </a: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/>
                </a:tc>
              </a:tr>
              <a:tr h="1688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 </a:t>
                      </a:r>
                      <a:r>
                        <a:rPr lang="ru-RU" sz="800" kern="1200" dirty="0" smtClean="0">
                          <a:effectLst/>
                        </a:rPr>
                        <a:t>4</a:t>
                      </a:r>
                      <a:endParaRPr lang="en-GB" sz="800" b="1" kern="1200" dirty="0">
                        <a:solidFill>
                          <a:schemeClr val="tx1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Проведение городских праздников и фестивалей, ориентированных на молодежную аудиторию</a:t>
                      </a: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09.10.2017</a:t>
                      </a: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10.09.2017</a:t>
                      </a: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-</a:t>
                      </a: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не требуется финансирования</a:t>
                      </a: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/>
                </a:tc>
              </a:tr>
              <a:tr h="15441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 </a:t>
                      </a:r>
                      <a:r>
                        <a:rPr lang="ru-RU" sz="800" kern="1200" dirty="0" smtClean="0">
                          <a:effectLst/>
                        </a:rPr>
                        <a:t>5</a:t>
                      </a:r>
                      <a:endParaRPr lang="en-GB" sz="800" b="1" kern="1200" dirty="0">
                        <a:solidFill>
                          <a:schemeClr val="tx1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Приобретение мобильного сценического </a:t>
                      </a:r>
                      <a:r>
                        <a:rPr lang="ru-RU" sz="800" kern="1200" dirty="0" smtClean="0">
                          <a:effectLst/>
                        </a:rPr>
                        <a:t>комплекса</a:t>
                      </a: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10.06.2017</a:t>
                      </a: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10.07.2017</a:t>
                      </a: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1650,0</a:t>
                      </a: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Местный и областной бюджеты</a:t>
                      </a: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102" name="Прямая соединительная линия 101"/>
          <p:cNvCxnSpPr/>
          <p:nvPr/>
        </p:nvCxnSpPr>
        <p:spPr>
          <a:xfrm rot="5400000" flipH="1" flipV="1">
            <a:off x="10828638" y="1002550"/>
            <a:ext cx="21418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panikar\Desktop\TCA_log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05592" y="797752"/>
            <a:ext cx="4604454" cy="4788916"/>
          </a:xfrm>
          <a:prstGeom prst="rect">
            <a:avLst/>
          </a:prstGeom>
          <a:noFill/>
        </p:spPr>
      </p:pic>
      <p:sp>
        <p:nvSpPr>
          <p:cNvPr id="152" name="Овал 151"/>
          <p:cNvSpPr/>
          <p:nvPr/>
        </p:nvSpPr>
        <p:spPr>
          <a:xfrm>
            <a:off x="4826442" y="1672393"/>
            <a:ext cx="3204375" cy="3108961"/>
          </a:xfrm>
          <a:prstGeom prst="ellipse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852654" y="694384"/>
            <a:ext cx="1637970" cy="1614115"/>
          </a:xfrm>
          <a:prstGeom prst="ellipse">
            <a:avLst/>
          </a:prstGeom>
          <a:blipFill>
            <a:blip r:embed="rId6" cstate="email"/>
            <a:stretch>
              <a:fillRect/>
            </a:stretch>
          </a:blip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9367962" y="783174"/>
            <a:ext cx="1637970" cy="1614115"/>
          </a:xfrm>
          <a:prstGeom prst="ellipse">
            <a:avLst/>
          </a:prstGeom>
          <a:blipFill>
            <a:blip r:embed="rId7" cstate="email"/>
            <a:stretch>
              <a:fillRect/>
            </a:stretch>
          </a:blip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154264" y="2325726"/>
            <a:ext cx="1637970" cy="1614115"/>
          </a:xfrm>
          <a:prstGeom prst="ellipse">
            <a:avLst/>
          </a:prstGeom>
          <a:blipFill>
            <a:blip r:embed="rId8" cstate="email"/>
            <a:stretch>
              <a:fillRect/>
            </a:stretch>
          </a:blip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879158" y="4004778"/>
            <a:ext cx="1637970" cy="1614115"/>
          </a:xfrm>
          <a:prstGeom prst="ellipse">
            <a:avLst/>
          </a:prstGeom>
          <a:blipFill>
            <a:blip r:embed="rId9" cstate="email"/>
            <a:stretch>
              <a:fillRect/>
            </a:stretch>
          </a:blip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0363199" y="2358858"/>
            <a:ext cx="1637970" cy="1614115"/>
          </a:xfrm>
          <a:prstGeom prst="ellipse">
            <a:avLst/>
          </a:prstGeom>
          <a:blipFill>
            <a:blip r:embed="rId10" cstate="email"/>
            <a:stretch>
              <a:fillRect/>
            </a:stretch>
          </a:blip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9450124" y="3990201"/>
            <a:ext cx="1637970" cy="1614115"/>
          </a:xfrm>
          <a:prstGeom prst="ellipse">
            <a:avLst/>
          </a:prstGeom>
          <a:blipFill>
            <a:blip r:embed="rId11" cstate="email"/>
            <a:stretch>
              <a:fillRect/>
            </a:stretch>
          </a:blip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>
            <a:stCxn id="17" idx="6"/>
          </p:cNvCxnSpPr>
          <p:nvPr/>
        </p:nvCxnSpPr>
        <p:spPr>
          <a:xfrm>
            <a:off x="3490624" y="1501442"/>
            <a:ext cx="2258169" cy="1236427"/>
          </a:xfrm>
          <a:prstGeom prst="line">
            <a:avLst/>
          </a:prstGeom>
          <a:ln w="28575">
            <a:solidFill>
              <a:srgbClr val="DB55CB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2816089" y="2920749"/>
            <a:ext cx="3211000" cy="204084"/>
          </a:xfrm>
          <a:prstGeom prst="line">
            <a:avLst/>
          </a:prstGeom>
          <a:ln w="28575">
            <a:solidFill>
              <a:srgbClr val="DB55CB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22" idx="6"/>
          </p:cNvCxnSpPr>
          <p:nvPr/>
        </p:nvCxnSpPr>
        <p:spPr>
          <a:xfrm flipV="1">
            <a:off x="3517128" y="3469390"/>
            <a:ext cx="2486107" cy="1342446"/>
          </a:xfrm>
          <a:prstGeom prst="line">
            <a:avLst/>
          </a:prstGeom>
          <a:ln w="28575">
            <a:solidFill>
              <a:srgbClr val="DB55CB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24" idx="2"/>
          </p:cNvCxnSpPr>
          <p:nvPr/>
        </p:nvCxnSpPr>
        <p:spPr>
          <a:xfrm rot="10800000">
            <a:off x="6361044" y="3222901"/>
            <a:ext cx="3089081" cy="1574358"/>
          </a:xfrm>
          <a:prstGeom prst="line">
            <a:avLst/>
          </a:prstGeom>
          <a:ln w="28575">
            <a:solidFill>
              <a:srgbClr val="DB55CB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0800000" flipV="1">
            <a:off x="6742706" y="3160615"/>
            <a:ext cx="3635076" cy="78185"/>
          </a:xfrm>
          <a:prstGeom prst="line">
            <a:avLst/>
          </a:prstGeom>
          <a:ln w="28575">
            <a:solidFill>
              <a:srgbClr val="DB55CB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20" idx="2"/>
          </p:cNvCxnSpPr>
          <p:nvPr/>
        </p:nvCxnSpPr>
        <p:spPr>
          <a:xfrm rot="10800000" flipV="1">
            <a:off x="6663192" y="1590231"/>
            <a:ext cx="2704770" cy="1338467"/>
          </a:xfrm>
          <a:prstGeom prst="line">
            <a:avLst/>
          </a:prstGeom>
          <a:ln w="28575">
            <a:solidFill>
              <a:srgbClr val="DB55CB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Выгнутая влево стрелка 11"/>
          <p:cNvSpPr/>
          <p:nvPr/>
        </p:nvSpPr>
        <p:spPr>
          <a:xfrm>
            <a:off x="3244132" y="885215"/>
            <a:ext cx="1867229" cy="4731025"/>
          </a:xfrm>
          <a:prstGeom prst="curvedRightArrow">
            <a:avLst>
              <a:gd name="adj1" fmla="val 19680"/>
              <a:gd name="adj2" fmla="val 50000"/>
              <a:gd name="adj3" fmla="val 25000"/>
            </a:avLst>
          </a:prstGeom>
          <a:solidFill>
            <a:srgbClr val="C8F96F"/>
          </a:solidFill>
          <a:ln>
            <a:solidFill>
              <a:srgbClr val="C8F96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 rot="10800000">
            <a:off x="7634578" y="648000"/>
            <a:ext cx="1867229" cy="4731025"/>
          </a:xfrm>
          <a:prstGeom prst="curvedRightArrow">
            <a:avLst>
              <a:gd name="adj1" fmla="val 19680"/>
              <a:gd name="adj2" fmla="val 50000"/>
              <a:gd name="adj3" fmla="val 25000"/>
            </a:avLst>
          </a:prstGeom>
          <a:solidFill>
            <a:srgbClr val="C8F96F"/>
          </a:solidFill>
          <a:ln>
            <a:solidFill>
              <a:srgbClr val="C8F96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228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Скругленный прямоугольник 37"/>
          <p:cNvSpPr/>
          <p:nvPr/>
        </p:nvSpPr>
        <p:spPr>
          <a:xfrm>
            <a:off x="8097794" y="1054442"/>
            <a:ext cx="1309817" cy="2067788"/>
          </a:xfrm>
          <a:prstGeom prst="roundRect">
            <a:avLst/>
          </a:prstGeom>
          <a:solidFill>
            <a:srgbClr val="82573F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Открытые городские соревнования по мотоспорту в классе эндуро «ТРИ ГОРЫ»</a:t>
            </a:r>
          </a:p>
          <a:p>
            <a:pPr lvl="0" algn="ctr"/>
            <a:endParaRPr lang="ru-RU" sz="105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lvl="0" algn="ctr"/>
            <a:endParaRPr lang="ru-RU" sz="105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lvl="0" algn="ctr"/>
            <a:endParaRPr lang="ru-RU" sz="105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lvl="0" algn="ctr"/>
            <a:endParaRPr lang="ru-RU" sz="105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lvl="0" algn="ctr"/>
            <a:endParaRPr lang="ru-RU" sz="105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0214919" y="3558744"/>
            <a:ext cx="1309817" cy="1800000"/>
          </a:xfrm>
          <a:prstGeom prst="roundRect">
            <a:avLst/>
          </a:prstGeom>
          <a:solidFill>
            <a:srgbClr val="82573F"/>
          </a:solidFill>
        </p:spPr>
        <p:txBody>
          <a:bodyPr wrap="square">
            <a:spAutoFit/>
          </a:bodyPr>
          <a:lstStyle/>
          <a:p>
            <a:pPr lvl="0" algn="ctr"/>
            <a:endParaRPr lang="ru-RU" sz="105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lvl="0" algn="ctr"/>
            <a:endParaRPr lang="ru-RU" sz="105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lvl="0" algn="ctr"/>
            <a:endParaRPr lang="ru-RU" sz="105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lvl="0" algn="ctr"/>
            <a:endParaRPr lang="ru-RU" sz="105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lvl="0" algn="ctr"/>
            <a:endParaRPr lang="ru-RU" sz="105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lvl="0" algn="ctr"/>
            <a:endParaRPr lang="ru-RU" sz="105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ctr"/>
            <a:endParaRPr lang="ru-RU" sz="105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ru-RU" sz="105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Фестиваль «</a:t>
            </a:r>
            <a:r>
              <a:rPr lang="en-US" sz="105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METAL</a:t>
            </a:r>
            <a:r>
              <a:rPr lang="ru-RU" sz="105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ург</a:t>
            </a:r>
            <a:r>
              <a:rPr lang="ru-RU" sz="105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»</a:t>
            </a:r>
            <a:endParaRPr lang="ru-RU" sz="105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867664" y="1058560"/>
            <a:ext cx="1309817" cy="1800000"/>
          </a:xfrm>
          <a:prstGeom prst="roundRect">
            <a:avLst/>
          </a:prstGeom>
          <a:solidFill>
            <a:srgbClr val="79A069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Реализация программы благоустройства </a:t>
            </a:r>
          </a:p>
          <a:p>
            <a:pPr algn="ctr"/>
            <a:r>
              <a:rPr lang="ru-RU" sz="105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«Пять шагов»</a:t>
            </a:r>
          </a:p>
          <a:p>
            <a:pPr lvl="0" algn="ctr"/>
            <a:endParaRPr lang="ru-RU" sz="105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lvl="0" algn="ctr"/>
            <a:endParaRPr lang="ru-RU" sz="105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lvl="0" algn="ctr"/>
            <a:endParaRPr lang="ru-RU" sz="105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lvl="0" algn="ctr"/>
            <a:endParaRPr lang="ru-RU" sz="105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lvl="0" algn="ctr"/>
            <a:r>
              <a:rPr lang="ru-RU" sz="105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ф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984789" y="3599937"/>
            <a:ext cx="1309817" cy="1800000"/>
          </a:xfrm>
          <a:prstGeom prst="roundRect">
            <a:avLst/>
          </a:prstGeom>
          <a:solidFill>
            <a:srgbClr val="4D6B82"/>
          </a:solidFill>
        </p:spPr>
        <p:txBody>
          <a:bodyPr wrap="square">
            <a:spAutoFit/>
          </a:bodyPr>
          <a:lstStyle/>
          <a:p>
            <a:pPr lvl="0" algn="ctr"/>
            <a:endParaRPr lang="ru-RU" sz="105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lvl="0" algn="ctr"/>
            <a:endParaRPr lang="ru-RU" sz="105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lvl="0" algn="ctr"/>
            <a:endParaRPr lang="ru-RU" sz="105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lvl="0" algn="ctr"/>
            <a:endParaRPr lang="ru-RU" sz="105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lvl="0" algn="ctr"/>
            <a:endParaRPr lang="ru-RU" sz="105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lvl="0" algn="ctr"/>
            <a:endParaRPr lang="ru-RU" sz="105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lvl="0" algn="ctr"/>
            <a:endParaRPr lang="ru-RU" sz="105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ru-RU" sz="105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Первый этап модернизации  котельной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" y="0"/>
            <a:ext cx="112908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8" y="265072"/>
            <a:ext cx="631685" cy="784400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1129082" y="0"/>
            <a:ext cx="11062918" cy="64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БЫСТРЫЕ ПОБЕДЫ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21708" y="3501078"/>
            <a:ext cx="1309817" cy="1800000"/>
          </a:xfrm>
          <a:prstGeom prst="roundRect">
            <a:avLst/>
          </a:prstGeom>
          <a:solidFill>
            <a:srgbClr val="4D6B82"/>
          </a:solidFill>
        </p:spPr>
        <p:txBody>
          <a:bodyPr wrap="square">
            <a:spAutoFit/>
          </a:bodyPr>
          <a:lstStyle/>
          <a:p>
            <a:pPr lvl="0" algn="ctr"/>
            <a:endParaRPr lang="ru-RU" sz="105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lvl="0" algn="ctr"/>
            <a:endParaRPr lang="ru-RU" sz="105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lvl="0" algn="ctr"/>
            <a:endParaRPr lang="ru-RU" sz="105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lvl="0" algn="ctr"/>
            <a:endParaRPr lang="ru-RU" sz="105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lvl="0" algn="ctr"/>
            <a:endParaRPr lang="ru-RU" sz="105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lvl="0" algn="ctr"/>
            <a:endParaRPr lang="ru-RU" sz="105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lvl="0" algn="ctr"/>
            <a:r>
              <a:rPr lang="ru-RU" sz="105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Цех по производству </a:t>
            </a:r>
            <a:r>
              <a:rPr lang="ru-RU" sz="105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пеноблоков</a:t>
            </a:r>
            <a:r>
              <a:rPr lang="ru-RU" sz="105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и плитки</a:t>
            </a:r>
          </a:p>
        </p:txBody>
      </p:sp>
      <p:sp>
        <p:nvSpPr>
          <p:cNvPr id="21" name="Арка 20"/>
          <p:cNvSpPr/>
          <p:nvPr/>
        </p:nvSpPr>
        <p:spPr>
          <a:xfrm>
            <a:off x="1186250" y="1837037"/>
            <a:ext cx="2405448" cy="2364259"/>
          </a:xfrm>
          <a:prstGeom prst="blockArc">
            <a:avLst>
              <a:gd name="adj1" fmla="val 10800000"/>
              <a:gd name="adj2" fmla="val 31663"/>
              <a:gd name="adj3" fmla="val 12454"/>
            </a:avLst>
          </a:prstGeom>
          <a:solidFill>
            <a:srgbClr val="4D6B82"/>
          </a:solidFill>
          <a:ln w="31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" name="Арка 26"/>
          <p:cNvSpPr/>
          <p:nvPr/>
        </p:nvSpPr>
        <p:spPr>
          <a:xfrm>
            <a:off x="9642390" y="1874107"/>
            <a:ext cx="2405448" cy="2364259"/>
          </a:xfrm>
          <a:prstGeom prst="blockArc">
            <a:avLst>
              <a:gd name="adj1" fmla="val 10800000"/>
              <a:gd name="adj2" fmla="val 31663"/>
              <a:gd name="adj3" fmla="val 12454"/>
            </a:avLst>
          </a:prstGeom>
          <a:solidFill>
            <a:srgbClr val="82573F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Арка 27"/>
          <p:cNvSpPr/>
          <p:nvPr/>
        </p:nvSpPr>
        <p:spPr>
          <a:xfrm>
            <a:off x="5412260" y="1845275"/>
            <a:ext cx="2405448" cy="2364259"/>
          </a:xfrm>
          <a:prstGeom prst="blockArc">
            <a:avLst>
              <a:gd name="adj1" fmla="val 10800000"/>
              <a:gd name="adj2" fmla="val 31663"/>
              <a:gd name="adj3" fmla="val 12454"/>
            </a:avLst>
          </a:prstGeom>
          <a:solidFill>
            <a:srgbClr val="4D6B82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Арка 28"/>
          <p:cNvSpPr/>
          <p:nvPr/>
        </p:nvSpPr>
        <p:spPr>
          <a:xfrm rot="10800000">
            <a:off x="3291017" y="1849395"/>
            <a:ext cx="2405448" cy="2364259"/>
          </a:xfrm>
          <a:prstGeom prst="blockArc">
            <a:avLst>
              <a:gd name="adj1" fmla="val 10800000"/>
              <a:gd name="adj2" fmla="val 31663"/>
              <a:gd name="adj3" fmla="val 12454"/>
            </a:avLst>
          </a:prstGeom>
          <a:solidFill>
            <a:srgbClr val="79A069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Арка 29"/>
          <p:cNvSpPr/>
          <p:nvPr/>
        </p:nvSpPr>
        <p:spPr>
          <a:xfrm rot="10800000">
            <a:off x="7529385" y="1878228"/>
            <a:ext cx="2405448" cy="2364259"/>
          </a:xfrm>
          <a:prstGeom prst="blockArc">
            <a:avLst>
              <a:gd name="adj1" fmla="val 10800000"/>
              <a:gd name="adj2" fmla="val 31663"/>
              <a:gd name="adj3" fmla="val 12454"/>
            </a:avLst>
          </a:prstGeom>
          <a:solidFill>
            <a:srgbClr val="82573F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1515763" y="2158313"/>
            <a:ext cx="1729946" cy="1746422"/>
          </a:xfrm>
          <a:prstGeom prst="ellipse">
            <a:avLst/>
          </a:prstGeom>
          <a:blipFill>
            <a:blip r:embed="rId4" cstate="email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+mj-lt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3637007" y="2121243"/>
            <a:ext cx="1729946" cy="1746422"/>
          </a:xfrm>
          <a:prstGeom prst="ellipse">
            <a:avLst/>
          </a:prstGeom>
          <a:blipFill>
            <a:blip r:embed="rId5" cstate="email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+mj-lt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750013" y="2199502"/>
            <a:ext cx="1729946" cy="1746422"/>
          </a:xfrm>
          <a:prstGeom prst="ellipse">
            <a:avLst/>
          </a:prstGeom>
          <a:blipFill>
            <a:blip r:embed="rId6" cstate="email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+mj-lt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7871256" y="2145956"/>
            <a:ext cx="1729946" cy="1746422"/>
          </a:xfrm>
          <a:prstGeom prst="ellipse">
            <a:avLst/>
          </a:prstGeom>
          <a:blipFill>
            <a:blip r:embed="rId7" cstate="email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+mj-lt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0000737" y="2248929"/>
            <a:ext cx="1729946" cy="1746422"/>
          </a:xfrm>
          <a:prstGeom prst="ellipse">
            <a:avLst/>
          </a:prstGeom>
          <a:blipFill>
            <a:blip r:embed="rId8" cstate="email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+mj-lt"/>
            </a:endParaRPr>
          </a:p>
        </p:txBody>
      </p:sp>
      <p:sp>
        <p:nvSpPr>
          <p:cNvPr id="60" name="Равнобедренный треугольник 59"/>
          <p:cNvSpPr/>
          <p:nvPr/>
        </p:nvSpPr>
        <p:spPr>
          <a:xfrm rot="10800000">
            <a:off x="11746596" y="3104559"/>
            <a:ext cx="317718" cy="369344"/>
          </a:xfrm>
          <a:prstGeom prst="triangle">
            <a:avLst/>
          </a:prstGeom>
          <a:solidFill>
            <a:srgbClr val="82573F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+mj-lt"/>
            </a:endParaRP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 rot="16200000" flipV="1">
            <a:off x="10573267" y="5935364"/>
            <a:ext cx="626085" cy="8244"/>
          </a:xfrm>
          <a:prstGeom prst="line">
            <a:avLst/>
          </a:prstGeom>
          <a:ln w="3175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rot="16200000" flipV="1">
            <a:off x="4201298" y="5931245"/>
            <a:ext cx="626085" cy="8244"/>
          </a:xfrm>
          <a:prstGeom prst="line">
            <a:avLst/>
          </a:prstGeom>
          <a:ln w="3175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rot="16200000" flipV="1">
            <a:off x="6306066" y="5927126"/>
            <a:ext cx="626085" cy="8244"/>
          </a:xfrm>
          <a:prstGeom prst="line">
            <a:avLst/>
          </a:prstGeom>
          <a:ln w="3175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rot="16200000" flipV="1">
            <a:off x="8509687" y="5939482"/>
            <a:ext cx="626085" cy="8244"/>
          </a:xfrm>
          <a:prstGeom prst="line">
            <a:avLst/>
          </a:prstGeom>
          <a:ln w="3175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H="1" flipV="1">
            <a:off x="2375877" y="5708824"/>
            <a:ext cx="4868" cy="568420"/>
          </a:xfrm>
          <a:prstGeom prst="line">
            <a:avLst/>
          </a:prstGeom>
          <a:ln w="3175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451103124"/>
              </p:ext>
            </p:extLst>
          </p:nvPr>
        </p:nvGraphicFramePr>
        <p:xfrm>
          <a:off x="1242645" y="6277244"/>
          <a:ext cx="10805193" cy="429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="" xmlns:p14="http://schemas.microsoft.com/office/powerpoint/2010/main" val="418055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0"/>
            <a:ext cx="112908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8" y="265072"/>
            <a:ext cx="631685" cy="784400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1129082" y="0"/>
            <a:ext cx="11062918" cy="64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ДОРОЖНАЯ КАРТА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643557" y="1079914"/>
            <a:ext cx="10882346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16200000" flipH="1">
            <a:off x="1409058" y="3888648"/>
            <a:ext cx="5642686" cy="2417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 rot="16200000">
            <a:off x="11093364" y="5739005"/>
            <a:ext cx="1674051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entury Gothic" pitchFamily="34" charset="0"/>
              </a:rPr>
              <a:t>Реализуются</a:t>
            </a:r>
          </a:p>
          <a:p>
            <a:pPr algn="ctr"/>
            <a:endParaRPr lang="ru-RU" sz="1400" dirty="0">
              <a:latin typeface="Century Gothic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 rot="16200000">
            <a:off x="11009582" y="3909708"/>
            <a:ext cx="183498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Century Gothic" pitchFamily="34" charset="0"/>
              </a:rPr>
              <a:t>Ведутся переговоры</a:t>
            </a:r>
          </a:p>
          <a:p>
            <a:pPr algn="ctr"/>
            <a:endParaRPr lang="ru-RU" sz="1200" dirty="0">
              <a:latin typeface="Century Gothic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 rot="16200000">
            <a:off x="10882961" y="1854155"/>
            <a:ext cx="2071702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entury Gothic" pitchFamily="34" charset="0"/>
              </a:rPr>
              <a:t>Планируются</a:t>
            </a:r>
          </a:p>
          <a:p>
            <a:pPr algn="ctr"/>
            <a:endParaRPr lang="ru-RU" sz="1400" dirty="0">
              <a:latin typeface="Century Gothic" pitchFamily="34" charset="0"/>
            </a:endParaRPr>
          </a:p>
        </p:txBody>
      </p:sp>
      <p:cxnSp>
        <p:nvCxnSpPr>
          <p:cNvPr id="140" name="Прямая соединительная линия 139"/>
          <p:cNvCxnSpPr/>
          <p:nvPr/>
        </p:nvCxnSpPr>
        <p:spPr>
          <a:xfrm rot="5400000">
            <a:off x="1947137" y="3795282"/>
            <a:ext cx="5864714" cy="5369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 rot="5400000">
            <a:off x="2662672" y="3796437"/>
            <a:ext cx="5864714" cy="3057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 rot="16200000" flipH="1">
            <a:off x="3313648" y="3791443"/>
            <a:ext cx="5864714" cy="13028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 rot="16200000" flipH="1">
            <a:off x="3948157" y="3799869"/>
            <a:ext cx="5872951" cy="4399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 rot="16200000" flipH="1">
            <a:off x="4595022" y="3795952"/>
            <a:ext cx="5864714" cy="401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 rot="16200000" flipH="1">
            <a:off x="5306440" y="3798910"/>
            <a:ext cx="5872951" cy="6321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/>
          <p:nvPr/>
        </p:nvCxnSpPr>
        <p:spPr>
          <a:xfrm rot="16200000" flipH="1">
            <a:off x="5949187" y="3799110"/>
            <a:ext cx="5872952" cy="593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>
          <a:xfrm rot="16200000" flipH="1">
            <a:off x="6600170" y="3791068"/>
            <a:ext cx="5864714" cy="13778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 rot="16200000" flipH="1">
            <a:off x="7242918" y="3791263"/>
            <a:ext cx="5872952" cy="21624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/>
          <p:nvPr/>
        </p:nvCxnSpPr>
        <p:spPr>
          <a:xfrm rot="16200000" flipH="1">
            <a:off x="7885664" y="3791459"/>
            <a:ext cx="5864714" cy="12996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 rot="16200000" flipH="1">
            <a:off x="8597082" y="3794421"/>
            <a:ext cx="5872951" cy="15308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>
            <a:off x="643557" y="1437104"/>
            <a:ext cx="10882346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/>
          <p:nvPr/>
        </p:nvCxnSpPr>
        <p:spPr>
          <a:xfrm>
            <a:off x="643557" y="1794294"/>
            <a:ext cx="10882346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>
          <a:xfrm>
            <a:off x="643557" y="2151484"/>
            <a:ext cx="10882346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/>
          <p:cNvCxnSpPr/>
          <p:nvPr/>
        </p:nvCxnSpPr>
        <p:spPr>
          <a:xfrm>
            <a:off x="643557" y="2508674"/>
            <a:ext cx="10882346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/>
          <p:nvPr/>
        </p:nvCxnSpPr>
        <p:spPr>
          <a:xfrm>
            <a:off x="643557" y="2865864"/>
            <a:ext cx="10882346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/>
          <p:cNvCxnSpPr/>
          <p:nvPr/>
        </p:nvCxnSpPr>
        <p:spPr>
          <a:xfrm>
            <a:off x="643557" y="3223054"/>
            <a:ext cx="10882346" cy="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>
            <a:off x="643557" y="3580244"/>
            <a:ext cx="10882346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>
          <a:xfrm>
            <a:off x="643557" y="3937434"/>
            <a:ext cx="10882346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/>
          <p:nvPr/>
        </p:nvCxnSpPr>
        <p:spPr>
          <a:xfrm>
            <a:off x="643557" y="4294624"/>
            <a:ext cx="10882346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159"/>
          <p:cNvCxnSpPr/>
          <p:nvPr/>
        </p:nvCxnSpPr>
        <p:spPr>
          <a:xfrm>
            <a:off x="643557" y="5383438"/>
            <a:ext cx="10882346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160"/>
          <p:cNvCxnSpPr/>
          <p:nvPr/>
        </p:nvCxnSpPr>
        <p:spPr>
          <a:xfrm>
            <a:off x="651795" y="5724153"/>
            <a:ext cx="10882346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/>
          <p:cNvCxnSpPr/>
          <p:nvPr/>
        </p:nvCxnSpPr>
        <p:spPr>
          <a:xfrm>
            <a:off x="651795" y="6030886"/>
            <a:ext cx="10882346" cy="71438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единительная линия 162"/>
          <p:cNvCxnSpPr/>
          <p:nvPr/>
        </p:nvCxnSpPr>
        <p:spPr>
          <a:xfrm>
            <a:off x="691978" y="6722076"/>
            <a:ext cx="10858639" cy="1302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/>
          <p:cNvCxnSpPr/>
          <p:nvPr/>
        </p:nvCxnSpPr>
        <p:spPr>
          <a:xfrm>
            <a:off x="643557" y="6366326"/>
            <a:ext cx="10882346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>
            <a:off x="4318903" y="829816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2017</a:t>
            </a:r>
            <a:endParaRPr lang="ru-RU" sz="1000" dirty="0"/>
          </a:p>
        </p:txBody>
      </p:sp>
      <p:sp>
        <p:nvSpPr>
          <p:cNvPr id="166" name="TextBox 165"/>
          <p:cNvSpPr txBox="1"/>
          <p:nvPr/>
        </p:nvSpPr>
        <p:spPr>
          <a:xfrm>
            <a:off x="8962373" y="829816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2024</a:t>
            </a:r>
            <a:endParaRPr lang="ru-RU" sz="1000" dirty="0"/>
          </a:p>
        </p:txBody>
      </p:sp>
      <p:sp>
        <p:nvSpPr>
          <p:cNvPr id="167" name="TextBox 166"/>
          <p:cNvSpPr txBox="1"/>
          <p:nvPr/>
        </p:nvSpPr>
        <p:spPr>
          <a:xfrm>
            <a:off x="9605315" y="829816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2025</a:t>
            </a:r>
            <a:endParaRPr lang="ru-RU" sz="1000" dirty="0"/>
          </a:p>
        </p:txBody>
      </p:sp>
      <p:sp>
        <p:nvSpPr>
          <p:cNvPr id="168" name="TextBox 167"/>
          <p:cNvSpPr txBox="1"/>
          <p:nvPr/>
        </p:nvSpPr>
        <p:spPr>
          <a:xfrm>
            <a:off x="10248257" y="829816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2026</a:t>
            </a:r>
            <a:endParaRPr lang="ru-RU" sz="1000" dirty="0"/>
          </a:p>
        </p:txBody>
      </p:sp>
      <p:sp>
        <p:nvSpPr>
          <p:cNvPr id="169" name="TextBox 168"/>
          <p:cNvSpPr txBox="1"/>
          <p:nvPr/>
        </p:nvSpPr>
        <p:spPr>
          <a:xfrm>
            <a:off x="5033283" y="829816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2018</a:t>
            </a:r>
            <a:endParaRPr lang="ru-RU" sz="1000" dirty="0"/>
          </a:p>
        </p:txBody>
      </p:sp>
      <p:sp>
        <p:nvSpPr>
          <p:cNvPr id="170" name="TextBox 169"/>
          <p:cNvSpPr txBox="1"/>
          <p:nvPr/>
        </p:nvSpPr>
        <p:spPr>
          <a:xfrm>
            <a:off x="5676225" y="829816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2019</a:t>
            </a:r>
            <a:endParaRPr lang="ru-RU" sz="1000" dirty="0"/>
          </a:p>
        </p:txBody>
      </p:sp>
      <p:sp>
        <p:nvSpPr>
          <p:cNvPr id="171" name="TextBox 170"/>
          <p:cNvSpPr txBox="1"/>
          <p:nvPr/>
        </p:nvSpPr>
        <p:spPr>
          <a:xfrm>
            <a:off x="6319167" y="829816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2020</a:t>
            </a:r>
            <a:endParaRPr lang="ru-RU" sz="1000" dirty="0"/>
          </a:p>
        </p:txBody>
      </p:sp>
      <p:sp>
        <p:nvSpPr>
          <p:cNvPr id="172" name="TextBox 171"/>
          <p:cNvSpPr txBox="1"/>
          <p:nvPr/>
        </p:nvSpPr>
        <p:spPr>
          <a:xfrm>
            <a:off x="6962109" y="829816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2021</a:t>
            </a:r>
            <a:endParaRPr lang="ru-RU" sz="1000" dirty="0"/>
          </a:p>
        </p:txBody>
      </p:sp>
      <p:sp>
        <p:nvSpPr>
          <p:cNvPr id="173" name="TextBox 172"/>
          <p:cNvSpPr txBox="1"/>
          <p:nvPr/>
        </p:nvSpPr>
        <p:spPr>
          <a:xfrm>
            <a:off x="7605051" y="829816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2022</a:t>
            </a:r>
            <a:endParaRPr lang="ru-RU" sz="1000" dirty="0"/>
          </a:p>
        </p:txBody>
      </p:sp>
      <p:sp>
        <p:nvSpPr>
          <p:cNvPr id="174" name="TextBox 173"/>
          <p:cNvSpPr txBox="1"/>
          <p:nvPr/>
        </p:nvSpPr>
        <p:spPr>
          <a:xfrm>
            <a:off x="8319431" y="829816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2023</a:t>
            </a:r>
            <a:endParaRPr lang="ru-RU" sz="1000" dirty="0"/>
          </a:p>
        </p:txBody>
      </p:sp>
      <p:sp>
        <p:nvSpPr>
          <p:cNvPr id="175" name="Пятиугольник 174"/>
          <p:cNvSpPr/>
          <p:nvPr/>
        </p:nvSpPr>
        <p:spPr>
          <a:xfrm>
            <a:off x="6882433" y="1079914"/>
            <a:ext cx="2000263" cy="324000"/>
          </a:xfrm>
          <a:prstGeom prst="homePlate">
            <a:avLst>
              <a:gd name="adj" fmla="val 5239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Пятиугольник 175"/>
          <p:cNvSpPr/>
          <p:nvPr/>
        </p:nvSpPr>
        <p:spPr>
          <a:xfrm>
            <a:off x="5596550" y="1437104"/>
            <a:ext cx="3929090" cy="324000"/>
          </a:xfrm>
          <a:prstGeom prst="homePlate">
            <a:avLst>
              <a:gd name="adj" fmla="val 63825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Пятиугольник 176"/>
          <p:cNvSpPr/>
          <p:nvPr/>
        </p:nvSpPr>
        <p:spPr>
          <a:xfrm>
            <a:off x="5961555" y="3230870"/>
            <a:ext cx="2643206" cy="324000"/>
          </a:xfrm>
          <a:prstGeom prst="homePlate">
            <a:avLst>
              <a:gd name="adj" fmla="val 61586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900"/>
              </a:lnSpc>
            </a:pP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Пятиугольник 177"/>
          <p:cNvSpPr/>
          <p:nvPr/>
        </p:nvSpPr>
        <p:spPr>
          <a:xfrm>
            <a:off x="5167921" y="3580244"/>
            <a:ext cx="3071834" cy="324000"/>
          </a:xfrm>
          <a:prstGeom prst="homePlate">
            <a:avLst>
              <a:gd name="adj" fmla="val 65174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900"/>
              </a:lnSpc>
            </a:pP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9" name="Пятиугольник 178"/>
          <p:cNvSpPr/>
          <p:nvPr/>
        </p:nvSpPr>
        <p:spPr>
          <a:xfrm>
            <a:off x="5167921" y="3937434"/>
            <a:ext cx="3714776" cy="324000"/>
          </a:xfrm>
          <a:prstGeom prst="homePlate">
            <a:avLst>
              <a:gd name="adj" fmla="val 60856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0" name="Пятиугольник 179"/>
          <p:cNvSpPr/>
          <p:nvPr/>
        </p:nvSpPr>
        <p:spPr>
          <a:xfrm>
            <a:off x="4882169" y="4294624"/>
            <a:ext cx="2357454" cy="324000"/>
          </a:xfrm>
          <a:prstGeom prst="homePlate">
            <a:avLst>
              <a:gd name="adj" fmla="val 50971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Пятиугольник 180"/>
          <p:cNvSpPr/>
          <p:nvPr/>
        </p:nvSpPr>
        <p:spPr>
          <a:xfrm>
            <a:off x="4632708" y="5724000"/>
            <a:ext cx="3564000" cy="324000"/>
          </a:xfrm>
          <a:prstGeom prst="homePlate">
            <a:avLst>
              <a:gd name="adj" fmla="val 56898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Пятиугольник 181"/>
          <p:cNvSpPr/>
          <p:nvPr/>
        </p:nvSpPr>
        <p:spPr>
          <a:xfrm>
            <a:off x="4392000" y="6084000"/>
            <a:ext cx="7143800" cy="324000"/>
          </a:xfrm>
          <a:prstGeom prst="homePlate">
            <a:avLst>
              <a:gd name="adj" fmla="val 52160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Пятиугольник 182"/>
          <p:cNvSpPr/>
          <p:nvPr/>
        </p:nvSpPr>
        <p:spPr>
          <a:xfrm>
            <a:off x="4398579" y="6444000"/>
            <a:ext cx="7143801" cy="324000"/>
          </a:xfrm>
          <a:prstGeom prst="homePlate">
            <a:avLst>
              <a:gd name="adj" fmla="val 67472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Пятиугольник 183"/>
          <p:cNvSpPr/>
          <p:nvPr/>
        </p:nvSpPr>
        <p:spPr>
          <a:xfrm>
            <a:off x="4596417" y="5364000"/>
            <a:ext cx="6929486" cy="324000"/>
          </a:xfrm>
          <a:prstGeom prst="homePlate">
            <a:avLst>
              <a:gd name="adj" fmla="val 55174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Пятиугольник 184"/>
          <p:cNvSpPr/>
          <p:nvPr/>
        </p:nvSpPr>
        <p:spPr>
          <a:xfrm>
            <a:off x="4676092" y="5004000"/>
            <a:ext cx="6858048" cy="324000"/>
          </a:xfrm>
          <a:prstGeom prst="homePlate">
            <a:avLst>
              <a:gd name="adj" fmla="val 48818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Пятиугольник 185"/>
          <p:cNvSpPr/>
          <p:nvPr/>
        </p:nvSpPr>
        <p:spPr>
          <a:xfrm>
            <a:off x="5596549" y="1794294"/>
            <a:ext cx="3929090" cy="324000"/>
          </a:xfrm>
          <a:prstGeom prst="homePlate">
            <a:avLst>
              <a:gd name="adj" fmla="val 59549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7" name="Пятиугольник 186"/>
          <p:cNvSpPr/>
          <p:nvPr/>
        </p:nvSpPr>
        <p:spPr>
          <a:xfrm>
            <a:off x="5096483" y="2151484"/>
            <a:ext cx="3929090" cy="324000"/>
          </a:xfrm>
          <a:prstGeom prst="homePlate">
            <a:avLst>
              <a:gd name="adj" fmla="val 759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8" name="Пятиугольник 187"/>
          <p:cNvSpPr/>
          <p:nvPr/>
        </p:nvSpPr>
        <p:spPr>
          <a:xfrm>
            <a:off x="6239491" y="2508674"/>
            <a:ext cx="3857652" cy="324000"/>
          </a:xfrm>
          <a:prstGeom prst="homePlate">
            <a:avLst>
              <a:gd name="adj" fmla="val 74957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9" name="Пятиугольник 188"/>
          <p:cNvSpPr/>
          <p:nvPr/>
        </p:nvSpPr>
        <p:spPr>
          <a:xfrm>
            <a:off x="5239359" y="2865864"/>
            <a:ext cx="3857652" cy="324000"/>
          </a:xfrm>
          <a:prstGeom prst="homePlate">
            <a:avLst>
              <a:gd name="adj" fmla="val 69737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0" name="Нашивка 189"/>
          <p:cNvSpPr/>
          <p:nvPr/>
        </p:nvSpPr>
        <p:spPr>
          <a:xfrm>
            <a:off x="6739557" y="1079914"/>
            <a:ext cx="285752" cy="285752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1" name="Нашивка 190"/>
          <p:cNvSpPr/>
          <p:nvPr/>
        </p:nvSpPr>
        <p:spPr>
          <a:xfrm>
            <a:off x="5453673" y="1437104"/>
            <a:ext cx="285752" cy="285752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2" name="Нашивка 191"/>
          <p:cNvSpPr/>
          <p:nvPr/>
        </p:nvSpPr>
        <p:spPr>
          <a:xfrm>
            <a:off x="5453673" y="1794294"/>
            <a:ext cx="285752" cy="285752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" name="Нашивка 192"/>
          <p:cNvSpPr/>
          <p:nvPr/>
        </p:nvSpPr>
        <p:spPr>
          <a:xfrm>
            <a:off x="4953607" y="2151484"/>
            <a:ext cx="285752" cy="285752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" name="Нашивка 193"/>
          <p:cNvSpPr/>
          <p:nvPr/>
        </p:nvSpPr>
        <p:spPr>
          <a:xfrm>
            <a:off x="6096615" y="2508674"/>
            <a:ext cx="285752" cy="285752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5" name="Нашивка 194"/>
          <p:cNvSpPr/>
          <p:nvPr/>
        </p:nvSpPr>
        <p:spPr>
          <a:xfrm>
            <a:off x="5096483" y="2865864"/>
            <a:ext cx="285752" cy="285752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6" name="Нашивка 195"/>
          <p:cNvSpPr/>
          <p:nvPr/>
        </p:nvSpPr>
        <p:spPr>
          <a:xfrm>
            <a:off x="4739293" y="4294624"/>
            <a:ext cx="285752" cy="285752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" name="Нашивка 196"/>
          <p:cNvSpPr/>
          <p:nvPr/>
        </p:nvSpPr>
        <p:spPr>
          <a:xfrm>
            <a:off x="5025045" y="3937434"/>
            <a:ext cx="285752" cy="285752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8" name="Нашивка 197"/>
          <p:cNvSpPr/>
          <p:nvPr/>
        </p:nvSpPr>
        <p:spPr>
          <a:xfrm>
            <a:off x="5025045" y="3580244"/>
            <a:ext cx="285752" cy="285752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9" name="Нашивка 198"/>
          <p:cNvSpPr/>
          <p:nvPr/>
        </p:nvSpPr>
        <p:spPr>
          <a:xfrm>
            <a:off x="5810863" y="3240000"/>
            <a:ext cx="285752" cy="285752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0" name="Нашивка 199"/>
          <p:cNvSpPr/>
          <p:nvPr/>
        </p:nvSpPr>
        <p:spPr>
          <a:xfrm>
            <a:off x="4500541" y="5740628"/>
            <a:ext cx="285752" cy="285752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1" name="Нашивка 200"/>
          <p:cNvSpPr/>
          <p:nvPr/>
        </p:nvSpPr>
        <p:spPr>
          <a:xfrm>
            <a:off x="4453541" y="5391677"/>
            <a:ext cx="285752" cy="285752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2" name="Нашивка 201"/>
          <p:cNvSpPr/>
          <p:nvPr/>
        </p:nvSpPr>
        <p:spPr>
          <a:xfrm>
            <a:off x="4574406" y="5047231"/>
            <a:ext cx="285752" cy="285752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3" name="Нашивка 202"/>
          <p:cNvSpPr/>
          <p:nvPr/>
        </p:nvSpPr>
        <p:spPr>
          <a:xfrm>
            <a:off x="4331159" y="6465904"/>
            <a:ext cx="285752" cy="285752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" name="Нашивка 203"/>
          <p:cNvSpPr/>
          <p:nvPr/>
        </p:nvSpPr>
        <p:spPr>
          <a:xfrm>
            <a:off x="4316154" y="6094648"/>
            <a:ext cx="285752" cy="285752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5" name="Прямая соединительная линия 204"/>
          <p:cNvCxnSpPr/>
          <p:nvPr/>
        </p:nvCxnSpPr>
        <p:spPr>
          <a:xfrm>
            <a:off x="660032" y="5009772"/>
            <a:ext cx="10882346" cy="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" name="Picture 3" descr="C:\Users\panikar\Desktop\4-color-infinity-sig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022226" y="876541"/>
            <a:ext cx="327849" cy="169047"/>
          </a:xfrm>
          <a:prstGeom prst="rect">
            <a:avLst/>
          </a:prstGeom>
          <a:noFill/>
        </p:spPr>
      </p:pic>
      <p:sp>
        <p:nvSpPr>
          <p:cNvPr id="207" name="Прямоугольник 206"/>
          <p:cNvSpPr/>
          <p:nvPr/>
        </p:nvSpPr>
        <p:spPr>
          <a:xfrm>
            <a:off x="1138687" y="1122522"/>
            <a:ext cx="310053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latin typeface="Arial" pitchFamily="34" charset="0"/>
                <a:cs typeface="Arial" pitchFamily="34" charset="0"/>
              </a:rPr>
              <a:t>Кинотеатр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8" name="Прямоугольник 207"/>
          <p:cNvSpPr/>
          <p:nvPr/>
        </p:nvSpPr>
        <p:spPr>
          <a:xfrm>
            <a:off x="1138688" y="1479712"/>
            <a:ext cx="31005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latin typeface="Arial" pitchFamily="34" charset="0"/>
                <a:cs typeface="Arial" pitchFamily="34" charset="0"/>
              </a:rPr>
              <a:t>Гостиницы и кафе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9" name="Прямоугольник 208"/>
          <p:cNvSpPr/>
          <p:nvPr/>
        </p:nvSpPr>
        <p:spPr>
          <a:xfrm>
            <a:off x="1138687" y="1836902"/>
            <a:ext cx="31005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latin typeface="Arial" pitchFamily="34" charset="0"/>
                <a:cs typeface="Arial" pitchFamily="34" charset="0"/>
              </a:rPr>
              <a:t>«Деревня северных народов» 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0" name="Прямоугольник 209"/>
          <p:cNvSpPr/>
          <p:nvPr/>
        </p:nvSpPr>
        <p:spPr>
          <a:xfrm>
            <a:off x="1138687" y="2194092"/>
            <a:ext cx="31005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latin typeface="Arial" pitchFamily="34" charset="0"/>
                <a:cs typeface="Arial" pitchFamily="34" charset="0"/>
              </a:rPr>
              <a:t>База семейного отдыха «Близко»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1" name="Прямоугольник 210"/>
          <p:cNvSpPr/>
          <p:nvPr/>
        </p:nvSpPr>
        <p:spPr>
          <a:xfrm>
            <a:off x="1138687" y="2551282"/>
            <a:ext cx="310053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latin typeface="Arial" pitchFamily="34" charset="0"/>
                <a:cs typeface="Arial" pitchFamily="34" charset="0"/>
              </a:rPr>
              <a:t>Турбаза «Лапландия»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2" name="Прямоугольник 211"/>
          <p:cNvSpPr/>
          <p:nvPr/>
        </p:nvSpPr>
        <p:spPr>
          <a:xfrm>
            <a:off x="1138687" y="2866091"/>
            <a:ext cx="3100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latin typeface="Arial" pitchFamily="34" charset="0"/>
                <a:cs typeface="Arial" pitchFamily="34" charset="0"/>
              </a:rPr>
              <a:t>Проект  промышленно-сервисный кластер «Бардина»</a:t>
            </a:r>
          </a:p>
        </p:txBody>
      </p:sp>
      <p:sp>
        <p:nvSpPr>
          <p:cNvPr id="213" name="Прямоугольник 212"/>
          <p:cNvSpPr/>
          <p:nvPr/>
        </p:nvSpPr>
        <p:spPr>
          <a:xfrm>
            <a:off x="1138687" y="3259005"/>
            <a:ext cx="31005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ru-RU" sz="900" b="1" dirty="0" smtClean="0">
                <a:latin typeface="Arial" pitchFamily="34" charset="0"/>
                <a:cs typeface="Arial" pitchFamily="34" charset="0"/>
              </a:rPr>
              <a:t>Тематический комплекс  «Деревня северных гномов»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4" name="Прямоугольник 213"/>
          <p:cNvSpPr/>
          <p:nvPr/>
        </p:nvSpPr>
        <p:spPr>
          <a:xfrm>
            <a:off x="1138687" y="3616195"/>
            <a:ext cx="310054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ru-RU" sz="900" b="1" dirty="0" smtClean="0">
                <a:latin typeface="Arial" pitchFamily="34" charset="0"/>
                <a:cs typeface="Arial" pitchFamily="34" charset="0"/>
              </a:rPr>
              <a:t>Тепличное хозяйство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" name="Прямоугольник 214"/>
          <p:cNvSpPr/>
          <p:nvPr/>
        </p:nvSpPr>
        <p:spPr>
          <a:xfrm>
            <a:off x="1138687" y="3980042"/>
            <a:ext cx="31005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latin typeface="Arial" pitchFamily="34" charset="0"/>
                <a:cs typeface="Arial" pitchFamily="34" charset="0"/>
              </a:rPr>
              <a:t>Цех по ремонту электрооборудования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6" name="Прямоугольник 215"/>
          <p:cNvSpPr/>
          <p:nvPr/>
        </p:nvSpPr>
        <p:spPr>
          <a:xfrm>
            <a:off x="1138687" y="4337232"/>
            <a:ext cx="310053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latin typeface="Arial" pitchFamily="34" charset="0"/>
                <a:cs typeface="Arial" pitchFamily="34" charset="0"/>
              </a:rPr>
              <a:t>Деревня «</a:t>
            </a:r>
            <a:r>
              <a:rPr lang="ru-RU" sz="900" b="1" dirty="0" err="1" smtClean="0">
                <a:latin typeface="Arial" pitchFamily="34" charset="0"/>
                <a:cs typeface="Arial" pitchFamily="34" charset="0"/>
              </a:rPr>
              <a:t>Морозко</a:t>
            </a:r>
            <a:r>
              <a:rPr lang="ru-RU" sz="900" b="1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7" name="Прямоугольник 216"/>
          <p:cNvSpPr/>
          <p:nvPr/>
        </p:nvSpPr>
        <p:spPr>
          <a:xfrm>
            <a:off x="1138686" y="5029584"/>
            <a:ext cx="3100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latin typeface="Arial" pitchFamily="34" charset="0"/>
                <a:cs typeface="Arial" pitchFamily="34" charset="0"/>
              </a:rPr>
              <a:t>Открытые городские соревнования по мотоспорту в классе эндуро «ТРИ ГОРЫ»</a:t>
            </a:r>
          </a:p>
        </p:txBody>
      </p:sp>
      <p:sp>
        <p:nvSpPr>
          <p:cNvPr id="218" name="Прямоугольник 217"/>
          <p:cNvSpPr/>
          <p:nvPr/>
        </p:nvSpPr>
        <p:spPr>
          <a:xfrm>
            <a:off x="1140038" y="5406926"/>
            <a:ext cx="310053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latin typeface="Arial" pitchFamily="34" charset="0"/>
                <a:cs typeface="Arial" pitchFamily="34" charset="0"/>
              </a:rPr>
              <a:t>Фестиваль «</a:t>
            </a:r>
            <a:r>
              <a:rPr lang="en-US" sz="900" b="1" dirty="0" smtClean="0">
                <a:latin typeface="Arial" pitchFamily="34" charset="0"/>
                <a:cs typeface="Arial" pitchFamily="34" charset="0"/>
              </a:rPr>
              <a:t>METAL</a:t>
            </a:r>
            <a:r>
              <a:rPr lang="ru-RU" sz="900" b="1" dirty="0" err="1" smtClean="0">
                <a:latin typeface="Arial" pitchFamily="34" charset="0"/>
                <a:cs typeface="Arial" pitchFamily="34" charset="0"/>
              </a:rPr>
              <a:t>ург</a:t>
            </a:r>
            <a:r>
              <a:rPr lang="ru-RU" sz="900" b="1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9" name="Прямоугольник 218"/>
          <p:cNvSpPr/>
          <p:nvPr/>
        </p:nvSpPr>
        <p:spPr>
          <a:xfrm>
            <a:off x="1138687" y="5742047"/>
            <a:ext cx="310053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latin typeface="Arial" pitchFamily="34" charset="0"/>
                <a:cs typeface="Arial" pitchFamily="34" charset="0"/>
              </a:rPr>
              <a:t>Модернизация котельной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0" name="Прямоугольник 219"/>
          <p:cNvSpPr/>
          <p:nvPr/>
        </p:nvSpPr>
        <p:spPr>
          <a:xfrm>
            <a:off x="1138687" y="6077226"/>
            <a:ext cx="31005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latin typeface="Arial" pitchFamily="34" charset="0"/>
                <a:cs typeface="Arial" pitchFamily="34" charset="0"/>
              </a:rPr>
              <a:t>Автомобильные дороги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1" name="Прямоугольник 220"/>
          <p:cNvSpPr/>
          <p:nvPr/>
        </p:nvSpPr>
        <p:spPr>
          <a:xfrm>
            <a:off x="1138687" y="6389814"/>
            <a:ext cx="3100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latin typeface="Arial" pitchFamily="34" charset="0"/>
                <a:cs typeface="Arial" pitchFamily="34" charset="0"/>
              </a:rPr>
              <a:t>Благоустройство и формирование городской среды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>
            <a:off x="787719" y="4652970"/>
            <a:ext cx="10737016" cy="17884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Пятиугольник 92"/>
          <p:cNvSpPr/>
          <p:nvPr/>
        </p:nvSpPr>
        <p:spPr>
          <a:xfrm>
            <a:off x="5191088" y="4669446"/>
            <a:ext cx="2357454" cy="324000"/>
          </a:xfrm>
          <a:prstGeom prst="homePlate">
            <a:avLst>
              <a:gd name="adj" fmla="val 63032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Нашивка 93"/>
          <p:cNvSpPr/>
          <p:nvPr/>
        </p:nvSpPr>
        <p:spPr>
          <a:xfrm>
            <a:off x="5048212" y="4669446"/>
            <a:ext cx="285752" cy="285752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5" name="Прямоугольник 304"/>
          <p:cNvSpPr/>
          <p:nvPr/>
        </p:nvSpPr>
        <p:spPr>
          <a:xfrm>
            <a:off x="1112109" y="4662787"/>
            <a:ext cx="3122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latin typeface="Arial" pitchFamily="34" charset="0"/>
                <a:cs typeface="Arial" pitchFamily="34" charset="0"/>
              </a:rPr>
              <a:t>Предприятие по производству гидроабразивных порошков</a:t>
            </a:r>
            <a:endParaRPr lang="ru-RU" sz="900" b="1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135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4" y="1464748"/>
            <a:ext cx="4288101" cy="42666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" y="0"/>
            <a:ext cx="112908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8" y="265072"/>
            <a:ext cx="631685" cy="784400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866775" y="185738"/>
            <a:ext cx="11325225" cy="7072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НАША КОМАНДА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1960213728"/>
              </p:ext>
            </p:extLst>
          </p:nvPr>
        </p:nvGraphicFramePr>
        <p:xfrm>
          <a:off x="4399471" y="634234"/>
          <a:ext cx="7495189" cy="6223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="" xmlns:p14="http://schemas.microsoft.com/office/powerpoint/2010/main" val="142056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0"/>
            <a:ext cx="112908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8" y="265072"/>
            <a:ext cx="631685" cy="784400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1129082" y="0"/>
            <a:ext cx="11062918" cy="64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ЭКОНОМИЧЕСКИЙ РЕЗУЛЬТАТ 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1858844" y="2179688"/>
            <a:ext cx="1866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млн. рублей</a:t>
            </a:r>
            <a:endParaRPr lang="ru-RU" sz="1400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21395385"/>
              </p:ext>
            </p:extLst>
          </p:nvPr>
        </p:nvGraphicFramePr>
        <p:xfrm>
          <a:off x="2571263" y="1266093"/>
          <a:ext cx="9409722" cy="5478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24466" y="5981075"/>
            <a:ext cx="5973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Поступления в город: 131 млн. рублей, 280 рабочих мест.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411322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0"/>
            <a:ext cx="112908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8" y="265072"/>
            <a:ext cx="631685" cy="784400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1129082" y="0"/>
            <a:ext cx="11062918" cy="64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РЕАЛИЗАЦИИ СТАВОК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3994351794"/>
              </p:ext>
            </p:extLst>
          </p:nvPr>
        </p:nvGraphicFramePr>
        <p:xfrm>
          <a:off x="1052425" y="824378"/>
          <a:ext cx="4537494" cy="2813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2961635174"/>
              </p:ext>
            </p:extLst>
          </p:nvPr>
        </p:nvGraphicFramePr>
        <p:xfrm>
          <a:off x="7116792" y="791654"/>
          <a:ext cx="5075208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1171267846"/>
              </p:ext>
            </p:extLst>
          </p:nvPr>
        </p:nvGraphicFramePr>
        <p:xfrm>
          <a:off x="1129082" y="3579339"/>
          <a:ext cx="5030279" cy="3201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2985451611"/>
              </p:ext>
            </p:extLst>
          </p:nvPr>
        </p:nvGraphicFramePr>
        <p:xfrm>
          <a:off x="7535340" y="3607914"/>
          <a:ext cx="4850920" cy="319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2" name="Рисунок 11" descr="Рисунок5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22091" y="1398477"/>
            <a:ext cx="936000" cy="943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86256" y="2341677"/>
            <a:ext cx="196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4A677D"/>
                </a:solidFill>
              </a:rPr>
              <a:t>280 </a:t>
            </a:r>
          </a:p>
          <a:p>
            <a:pPr algn="ctr"/>
            <a:r>
              <a:rPr lang="ru-RU" sz="1200" dirty="0" smtClean="0">
                <a:solidFill>
                  <a:srgbClr val="4A677D"/>
                </a:solidFill>
              </a:rPr>
              <a:t>рабочих мест</a:t>
            </a:r>
          </a:p>
          <a:p>
            <a:pPr algn="ctr"/>
            <a:r>
              <a:rPr lang="ru-RU" sz="1200" dirty="0" smtClean="0">
                <a:solidFill>
                  <a:srgbClr val="4A677D"/>
                </a:solidFill>
              </a:rPr>
              <a:t> до 2019 года</a:t>
            </a:r>
            <a:endParaRPr lang="ru-RU" sz="1200" dirty="0">
              <a:solidFill>
                <a:srgbClr val="4A677D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515667" y="1267906"/>
            <a:ext cx="1908000" cy="1908000"/>
          </a:xfrm>
          <a:prstGeom prst="ellipse">
            <a:avLst/>
          </a:prstGeom>
          <a:noFill/>
          <a:ln w="76200">
            <a:solidFill>
              <a:srgbClr val="4A6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402869" y="3607914"/>
            <a:ext cx="2050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+mj-lt"/>
              </a:rPr>
              <a:t>Современная и комфортная среда</a:t>
            </a:r>
            <a:endParaRPr lang="ru-RU" sz="16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561" y="4336343"/>
            <a:ext cx="2126779" cy="212677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402869" y="871183"/>
            <a:ext cx="2050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+mj-lt"/>
              </a:rPr>
              <a:t>Новые рабочие места</a:t>
            </a:r>
            <a:endParaRPr lang="ru-RU" sz="16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877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0"/>
            <a:ext cx="112908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8" y="265072"/>
            <a:ext cx="631685" cy="78440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1566322852"/>
              </p:ext>
            </p:extLst>
          </p:nvPr>
        </p:nvGraphicFramePr>
        <p:xfrm>
          <a:off x="1534090" y="657272"/>
          <a:ext cx="10525047" cy="6024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84924" y="4556369"/>
            <a:ext cx="2586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50 млн. рублей</a:t>
            </a:r>
            <a:endParaRPr lang="ru-RU" sz="24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39017" y="3936558"/>
            <a:ext cx="2692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89AFF"/>
                </a:solidFill>
                <a:latin typeface="Century Gothic" panose="020B0502020202020204" pitchFamily="34" charset="0"/>
              </a:rPr>
              <a:t>112 млн. рублей</a:t>
            </a:r>
            <a:endParaRPr lang="ru-RU" sz="2400" b="1" dirty="0">
              <a:solidFill>
                <a:srgbClr val="389AF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04741" y="5564553"/>
            <a:ext cx="2704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B590D"/>
                </a:solidFill>
                <a:latin typeface="Century Gothic" panose="020B0502020202020204" pitchFamily="34" charset="0"/>
              </a:rPr>
              <a:t>15 млн. рублей</a:t>
            </a:r>
            <a:endParaRPr lang="ru-RU" sz="2400" b="1" dirty="0">
              <a:solidFill>
                <a:srgbClr val="CB590D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1129082" y="0"/>
            <a:ext cx="11062918" cy="64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И ПОДДЕРЖКА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263" y="1115821"/>
            <a:ext cx="1883076" cy="1176457"/>
          </a:xfrm>
          <a:prstGeom prst="rect">
            <a:avLst/>
          </a:prstGeom>
        </p:spPr>
      </p:pic>
      <p:pic>
        <p:nvPicPr>
          <p:cNvPr id="11" name="Picture 2" descr="http://www.bashinform.ru/upload/img_res1280/307053faa329cd2a/risunok1_ejw_1280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985" y="1071854"/>
            <a:ext cx="1758462" cy="7390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Diagram group"/>
          <p:cNvGrpSpPr/>
          <p:nvPr/>
        </p:nvGrpSpPr>
        <p:grpSpPr>
          <a:xfrm>
            <a:off x="6660541" y="6026218"/>
            <a:ext cx="715547" cy="715153"/>
            <a:chOff x="4241484" y="1840601"/>
            <a:chExt cx="715547" cy="715153"/>
          </a:xfrm>
          <a:solidFill>
            <a:schemeClr val="accent2">
              <a:lumMod val="75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20" name="Кольцо 19"/>
            <p:cNvSpPr/>
            <p:nvPr/>
          </p:nvSpPr>
          <p:spPr>
            <a:xfrm>
              <a:off x="4241484" y="1840601"/>
              <a:ext cx="715547" cy="715153"/>
            </a:xfrm>
            <a:prstGeom prst="donut">
              <a:avLst>
                <a:gd name="adj" fmla="val 7460"/>
              </a:avLst>
            </a:prstGeom>
            <a:grpFill/>
            <a:ln>
              <a:solidFill>
                <a:srgbClr val="82573F"/>
              </a:solidFill>
            </a:ln>
          </p:spPr>
          <p:style>
            <a:lnRef idx="2">
              <a:schemeClr val="accent5">
                <a:hueOff val="-1050478"/>
                <a:satOff val="-1461"/>
                <a:lumOff val="-560"/>
                <a:alphaOff val="0"/>
              </a:schemeClr>
            </a:lnRef>
            <a:fillRef idx="1">
              <a:schemeClr val="accent5">
                <a:hueOff val="-1050478"/>
                <a:satOff val="-1461"/>
                <a:lumOff val="-560"/>
                <a:alphaOff val="0"/>
              </a:schemeClr>
            </a:fillRef>
            <a:effectRef idx="0">
              <a:schemeClr val="accent5">
                <a:hueOff val="-1050478"/>
                <a:satOff val="-1461"/>
                <a:lumOff val="-56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14" name="Рисунок 13" descr="frp_582_416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3777642" y="1205792"/>
            <a:ext cx="2086744" cy="4263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444" y="1989576"/>
            <a:ext cx="2632749" cy="6726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115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 стрелкой 24"/>
          <p:cNvCxnSpPr>
            <a:stCxn id="23" idx="3"/>
          </p:cNvCxnSpPr>
          <p:nvPr/>
        </p:nvCxnSpPr>
        <p:spPr>
          <a:xfrm flipV="1">
            <a:off x="4408967" y="3969488"/>
            <a:ext cx="2794561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-1" y="0"/>
            <a:ext cx="112908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8" y="265072"/>
            <a:ext cx="631685" cy="784400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1129082" y="0"/>
            <a:ext cx="11062918" cy="64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СТЕЙКХОЛДЕРЫ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cteur droit avec flèche 28687"/>
          <p:cNvCxnSpPr/>
          <p:nvPr/>
        </p:nvCxnSpPr>
        <p:spPr>
          <a:xfrm>
            <a:off x="2091913" y="6241061"/>
            <a:ext cx="8975778" cy="30343"/>
          </a:xfrm>
          <a:prstGeom prst="straightConnector1">
            <a:avLst/>
          </a:prstGeom>
          <a:ln>
            <a:solidFill>
              <a:srgbClr val="003399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091913" y="1270341"/>
            <a:ext cx="6287" cy="4970719"/>
          </a:xfrm>
          <a:prstGeom prst="straightConnector1">
            <a:avLst/>
          </a:prstGeom>
          <a:ln>
            <a:solidFill>
              <a:srgbClr val="003399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6105321" y="1272887"/>
            <a:ext cx="6287" cy="4970719"/>
          </a:xfrm>
          <a:prstGeom prst="straightConnector1">
            <a:avLst/>
          </a:prstGeom>
          <a:ln>
            <a:solidFill>
              <a:srgbClr val="003399"/>
            </a:solidFill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117792" y="3726611"/>
            <a:ext cx="9139680" cy="8801"/>
          </a:xfrm>
          <a:prstGeom prst="straightConnector1">
            <a:avLst/>
          </a:prstGeom>
          <a:ln>
            <a:solidFill>
              <a:srgbClr val="003399"/>
            </a:solidFill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4898338" y="6292999"/>
            <a:ext cx="2534072" cy="39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wrap="square" lIns="144000" rIns="72000" anchor="ctr"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Заинтересованность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16200000">
            <a:off x="825849" y="3619214"/>
            <a:ext cx="2088232" cy="39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wrap="square" lIns="144000" rIns="72000" anchor="ctr"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В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charset="0"/>
              </a:rPr>
              <a:t>лияние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43" name="Рисунок 42" descr="frp_582_416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43932" y="1595887"/>
            <a:ext cx="2086744" cy="426378"/>
          </a:xfrm>
          <a:prstGeom prst="rect">
            <a:avLst/>
          </a:prstGeom>
        </p:spPr>
      </p:pic>
      <p:pic>
        <p:nvPicPr>
          <p:cNvPr id="44" name="Рисунок 43" descr="5897141d320b2b9e6118189c02762c6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78438" y="2029218"/>
            <a:ext cx="1250831" cy="850565"/>
          </a:xfrm>
          <a:prstGeom prst="rect">
            <a:avLst/>
          </a:prstGeom>
        </p:spPr>
      </p:pic>
      <p:pic>
        <p:nvPicPr>
          <p:cNvPr id="45" name="Рисунок 44" descr="kb-logo-07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425054" y="1281614"/>
            <a:ext cx="2654436" cy="292115"/>
          </a:xfrm>
          <a:prstGeom prst="rect">
            <a:avLst/>
          </a:prstGeom>
        </p:spPr>
      </p:pic>
      <p:pic>
        <p:nvPicPr>
          <p:cNvPr id="46" name="Рисунок 45" descr="maxresdefault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831959" y="2005095"/>
            <a:ext cx="1579460" cy="893382"/>
          </a:xfrm>
          <a:prstGeom prst="rect">
            <a:avLst/>
          </a:prstGeom>
        </p:spPr>
      </p:pic>
      <p:pic>
        <p:nvPicPr>
          <p:cNvPr id="47" name="Рисунок 46" descr="minsport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395768" y="2898474"/>
            <a:ext cx="2025667" cy="661718"/>
          </a:xfrm>
          <a:prstGeom prst="rect">
            <a:avLst/>
          </a:prstGeom>
        </p:spPr>
      </p:pic>
      <p:pic>
        <p:nvPicPr>
          <p:cNvPr id="48" name="Рисунок 47" descr="monogoroda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9276274" y="1185233"/>
            <a:ext cx="2024332" cy="715633"/>
          </a:xfrm>
          <a:prstGeom prst="rect">
            <a:avLst/>
          </a:prstGeom>
        </p:spPr>
      </p:pic>
      <p:pic>
        <p:nvPicPr>
          <p:cNvPr id="49" name="Рисунок 48" descr="severstal.gif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866338" y="1782852"/>
            <a:ext cx="998364" cy="9599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354" y="3402213"/>
            <a:ext cx="631685" cy="784400"/>
          </a:xfrm>
          <a:prstGeom prst="rect">
            <a:avLst/>
          </a:prstGeom>
        </p:spPr>
      </p:pic>
      <p:pic>
        <p:nvPicPr>
          <p:cNvPr id="51" name="Рисунок 50" descr="Министерство экон. развития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9284869" y="1993005"/>
            <a:ext cx="1679305" cy="770323"/>
          </a:xfrm>
          <a:prstGeom prst="rect">
            <a:avLst/>
          </a:prstGeom>
        </p:spPr>
      </p:pic>
      <p:pic>
        <p:nvPicPr>
          <p:cNvPr id="52" name="Рисунок 51" descr="2834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8564593" y="2872596"/>
            <a:ext cx="2561357" cy="589112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3136490" y="4528323"/>
            <a:ext cx="1751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Инвесторы</a:t>
            </a:r>
            <a:endParaRPr lang="ru-RU" sz="16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169423" y="5050426"/>
            <a:ext cx="1673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Жители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города</a:t>
            </a:r>
            <a:endParaRPr lang="ru-RU" sz="16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151976" y="5595800"/>
            <a:ext cx="1032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Туристы</a:t>
            </a:r>
            <a:endParaRPr lang="ru-RU" sz="16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6" name="Рисунок 55" descr="formin-1428573766658-e1429156161234-1024x8271-1024x1024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3606863" y="2970916"/>
            <a:ext cx="716687" cy="716687"/>
          </a:xfrm>
          <a:prstGeom prst="rect">
            <a:avLst/>
          </a:prstGeom>
        </p:spPr>
      </p:pic>
      <p:pic>
        <p:nvPicPr>
          <p:cNvPr id="57" name="Рисунок 56" descr="image008.jp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2261037" y="3118278"/>
            <a:ext cx="1202668" cy="603207"/>
          </a:xfrm>
          <a:prstGeom prst="rect">
            <a:avLst/>
          </a:prstGeom>
        </p:spPr>
      </p:pic>
      <p:pic>
        <p:nvPicPr>
          <p:cNvPr id="58" name="Picture 4" descr="http://ic.pics.livejournal.com/inetmakers/17360144/165544/165544_original.jpg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54961" y="5514768"/>
            <a:ext cx="1151918" cy="3326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http://mastersales.biz/wp-content/uploads/2015/10/pyaterochka-300x225.pn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077" y="5487062"/>
            <a:ext cx="1109672" cy="342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http://www.molnet.ru/mos/image?objectId=276096&amp;trim_x=660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802" y="5820226"/>
            <a:ext cx="951118" cy="3283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0" descr="http://www.itfirm.ru/news/photo/1105161462960010.jp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193" y="4887365"/>
            <a:ext cx="1014070" cy="5070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http://k-e-d-r.ru/wp-content/uploads/2015/03/%D0%9D%D0%BE%D1%80%D0%9D%D0%B8%D0%BA%D0%B5%D0%BB%D1%8C-1.jp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688" y="2335292"/>
            <a:ext cx="1153646" cy="815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9172703" y="3853036"/>
            <a:ext cx="2422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Городские сообщества</a:t>
            </a:r>
            <a:endParaRPr lang="ru-RU" sz="16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2" descr="C:\Users\fomenko\Downloads\skolkovo-450x450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772" y="1521667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237" y="4850181"/>
            <a:ext cx="651043" cy="6510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591" y="4408756"/>
            <a:ext cx="595615" cy="5956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800" y="3740169"/>
            <a:ext cx="661296" cy="6784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083" y="5417867"/>
            <a:ext cx="694419" cy="694419"/>
          </a:xfrm>
          <a:prstGeom prst="rect">
            <a:avLst/>
          </a:prstGeom>
        </p:spPr>
      </p:pic>
      <p:cxnSp>
        <p:nvCxnSpPr>
          <p:cNvPr id="16" name="Прямая со стрелкой 15"/>
          <p:cNvCxnSpPr>
            <a:stCxn id="3" idx="3"/>
          </p:cNvCxnSpPr>
          <p:nvPr/>
        </p:nvCxnSpPr>
        <p:spPr>
          <a:xfrm flipV="1">
            <a:off x="4952206" y="4357121"/>
            <a:ext cx="1526232" cy="349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" idx="3"/>
          </p:cNvCxnSpPr>
          <p:nvPr/>
        </p:nvCxnSpPr>
        <p:spPr>
          <a:xfrm flipV="1">
            <a:off x="5416280" y="4534867"/>
            <a:ext cx="1916488" cy="640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2" idx="3"/>
          </p:cNvCxnSpPr>
          <p:nvPr/>
        </p:nvCxnSpPr>
        <p:spPr>
          <a:xfrm flipV="1">
            <a:off x="5010502" y="5094689"/>
            <a:ext cx="1944459" cy="670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12" descr="http://severpost.ru/docs/upload/1454593680.jpg"/>
          <p:cNvPicPr>
            <a:picLocks noChangeAspect="1" noChangeArrowheads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14604" y="5485735"/>
            <a:ext cx="1181748" cy="404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606863" y="3969488"/>
            <a:ext cx="802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МСП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4323550" y="3062177"/>
            <a:ext cx="2005877" cy="399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225209" y="2029218"/>
            <a:ext cx="2977117" cy="1121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5940056" y="2424223"/>
            <a:ext cx="455712" cy="177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3864702" y="1403498"/>
            <a:ext cx="2337624" cy="625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Рисунок 62"/>
          <p:cNvPicPr>
            <a:picLocks noChangeAspect="1"/>
          </p:cNvPicPr>
          <p:nvPr/>
        </p:nvPicPr>
        <p:blipFill>
          <a:blip r:embed="rId2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265" y="4781066"/>
            <a:ext cx="694419" cy="694419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1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064" y="4222122"/>
            <a:ext cx="651043" cy="651043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56" y="4083531"/>
            <a:ext cx="595615" cy="59561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7227276" y="3767128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МСП</a:t>
            </a:r>
          </a:p>
        </p:txBody>
      </p:sp>
    </p:spTree>
    <p:extLst>
      <p:ext uri="{BB962C8B-B14F-4D97-AF65-F5344CB8AC3E}">
        <p14:creationId xmlns="" xmlns:p14="http://schemas.microsoft.com/office/powerpoint/2010/main" val="385612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Прямоугольник 154"/>
          <p:cNvSpPr/>
          <p:nvPr/>
        </p:nvSpPr>
        <p:spPr>
          <a:xfrm>
            <a:off x="3767015" y="1258724"/>
            <a:ext cx="8221785" cy="26647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/>
          <p:cNvCxnSpPr>
            <a:endCxn id="4" idx="3"/>
          </p:cNvCxnSpPr>
          <p:nvPr/>
        </p:nvCxnSpPr>
        <p:spPr>
          <a:xfrm flipH="1">
            <a:off x="3372262" y="1624898"/>
            <a:ext cx="1175418" cy="827119"/>
          </a:xfrm>
          <a:prstGeom prst="straightConnector1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Прямоугольник 155"/>
          <p:cNvSpPr/>
          <p:nvPr/>
        </p:nvSpPr>
        <p:spPr>
          <a:xfrm>
            <a:off x="9221124" y="3769738"/>
            <a:ext cx="2784245" cy="22766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Стрелка вправо 91"/>
          <p:cNvSpPr/>
          <p:nvPr/>
        </p:nvSpPr>
        <p:spPr>
          <a:xfrm>
            <a:off x="4271604" y="4318777"/>
            <a:ext cx="728787" cy="2032722"/>
          </a:xfrm>
          <a:prstGeom prst="rightArrow">
            <a:avLst/>
          </a:prstGeom>
          <a:solidFill>
            <a:srgbClr val="79A069"/>
          </a:solidFill>
          <a:ln>
            <a:solidFill>
              <a:srgbClr val="5FC1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1" y="0"/>
            <a:ext cx="112908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8" y="265072"/>
            <a:ext cx="631685" cy="784400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1129082" y="0"/>
            <a:ext cx="11062918" cy="64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ПРОЕКТОМ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44840" y="1998830"/>
            <a:ext cx="1427422" cy="9063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ФОИВ</a:t>
            </a:r>
          </a:p>
          <a:p>
            <a:pPr algn="ctr"/>
            <a:r>
              <a:rPr lang="ru-RU" dirty="0" smtClean="0"/>
              <a:t>ИОГВ</a:t>
            </a:r>
            <a:endParaRPr lang="ru-RU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238348" y="1964825"/>
            <a:ext cx="2529592" cy="5171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ГЛАВА ГОРОДА</a:t>
            </a:r>
            <a:endParaRPr lang="ru-RU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876711" y="2773421"/>
            <a:ext cx="3252866" cy="5171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АДМИНИСТРАЦИЯ  ГОРОДА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647591" y="3608904"/>
            <a:ext cx="3859967" cy="5171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АГЕНТСТВО ГОРОДСКОГО РАЗВИЯ</a:t>
            </a:r>
          </a:p>
        </p:txBody>
      </p:sp>
      <p:sp>
        <p:nvSpPr>
          <p:cNvPr id="45" name="Пятиугольник 44"/>
          <p:cNvSpPr/>
          <p:nvPr/>
        </p:nvSpPr>
        <p:spPr>
          <a:xfrm>
            <a:off x="5046462" y="4401813"/>
            <a:ext cx="3180861" cy="484632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Индустриальные проекты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6" name="Пятиугольник 45"/>
          <p:cNvSpPr/>
          <p:nvPr/>
        </p:nvSpPr>
        <p:spPr>
          <a:xfrm>
            <a:off x="5046462" y="4980869"/>
            <a:ext cx="3180861" cy="484632"/>
          </a:xfrm>
          <a:prstGeom prst="homePlate">
            <a:avLst/>
          </a:prstGeom>
          <a:solidFill>
            <a:srgbClr val="8257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Событийные проекты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7" name="Пятиугольник 46"/>
          <p:cNvSpPr/>
          <p:nvPr/>
        </p:nvSpPr>
        <p:spPr>
          <a:xfrm>
            <a:off x="5070111" y="5561731"/>
            <a:ext cx="3180861" cy="484632"/>
          </a:xfrm>
          <a:prstGeom prst="homePlate">
            <a:avLst/>
          </a:prstGeom>
          <a:solidFill>
            <a:srgbClr val="318F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Туристические проекты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8" name="Пятиугольник 47"/>
          <p:cNvSpPr/>
          <p:nvPr/>
        </p:nvSpPr>
        <p:spPr>
          <a:xfrm>
            <a:off x="5070110" y="6142593"/>
            <a:ext cx="3180861" cy="484632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Развитие городской среды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016637" y="848385"/>
            <a:ext cx="6973014" cy="8206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УПРАВЛЯЮЩИЙ СОВЕТ:</a:t>
            </a:r>
          </a:p>
          <a:p>
            <a:pPr algn="ctr"/>
            <a:r>
              <a:rPr lang="ru-RU" dirty="0" smtClean="0"/>
              <a:t>Заместитель губернатора, глава города, линейный менеджер ФРМ.</a:t>
            </a:r>
            <a:endParaRPr lang="ru-RU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672175" y="3526374"/>
            <a:ext cx="1966727" cy="9063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ФРМ</a:t>
            </a:r>
            <a:endParaRPr lang="ru-RU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672174" y="4655357"/>
            <a:ext cx="1966727" cy="9063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ПОСОЛЬСТВА ГОСУДАРСТВ</a:t>
            </a:r>
            <a:endParaRPr lang="ru-RU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672174" y="5784340"/>
            <a:ext cx="1966727" cy="90637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ИНВЕСТОРЫ</a:t>
            </a:r>
            <a:endParaRPr lang="ru-RU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9799342" y="4527682"/>
            <a:ext cx="1966727" cy="9063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МСП</a:t>
            </a:r>
            <a:endParaRPr lang="ru-RU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9799342" y="5593176"/>
            <a:ext cx="1966727" cy="90637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ГОРОДСКИЕ СООБЩЕСТВА</a:t>
            </a:r>
            <a:endParaRPr lang="ru-RU" dirty="0"/>
          </a:p>
        </p:txBody>
      </p:sp>
      <p:sp>
        <p:nvSpPr>
          <p:cNvPr id="24" name="Стрелка вниз 23"/>
          <p:cNvSpPr/>
          <p:nvPr/>
        </p:nvSpPr>
        <p:spPr>
          <a:xfrm>
            <a:off x="6298452" y="1662514"/>
            <a:ext cx="360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низ 61"/>
          <p:cNvSpPr/>
          <p:nvPr/>
        </p:nvSpPr>
        <p:spPr>
          <a:xfrm>
            <a:off x="6298452" y="2483703"/>
            <a:ext cx="360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трелка вниз 64"/>
          <p:cNvSpPr/>
          <p:nvPr/>
        </p:nvSpPr>
        <p:spPr>
          <a:xfrm>
            <a:off x="5814091" y="3325349"/>
            <a:ext cx="360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трелка вниз 65"/>
          <p:cNvSpPr/>
          <p:nvPr/>
        </p:nvSpPr>
        <p:spPr>
          <a:xfrm rot="10800000">
            <a:off x="6735444" y="3310904"/>
            <a:ext cx="360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 стрелкой 29"/>
          <p:cNvCxnSpPr>
            <a:stCxn id="4" idx="2"/>
            <a:endCxn id="51" idx="0"/>
          </p:cNvCxnSpPr>
          <p:nvPr/>
        </p:nvCxnSpPr>
        <p:spPr>
          <a:xfrm flipH="1">
            <a:off x="2655539" y="2905204"/>
            <a:ext cx="3012" cy="62117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44" idx="1"/>
            <a:endCxn id="51" idx="3"/>
          </p:cNvCxnSpPr>
          <p:nvPr/>
        </p:nvCxnSpPr>
        <p:spPr>
          <a:xfrm flipH="1">
            <a:off x="3638902" y="3867485"/>
            <a:ext cx="1008689" cy="112076"/>
          </a:xfrm>
          <a:prstGeom prst="straightConnector1">
            <a:avLst/>
          </a:prstGeom>
          <a:ln w="762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44" idx="1"/>
            <a:endCxn id="52" idx="3"/>
          </p:cNvCxnSpPr>
          <p:nvPr/>
        </p:nvCxnSpPr>
        <p:spPr>
          <a:xfrm flipH="1">
            <a:off x="3638901" y="3867485"/>
            <a:ext cx="1008690" cy="1241059"/>
          </a:xfrm>
          <a:prstGeom prst="straightConnector1">
            <a:avLst/>
          </a:prstGeom>
          <a:ln w="762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44" idx="1"/>
            <a:endCxn id="56" idx="3"/>
          </p:cNvCxnSpPr>
          <p:nvPr/>
        </p:nvCxnSpPr>
        <p:spPr>
          <a:xfrm flipH="1">
            <a:off x="3638901" y="3867485"/>
            <a:ext cx="1008690" cy="2370042"/>
          </a:xfrm>
          <a:prstGeom prst="straightConnector1">
            <a:avLst/>
          </a:prstGeom>
          <a:ln w="762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Стрелка вправо 92"/>
          <p:cNvSpPr/>
          <p:nvPr/>
        </p:nvSpPr>
        <p:spPr>
          <a:xfrm rot="10800000">
            <a:off x="8297042" y="4306877"/>
            <a:ext cx="728787" cy="2032722"/>
          </a:xfrm>
          <a:prstGeom prst="rightArrow">
            <a:avLst/>
          </a:prstGeom>
          <a:solidFill>
            <a:srgbClr val="79A069"/>
          </a:solidFill>
          <a:ln>
            <a:solidFill>
              <a:srgbClr val="5FC1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4" name="Прямая со стрелкой 93"/>
          <p:cNvCxnSpPr>
            <a:endCxn id="4" idx="3"/>
          </p:cNvCxnSpPr>
          <p:nvPr/>
        </p:nvCxnSpPr>
        <p:spPr>
          <a:xfrm flipH="1" flipV="1">
            <a:off x="3372262" y="2452017"/>
            <a:ext cx="1500071" cy="588348"/>
          </a:xfrm>
          <a:prstGeom prst="straightConnector1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>
            <a:stCxn id="44" idx="3"/>
            <a:endCxn id="58" idx="1"/>
          </p:cNvCxnSpPr>
          <p:nvPr/>
        </p:nvCxnSpPr>
        <p:spPr>
          <a:xfrm>
            <a:off x="8507558" y="3867485"/>
            <a:ext cx="1291784" cy="1113384"/>
          </a:xfrm>
          <a:prstGeom prst="straightConnector1">
            <a:avLst/>
          </a:prstGeom>
          <a:ln w="762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>
            <a:stCxn id="44" idx="3"/>
            <a:endCxn id="59" idx="1"/>
          </p:cNvCxnSpPr>
          <p:nvPr/>
        </p:nvCxnSpPr>
        <p:spPr>
          <a:xfrm>
            <a:off x="8507558" y="3867485"/>
            <a:ext cx="1291784" cy="2178878"/>
          </a:xfrm>
          <a:prstGeom prst="straightConnector1">
            <a:avLst/>
          </a:prstGeom>
          <a:ln w="762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8839200" y="2237602"/>
            <a:ext cx="2577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ПРОЕКТНЫЙ ОФИС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84939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39" y="536143"/>
            <a:ext cx="9817263" cy="57284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" y="0"/>
            <a:ext cx="112908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8" y="265072"/>
            <a:ext cx="631685" cy="784400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992455" y="3660755"/>
            <a:ext cx="11325225" cy="2117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ДОСТИЧЬ БОЛЬШЕГО ВМЕСТЕ!</a:t>
            </a:r>
          </a:p>
          <a:p>
            <a:endParaRPr lang="ru-RU" sz="4000" b="1" dirty="0" smtClean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endParaRPr lang="ru-RU" sz="40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2" descr="C:\Users\fomenko\Downloads\skolkovo-450x450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9" y="5003500"/>
            <a:ext cx="1726702" cy="17267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790" y="657272"/>
            <a:ext cx="6979138" cy="25378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916246" y="6385716"/>
            <a:ext cx="1633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2017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9985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6907963" y="3834175"/>
            <a:ext cx="5000660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1.Организация и предоставление новых 50 рабочих мест.</a:t>
            </a:r>
          </a:p>
          <a:p>
            <a:pPr>
              <a:lnSpc>
                <a:spcPts val="1700"/>
              </a:lnSpc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2. Доходы местного бюджета.</a:t>
            </a:r>
          </a:p>
          <a:p>
            <a:pPr>
              <a:lnSpc>
                <a:spcPts val="1700"/>
              </a:lnSpc>
              <a:defRPr/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986551" y="1245153"/>
            <a:ext cx="234523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Создание предприятия по производству гидроабразивных порошков.</a:t>
            </a:r>
          </a:p>
          <a:p>
            <a:pPr indent="-228600"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Продукция востребована российской промышленностью. 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889849" y="6323163"/>
            <a:ext cx="7910422" cy="534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Предприятие по производству гидроабразивных порошков</a:t>
            </a:r>
            <a:endParaRPr lang="ru-RU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28467" y="3394494"/>
            <a:ext cx="4998285" cy="307777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Ресурсы по проекту: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37093" y="915970"/>
            <a:ext cx="4997087" cy="307777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Содержание проекта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906765" y="3390421"/>
            <a:ext cx="5000660" cy="307777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Эффекты по проекту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906765" y="5005189"/>
            <a:ext cx="5000660" cy="296684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Партнеры и инвесторы: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-1" y="0"/>
            <a:ext cx="112908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8" y="265072"/>
            <a:ext cx="631685" cy="784400"/>
          </a:xfrm>
          <a:prstGeom prst="rect">
            <a:avLst/>
          </a:prstGeom>
        </p:spPr>
      </p:pic>
      <p:sp>
        <p:nvSpPr>
          <p:cNvPr id="79" name="Заголовок 3"/>
          <p:cNvSpPr txBox="1">
            <a:spLocks/>
          </p:cNvSpPr>
          <p:nvPr/>
        </p:nvSpPr>
        <p:spPr>
          <a:xfrm>
            <a:off x="866775" y="185738"/>
            <a:ext cx="11325225" cy="7072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СТАВКА 1: ИНДУСТРИАЛЬНЫЕ ПРОЕКТЫ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988280" y="3715449"/>
            <a:ext cx="23521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В городе Оленегорске имеется свободная инвестиционная площадка.</a:t>
            </a:r>
          </a:p>
          <a:p>
            <a:pPr algn="just"/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РЕАЛИЗАЦИЯ ПРОЕКТА </a:t>
            </a: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ТРЕБУЕТ:</a:t>
            </a: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- Установку электростанции;</a:t>
            </a: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- Подведение электричества. </a:t>
            </a:r>
          </a:p>
        </p:txBody>
      </p:sp>
      <p:pic>
        <p:nvPicPr>
          <p:cNvPr id="1026" name="Picture 2" descr="C:\Users\panikar\Desktop\1492533782_GK-Uralgrit-zavershila-uspeshnye-i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22053" y="3759199"/>
            <a:ext cx="2663793" cy="1930401"/>
          </a:xfrm>
          <a:prstGeom prst="rect">
            <a:avLst/>
          </a:prstGeom>
          <a:noFill/>
        </p:spPr>
      </p:pic>
      <p:sp>
        <p:nvSpPr>
          <p:cNvPr id="130" name="TextBox 129"/>
          <p:cNvSpPr txBox="1"/>
          <p:nvPr/>
        </p:nvSpPr>
        <p:spPr>
          <a:xfrm>
            <a:off x="6881275" y="2122306"/>
            <a:ext cx="5000660" cy="307777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Сроки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889513" y="898717"/>
            <a:ext cx="5000660" cy="512128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Инвестиции по проекту (потребность):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150 млн.руб.</a:t>
            </a:r>
          </a:p>
          <a:p>
            <a:pPr>
              <a:lnSpc>
                <a:spcPts val="1700"/>
              </a:lnSpc>
              <a:defRPr/>
            </a:pPr>
            <a:endPara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2" name="Прямая соединительная линия 131"/>
          <p:cNvCxnSpPr/>
          <p:nvPr/>
        </p:nvCxnSpPr>
        <p:spPr>
          <a:xfrm>
            <a:off x="7125723" y="2963033"/>
            <a:ext cx="4555531" cy="10825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Соединительная линия уступом 132"/>
          <p:cNvCxnSpPr/>
          <p:nvPr/>
        </p:nvCxnSpPr>
        <p:spPr>
          <a:xfrm rot="16200000" flipV="1">
            <a:off x="7073593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Соединительная линия уступом 133"/>
          <p:cNvCxnSpPr/>
          <p:nvPr/>
        </p:nvCxnSpPr>
        <p:spPr>
          <a:xfrm rot="16200000" flipV="1">
            <a:off x="7573659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5" name="Picture 2" descr="C:\Users\panikar\Desktop\старт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91886" y="3100376"/>
            <a:ext cx="263400" cy="252425"/>
          </a:xfrm>
          <a:prstGeom prst="rect">
            <a:avLst/>
          </a:prstGeom>
          <a:noFill/>
        </p:spPr>
      </p:pic>
      <p:sp>
        <p:nvSpPr>
          <p:cNvPr id="136" name="TextBox 135"/>
          <p:cNvSpPr txBox="1"/>
          <p:nvPr/>
        </p:nvSpPr>
        <p:spPr>
          <a:xfrm>
            <a:off x="7375821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2018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947193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2017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8" name="Соединительная линия уступом 137"/>
          <p:cNvCxnSpPr/>
          <p:nvPr/>
        </p:nvCxnSpPr>
        <p:spPr>
          <a:xfrm rot="16200000" flipV="1">
            <a:off x="8002287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Соединительная линия уступом 138"/>
          <p:cNvCxnSpPr/>
          <p:nvPr/>
        </p:nvCxnSpPr>
        <p:spPr>
          <a:xfrm rot="16200000" flipV="1">
            <a:off x="8502353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Соединительная линия уступом 139"/>
          <p:cNvCxnSpPr/>
          <p:nvPr/>
        </p:nvCxnSpPr>
        <p:spPr>
          <a:xfrm rot="16200000" flipV="1">
            <a:off x="8930981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Соединительная линия уступом 140"/>
          <p:cNvCxnSpPr/>
          <p:nvPr/>
        </p:nvCxnSpPr>
        <p:spPr>
          <a:xfrm rot="16200000" flipV="1">
            <a:off x="9431047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Соединительная линия уступом 141"/>
          <p:cNvCxnSpPr/>
          <p:nvPr/>
        </p:nvCxnSpPr>
        <p:spPr>
          <a:xfrm rot="16200000" flipV="1">
            <a:off x="9859675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Соединительная линия уступом 142"/>
          <p:cNvCxnSpPr/>
          <p:nvPr/>
        </p:nvCxnSpPr>
        <p:spPr>
          <a:xfrm rot="16200000" flipV="1">
            <a:off x="10359741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Соединительная линия уступом 143"/>
          <p:cNvCxnSpPr/>
          <p:nvPr/>
        </p:nvCxnSpPr>
        <p:spPr>
          <a:xfrm rot="16200000" flipV="1">
            <a:off x="10859807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Соединительная линия уступом 144"/>
          <p:cNvCxnSpPr/>
          <p:nvPr/>
        </p:nvCxnSpPr>
        <p:spPr>
          <a:xfrm rot="16200000" flipV="1">
            <a:off x="11359873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7875887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2019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1162035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2026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8375953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2020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9304647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2022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8804581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2021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10694920" y="2432719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2025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9733275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2023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0233341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2024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4" name="Picture 3" descr="C:\Users\panikar\Desktop\4-color-infinity-sign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436976" y="3164019"/>
            <a:ext cx="334894" cy="172680"/>
          </a:xfrm>
          <a:prstGeom prst="rect">
            <a:avLst/>
          </a:prstGeom>
          <a:noFill/>
        </p:spPr>
      </p:pic>
      <p:pic>
        <p:nvPicPr>
          <p:cNvPr id="155" name="Picture 2" descr="C:\Users\panikar\Desktop\security-04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400000">
            <a:off x="7676119" y="3117359"/>
            <a:ext cx="243011" cy="244350"/>
          </a:xfrm>
          <a:prstGeom prst="ellipse">
            <a:avLst/>
          </a:prstGeom>
          <a:noFill/>
        </p:spPr>
      </p:pic>
      <p:sp>
        <p:nvSpPr>
          <p:cNvPr id="156" name="Равнобедренный треугольник 155"/>
          <p:cNvSpPr/>
          <p:nvPr/>
        </p:nvSpPr>
        <p:spPr>
          <a:xfrm flipV="1">
            <a:off x="8674445" y="2973857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Равнобедренный треугольник 156"/>
          <p:cNvSpPr/>
          <p:nvPr/>
        </p:nvSpPr>
        <p:spPr>
          <a:xfrm flipV="1">
            <a:off x="8184293" y="2986213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Равнобедренный треугольник 157"/>
          <p:cNvSpPr/>
          <p:nvPr/>
        </p:nvSpPr>
        <p:spPr>
          <a:xfrm flipV="1">
            <a:off x="7751806" y="2965619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Равнобедренный треугольник 158"/>
          <p:cNvSpPr/>
          <p:nvPr/>
        </p:nvSpPr>
        <p:spPr>
          <a:xfrm flipV="1">
            <a:off x="7253417" y="2961501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Равнобедренный треугольник 159"/>
          <p:cNvSpPr/>
          <p:nvPr/>
        </p:nvSpPr>
        <p:spPr>
          <a:xfrm flipV="1">
            <a:off x="9106932" y="2986215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Равнобедренный треугольник 160"/>
          <p:cNvSpPr/>
          <p:nvPr/>
        </p:nvSpPr>
        <p:spPr>
          <a:xfrm flipV="1">
            <a:off x="9630035" y="2965620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Равнобедренный треугольник 161"/>
          <p:cNvSpPr/>
          <p:nvPr/>
        </p:nvSpPr>
        <p:spPr>
          <a:xfrm flipV="1">
            <a:off x="10029570" y="2986214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Равнобедренный треугольник 162"/>
          <p:cNvSpPr/>
          <p:nvPr/>
        </p:nvSpPr>
        <p:spPr>
          <a:xfrm flipV="1">
            <a:off x="10544435" y="2982095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Равнобедренный треугольник 163"/>
          <p:cNvSpPr/>
          <p:nvPr/>
        </p:nvSpPr>
        <p:spPr>
          <a:xfrm flipV="1">
            <a:off x="11034586" y="2977976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Равнобедренный треугольник 164"/>
          <p:cNvSpPr/>
          <p:nvPr/>
        </p:nvSpPr>
        <p:spPr>
          <a:xfrm flipV="1">
            <a:off x="11541213" y="2973857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6" name="Таблица 165"/>
          <p:cNvGraphicFramePr>
            <a:graphicFrameLocks noGrp="1"/>
          </p:cNvGraphicFramePr>
          <p:nvPr/>
        </p:nvGraphicFramePr>
        <p:xfrm>
          <a:off x="6870355" y="1222173"/>
          <a:ext cx="5041560" cy="87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520"/>
                <a:gridCol w="1680520"/>
                <a:gridCol w="1680520"/>
              </a:tblGrid>
              <a:tr h="217560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Статьи расходов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Сумма, млн.</a:t>
                      </a:r>
                      <a:r>
                        <a:rPr lang="ru-RU" sz="700" baseline="0" dirty="0" smtClean="0"/>
                        <a:t> руб.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Источник</a:t>
                      </a:r>
                      <a:endParaRPr lang="ru-RU" sz="700" dirty="0"/>
                    </a:p>
                  </a:txBody>
                  <a:tcPr/>
                </a:tc>
              </a:tr>
              <a:tr h="217560"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/>
                </a:tc>
              </a:tr>
              <a:tr h="217560"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/>
                </a:tc>
              </a:tr>
              <a:tr h="217560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" name="Прямоугольник 50"/>
          <p:cNvSpPr/>
          <p:nvPr/>
        </p:nvSpPr>
        <p:spPr>
          <a:xfrm>
            <a:off x="6870893" y="5354056"/>
            <a:ext cx="5000660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700"/>
              </a:lnSpc>
              <a:defRPr/>
            </a:pPr>
            <a:r>
              <a:rPr lang="ru-RU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ООО «УПРАВЛЯЮЩАЯ КОМПАНИЯ УРАЛГРИТ»</a:t>
            </a:r>
          </a:p>
          <a:p>
            <a:pPr algn="just">
              <a:lnSpc>
                <a:spcPts val="1700"/>
              </a:lnSpc>
              <a:defRPr/>
            </a:pPr>
            <a:r>
              <a:rPr lang="ru-RU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ФРМ</a:t>
            </a:r>
          </a:p>
          <a:p>
            <a:pPr>
              <a:lnSpc>
                <a:spcPts val="1700"/>
              </a:lnSpc>
              <a:defRPr/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C:\Users\panikar\Desktop\Uralgrit1-fill-670x50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324473" y="1265684"/>
            <a:ext cx="2692635" cy="18995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7607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6891488" y="3727083"/>
            <a:ext cx="5000660" cy="618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1.Организация и предоставление новых 150 рабочих мест.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2. Поступление в местный бюджет доходов от  аренды земли, налоговых отчислений.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986551" y="1245153"/>
            <a:ext cx="237306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производственного цеха для ремонта и восстановления, обслуживания технологического оборудования ГМК и объектов промышленности (</a:t>
            </a: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Электроцех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Потребители продукции все градообразующие предприятия, водоканалы, объекты энергетического сектора, заводы различного назначения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891488" y="5338648"/>
            <a:ext cx="5030995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700"/>
              </a:lnSpc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Инвестор - ООО "</a:t>
            </a: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Трансэнергосервис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"</a:t>
            </a:r>
          </a:p>
          <a:p>
            <a:pPr algn="just">
              <a:lnSpc>
                <a:spcPts val="1700"/>
              </a:lnSpc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Необходимо привлечение -100 млн. Руб. (ФРП)</a:t>
            </a:r>
          </a:p>
        </p:txBody>
      </p:sp>
      <p:pic>
        <p:nvPicPr>
          <p:cNvPr id="8194" name="Picture 2" descr="C:\Users\panikar\Desktop\авпр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2292" y="1303112"/>
            <a:ext cx="2661738" cy="1928826"/>
          </a:xfrm>
          <a:prstGeom prst="rect">
            <a:avLst/>
          </a:prstGeom>
          <a:noFill/>
        </p:spPr>
      </p:pic>
      <p:pic>
        <p:nvPicPr>
          <p:cNvPr id="8195" name="Picture 3" descr="C:\Users\panikar\Desktop\чпт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15039" y="3814494"/>
            <a:ext cx="2786082" cy="1928826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>
            <a:off x="2889849" y="6323163"/>
            <a:ext cx="7910422" cy="534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Предприятие по ремонту и обслуживанию электроустановок</a:t>
            </a:r>
            <a:endParaRPr lang="ru-RU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28467" y="3394494"/>
            <a:ext cx="4998285" cy="307777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Ресурсы по проекту: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37093" y="915970"/>
            <a:ext cx="4997087" cy="307777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Содержание проекта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906765" y="3390421"/>
            <a:ext cx="5000660" cy="307777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Эффекты по проекту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906765" y="5005189"/>
            <a:ext cx="5000660" cy="296684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Партнеры и инвесторы: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-1" y="0"/>
            <a:ext cx="112908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8" y="265072"/>
            <a:ext cx="631685" cy="784400"/>
          </a:xfrm>
          <a:prstGeom prst="rect">
            <a:avLst/>
          </a:prstGeom>
        </p:spPr>
      </p:pic>
      <p:sp>
        <p:nvSpPr>
          <p:cNvPr id="79" name="Заголовок 3"/>
          <p:cNvSpPr txBox="1">
            <a:spLocks/>
          </p:cNvSpPr>
          <p:nvPr/>
        </p:nvSpPr>
        <p:spPr>
          <a:xfrm>
            <a:off x="866775" y="185738"/>
            <a:ext cx="11325225" cy="7072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СТАВКА 1: ИНДУСТРИАЛЬНЫЕ ПРОЕКТЫ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81275" y="2122306"/>
            <a:ext cx="5000660" cy="307777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Сроки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89513" y="898717"/>
            <a:ext cx="5000660" cy="528350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Инвестиции по проекту (потребность):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150 млн. руб.</a:t>
            </a:r>
          </a:p>
          <a:p>
            <a:pPr>
              <a:lnSpc>
                <a:spcPts val="1700"/>
              </a:lnSpc>
              <a:defRPr/>
            </a:pPr>
            <a:endPara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7125723" y="2963033"/>
            <a:ext cx="4555531" cy="10825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Соединительная линия уступом 54"/>
          <p:cNvCxnSpPr/>
          <p:nvPr/>
        </p:nvCxnSpPr>
        <p:spPr>
          <a:xfrm rot="16200000" flipV="1">
            <a:off x="7073593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Соединительная линия уступом 55"/>
          <p:cNvCxnSpPr/>
          <p:nvPr/>
        </p:nvCxnSpPr>
        <p:spPr>
          <a:xfrm rot="16200000" flipV="1">
            <a:off x="7573659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2" descr="C:\Users\panikar\Desktop\старт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91886" y="3100376"/>
            <a:ext cx="263400" cy="252425"/>
          </a:xfrm>
          <a:prstGeom prst="rect">
            <a:avLst/>
          </a:prstGeom>
          <a:noFill/>
        </p:spPr>
      </p:pic>
      <p:sp>
        <p:nvSpPr>
          <p:cNvPr id="58" name="TextBox 57"/>
          <p:cNvSpPr txBox="1"/>
          <p:nvPr/>
        </p:nvSpPr>
        <p:spPr>
          <a:xfrm>
            <a:off x="7375821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2018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947193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2017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Соединительная линия уступом 59"/>
          <p:cNvCxnSpPr/>
          <p:nvPr/>
        </p:nvCxnSpPr>
        <p:spPr>
          <a:xfrm rot="16200000" flipV="1">
            <a:off x="8002287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Соединительная линия уступом 60"/>
          <p:cNvCxnSpPr/>
          <p:nvPr/>
        </p:nvCxnSpPr>
        <p:spPr>
          <a:xfrm rot="16200000" flipV="1">
            <a:off x="8502353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/>
          <p:nvPr/>
        </p:nvCxnSpPr>
        <p:spPr>
          <a:xfrm rot="16200000" flipV="1">
            <a:off x="8930981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Соединительная линия уступом 62"/>
          <p:cNvCxnSpPr/>
          <p:nvPr/>
        </p:nvCxnSpPr>
        <p:spPr>
          <a:xfrm rot="16200000" flipV="1">
            <a:off x="9431047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Соединительная линия уступом 63"/>
          <p:cNvCxnSpPr/>
          <p:nvPr/>
        </p:nvCxnSpPr>
        <p:spPr>
          <a:xfrm rot="16200000" flipV="1">
            <a:off x="9859675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Соединительная линия уступом 64"/>
          <p:cNvCxnSpPr/>
          <p:nvPr/>
        </p:nvCxnSpPr>
        <p:spPr>
          <a:xfrm rot="16200000" flipV="1">
            <a:off x="10359741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Соединительная линия уступом 65"/>
          <p:cNvCxnSpPr/>
          <p:nvPr/>
        </p:nvCxnSpPr>
        <p:spPr>
          <a:xfrm rot="16200000" flipV="1">
            <a:off x="10859807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/>
          <p:nvPr/>
        </p:nvCxnSpPr>
        <p:spPr>
          <a:xfrm rot="16200000" flipV="1">
            <a:off x="11359873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875887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2019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1162035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2026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375953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2020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304647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2022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804581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2021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694920" y="2432719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2025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9733275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2023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0233341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2024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7" name="Picture 3" descr="C:\Users\panikar\Desktop\4-color-infinity-sign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436976" y="3164019"/>
            <a:ext cx="334894" cy="172680"/>
          </a:xfrm>
          <a:prstGeom prst="rect">
            <a:avLst/>
          </a:prstGeom>
          <a:noFill/>
        </p:spPr>
      </p:pic>
      <p:pic>
        <p:nvPicPr>
          <p:cNvPr id="118" name="Picture 2" descr="C:\Users\panikar\Desktop\security-04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400000">
            <a:off x="7676119" y="3117359"/>
            <a:ext cx="243011" cy="244350"/>
          </a:xfrm>
          <a:prstGeom prst="ellipse">
            <a:avLst/>
          </a:prstGeom>
          <a:noFill/>
        </p:spPr>
      </p:pic>
      <p:sp>
        <p:nvSpPr>
          <p:cNvPr id="119" name="Равнобедренный треугольник 118"/>
          <p:cNvSpPr/>
          <p:nvPr/>
        </p:nvSpPr>
        <p:spPr>
          <a:xfrm flipV="1">
            <a:off x="8674445" y="2973857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Равнобедренный треугольник 119"/>
          <p:cNvSpPr/>
          <p:nvPr/>
        </p:nvSpPr>
        <p:spPr>
          <a:xfrm flipV="1">
            <a:off x="8184293" y="2986213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Равнобедренный треугольник 120"/>
          <p:cNvSpPr/>
          <p:nvPr/>
        </p:nvSpPr>
        <p:spPr>
          <a:xfrm flipV="1">
            <a:off x="7751806" y="2965619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Равнобедренный треугольник 121"/>
          <p:cNvSpPr/>
          <p:nvPr/>
        </p:nvSpPr>
        <p:spPr>
          <a:xfrm flipV="1">
            <a:off x="7253417" y="2961501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Равнобедренный треугольник 122"/>
          <p:cNvSpPr/>
          <p:nvPr/>
        </p:nvSpPr>
        <p:spPr>
          <a:xfrm flipV="1">
            <a:off x="9106932" y="2986215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Равнобедренный треугольник 123"/>
          <p:cNvSpPr/>
          <p:nvPr/>
        </p:nvSpPr>
        <p:spPr>
          <a:xfrm flipV="1">
            <a:off x="9630035" y="2965620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Равнобедренный треугольник 124"/>
          <p:cNvSpPr/>
          <p:nvPr/>
        </p:nvSpPr>
        <p:spPr>
          <a:xfrm flipV="1">
            <a:off x="10029570" y="2986214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Равнобедренный треугольник 125"/>
          <p:cNvSpPr/>
          <p:nvPr/>
        </p:nvSpPr>
        <p:spPr>
          <a:xfrm flipV="1">
            <a:off x="10544435" y="2982095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Равнобедренный треугольник 126"/>
          <p:cNvSpPr/>
          <p:nvPr/>
        </p:nvSpPr>
        <p:spPr>
          <a:xfrm flipV="1">
            <a:off x="11034586" y="2977976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Равнобедренный треугольник 127"/>
          <p:cNvSpPr/>
          <p:nvPr/>
        </p:nvSpPr>
        <p:spPr>
          <a:xfrm flipV="1">
            <a:off x="11541213" y="2973857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9" name="Таблица 1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67964956"/>
              </p:ext>
            </p:extLst>
          </p:nvPr>
        </p:nvGraphicFramePr>
        <p:xfrm>
          <a:off x="6870355" y="1222173"/>
          <a:ext cx="5041560" cy="878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5623"/>
                <a:gridCol w="1013254"/>
                <a:gridCol w="1062683"/>
              </a:tblGrid>
              <a:tr h="248081"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Статьи расходов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Сумма, млн.</a:t>
                      </a:r>
                      <a:r>
                        <a:rPr lang="ru-RU" sz="700" baseline="0" dirty="0" smtClean="0">
                          <a:solidFill>
                            <a:schemeClr val="tx1"/>
                          </a:solidFill>
                        </a:rPr>
                        <a:t> руб.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Источник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2315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Реконструкцию помещений, объектов электроснабжения, теплоснабжения, водоснабжения и водоотведения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Инвестор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48081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парковку, автоподъезд, ж/</a:t>
                      </a:r>
                      <a:r>
                        <a:rPr lang="ru-RU" sz="8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подъезд.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ФРП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3" name="Прямоугольник 72"/>
          <p:cNvSpPr/>
          <p:nvPr/>
        </p:nvSpPr>
        <p:spPr>
          <a:xfrm>
            <a:off x="4118919" y="3758168"/>
            <a:ext cx="23477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реализации проекта требуется осуществить реконструкцию объектов электроснабжения, теплоснабжения, водоснабжения и водоотведения.</a:t>
            </a: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Выбрано построенное производственное помещение, подлежащие реконструкции и модернизации для данного вида деятельности. </a:t>
            </a: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Форма собственности - частные земли. </a:t>
            </a: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РЕАЛИЗАЦИЯ ПРОЕКТА ТРЕБУЕТ:</a:t>
            </a: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Трансформаторную подстанцию, парковку, автоподъезд, ж/</a:t>
            </a: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д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подъезд.</a:t>
            </a:r>
          </a:p>
        </p:txBody>
      </p:sp>
    </p:spTree>
    <p:extLst>
      <p:ext uri="{BB962C8B-B14F-4D97-AF65-F5344CB8AC3E}">
        <p14:creationId xmlns="" xmlns:p14="http://schemas.microsoft.com/office/powerpoint/2010/main" val="314518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28468" y="3394494"/>
            <a:ext cx="4998285" cy="307777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Ресурсы по проекту: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907964" y="3825549"/>
            <a:ext cx="50006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 Создание 10 -15 рабочих мест (высвободившихся из проекта по модернизации котельной). </a:t>
            </a:r>
          </a:p>
          <a:p>
            <a:pPr algn="just">
              <a:buFontTx/>
              <a:buChar char="-"/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 Получение высококачественной, конкурентоспособной  продукции для реализации на внутреннем рынке;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- Бесперебойное обеспечение основными видами с/</a:t>
            </a: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х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продукции населения Мурманской </a:t>
            </a:r>
            <a:r>
              <a:rPr lang="ru-RU" sz="1000" dirty="0" smtClean="0"/>
              <a:t>области;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929449" y="1253781"/>
            <a:ext cx="244663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1.Использование сбросов пара котельной.</a:t>
            </a:r>
          </a:p>
          <a:p>
            <a:pPr lvl="0" algn="just"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2.Получение высококачественной, конкурентоспособной  продукции для реализации на внутреннем рынке.</a:t>
            </a:r>
          </a:p>
          <a:p>
            <a:pPr lvl="0" algn="just"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 3. Организация и предоставление новых рабочих мест на производствах предприятия для жителей города, решение их социальных вопросов;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890710" y="5423065"/>
            <a:ext cx="50396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- МУП «ОТС»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- ВЕДЕТСЯ ПОИСК ИНВЕСТОРА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panikar\Desktop\прап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19842" y="1314166"/>
            <a:ext cx="2597697" cy="1857388"/>
          </a:xfrm>
          <a:prstGeom prst="rect">
            <a:avLst/>
          </a:prstGeom>
          <a:noFill/>
        </p:spPr>
      </p:pic>
      <p:pic>
        <p:nvPicPr>
          <p:cNvPr id="7171" name="Picture 3" descr="C:\Users\panikar\Desktop\арпарп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25996" y="3847831"/>
            <a:ext cx="2573144" cy="2044011"/>
          </a:xfrm>
          <a:prstGeom prst="rect">
            <a:avLst/>
          </a:prstGeom>
          <a:noFill/>
        </p:spPr>
      </p:pic>
      <p:sp>
        <p:nvSpPr>
          <p:cNvPr id="45" name="Прямоугольник 44"/>
          <p:cNvSpPr/>
          <p:nvPr/>
        </p:nvSpPr>
        <p:spPr>
          <a:xfrm>
            <a:off x="2889849" y="6323163"/>
            <a:ext cx="7910422" cy="534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Тепличное хозяйство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37093" y="915970"/>
            <a:ext cx="4997087" cy="307777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Содержание проекта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906765" y="3390421"/>
            <a:ext cx="5000660" cy="307777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Эффекты по проекту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906765" y="5005189"/>
            <a:ext cx="5000660" cy="296684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Партнеры и инвесторы: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-1" y="0"/>
            <a:ext cx="112908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8" y="265072"/>
            <a:ext cx="631685" cy="784400"/>
          </a:xfrm>
          <a:prstGeom prst="rect">
            <a:avLst/>
          </a:prstGeom>
        </p:spPr>
      </p:pic>
      <p:sp>
        <p:nvSpPr>
          <p:cNvPr id="80" name="Заголовок 3"/>
          <p:cNvSpPr txBox="1">
            <a:spLocks/>
          </p:cNvSpPr>
          <p:nvPr/>
        </p:nvSpPr>
        <p:spPr>
          <a:xfrm>
            <a:off x="866775" y="185738"/>
            <a:ext cx="11325225" cy="7072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СТАВКА 1: ИНДУСТРИАЛЬНЫЕ ПРОЕКТЫ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4022797" y="3795154"/>
            <a:ext cx="2369998" cy="1849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Сокращение расходов на содержание тепличного хозяйства за счет использования высвобождаемого пара и электроэнергии вырабатываемой </a:t>
            </a: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парововинтовыми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машинами, что способствует экономии затрат на содержание тепличного хозяйства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до 90%</a:t>
            </a: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ts val="1700"/>
              </a:lnSpc>
              <a:defRPr/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81275" y="2122306"/>
            <a:ext cx="5000660" cy="307777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Сроки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89513" y="898717"/>
            <a:ext cx="5000660" cy="528350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Инвестиции по проекту (потребность):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33,70 млн. руб.</a:t>
            </a:r>
            <a:r>
              <a:rPr lang="ru-RU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ts val="1700"/>
              </a:lnSpc>
              <a:defRPr/>
            </a:pPr>
            <a:endPara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7125723" y="2963033"/>
            <a:ext cx="4555531" cy="10825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Соединительная линия уступом 55"/>
          <p:cNvCxnSpPr/>
          <p:nvPr/>
        </p:nvCxnSpPr>
        <p:spPr>
          <a:xfrm rot="16200000" flipV="1">
            <a:off x="7073593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Соединительная линия уступом 56"/>
          <p:cNvCxnSpPr/>
          <p:nvPr/>
        </p:nvCxnSpPr>
        <p:spPr>
          <a:xfrm rot="16200000" flipV="1">
            <a:off x="7573659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2" descr="C:\Users\panikar\Desktop\старт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91886" y="3100376"/>
            <a:ext cx="263400" cy="252425"/>
          </a:xfrm>
          <a:prstGeom prst="rect">
            <a:avLst/>
          </a:prstGeom>
          <a:noFill/>
        </p:spPr>
      </p:pic>
      <p:sp>
        <p:nvSpPr>
          <p:cNvPr id="59" name="TextBox 58"/>
          <p:cNvSpPr txBox="1"/>
          <p:nvPr/>
        </p:nvSpPr>
        <p:spPr>
          <a:xfrm>
            <a:off x="7375821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2018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947193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2017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1" name="Соединительная линия уступом 60"/>
          <p:cNvCxnSpPr/>
          <p:nvPr/>
        </p:nvCxnSpPr>
        <p:spPr>
          <a:xfrm rot="16200000" flipV="1">
            <a:off x="8002287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/>
          <p:nvPr/>
        </p:nvCxnSpPr>
        <p:spPr>
          <a:xfrm rot="16200000" flipV="1">
            <a:off x="8502353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Соединительная линия уступом 62"/>
          <p:cNvCxnSpPr/>
          <p:nvPr/>
        </p:nvCxnSpPr>
        <p:spPr>
          <a:xfrm rot="16200000" flipV="1">
            <a:off x="8930981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Соединительная линия уступом 63"/>
          <p:cNvCxnSpPr/>
          <p:nvPr/>
        </p:nvCxnSpPr>
        <p:spPr>
          <a:xfrm rot="16200000" flipV="1">
            <a:off x="9431047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Соединительная линия уступом 64"/>
          <p:cNvCxnSpPr/>
          <p:nvPr/>
        </p:nvCxnSpPr>
        <p:spPr>
          <a:xfrm rot="16200000" flipV="1">
            <a:off x="9859675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Соединительная линия уступом 65"/>
          <p:cNvCxnSpPr/>
          <p:nvPr/>
        </p:nvCxnSpPr>
        <p:spPr>
          <a:xfrm rot="16200000" flipV="1">
            <a:off x="10359741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/>
          <p:nvPr/>
        </p:nvCxnSpPr>
        <p:spPr>
          <a:xfrm rot="16200000" flipV="1">
            <a:off x="10859807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Соединительная линия уступом 67"/>
          <p:cNvCxnSpPr/>
          <p:nvPr/>
        </p:nvCxnSpPr>
        <p:spPr>
          <a:xfrm rot="16200000" flipV="1">
            <a:off x="11359873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875887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2019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1162035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2026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375953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2020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304647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2022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804581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2021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0694920" y="2432719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2025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9733275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2023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0233341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2024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8" name="Picture 3" descr="C:\Users\panikar\Desktop\4-color-infinity-sign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436976" y="3164019"/>
            <a:ext cx="334894" cy="172680"/>
          </a:xfrm>
          <a:prstGeom prst="rect">
            <a:avLst/>
          </a:prstGeom>
          <a:noFill/>
        </p:spPr>
      </p:pic>
      <p:pic>
        <p:nvPicPr>
          <p:cNvPr id="119" name="Picture 2" descr="C:\Users\panikar\Desktop\security-04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400000">
            <a:off x="7676119" y="3117359"/>
            <a:ext cx="243011" cy="244350"/>
          </a:xfrm>
          <a:prstGeom prst="ellipse">
            <a:avLst/>
          </a:prstGeom>
          <a:noFill/>
        </p:spPr>
      </p:pic>
      <p:sp>
        <p:nvSpPr>
          <p:cNvPr id="120" name="Равнобедренный треугольник 119"/>
          <p:cNvSpPr/>
          <p:nvPr/>
        </p:nvSpPr>
        <p:spPr>
          <a:xfrm flipV="1">
            <a:off x="8674445" y="2973857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Равнобедренный треугольник 120"/>
          <p:cNvSpPr/>
          <p:nvPr/>
        </p:nvSpPr>
        <p:spPr>
          <a:xfrm flipV="1">
            <a:off x="8184293" y="2986213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Равнобедренный треугольник 121"/>
          <p:cNvSpPr/>
          <p:nvPr/>
        </p:nvSpPr>
        <p:spPr>
          <a:xfrm flipV="1">
            <a:off x="7751806" y="2965619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Равнобедренный треугольник 122"/>
          <p:cNvSpPr/>
          <p:nvPr/>
        </p:nvSpPr>
        <p:spPr>
          <a:xfrm flipV="1">
            <a:off x="7253417" y="2961501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Равнобедренный треугольник 123"/>
          <p:cNvSpPr/>
          <p:nvPr/>
        </p:nvSpPr>
        <p:spPr>
          <a:xfrm flipV="1">
            <a:off x="9106932" y="2986215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Равнобедренный треугольник 124"/>
          <p:cNvSpPr/>
          <p:nvPr/>
        </p:nvSpPr>
        <p:spPr>
          <a:xfrm flipV="1">
            <a:off x="9630035" y="2965620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Равнобедренный треугольник 125"/>
          <p:cNvSpPr/>
          <p:nvPr/>
        </p:nvSpPr>
        <p:spPr>
          <a:xfrm flipV="1">
            <a:off x="10029570" y="2986214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Равнобедренный треугольник 126"/>
          <p:cNvSpPr/>
          <p:nvPr/>
        </p:nvSpPr>
        <p:spPr>
          <a:xfrm flipV="1">
            <a:off x="10544435" y="2982095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Равнобедренный треугольник 127"/>
          <p:cNvSpPr/>
          <p:nvPr/>
        </p:nvSpPr>
        <p:spPr>
          <a:xfrm flipV="1">
            <a:off x="11034586" y="2977976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Равнобедренный треугольник 128"/>
          <p:cNvSpPr/>
          <p:nvPr/>
        </p:nvSpPr>
        <p:spPr>
          <a:xfrm flipV="1">
            <a:off x="11541213" y="2973857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0" name="Таблица 129"/>
          <p:cNvGraphicFramePr>
            <a:graphicFrameLocks noGrp="1"/>
          </p:cNvGraphicFramePr>
          <p:nvPr/>
        </p:nvGraphicFramePr>
        <p:xfrm>
          <a:off x="6870355" y="1222173"/>
          <a:ext cx="5041560" cy="95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2942"/>
                <a:gridCol w="939114"/>
                <a:gridCol w="1556951"/>
                <a:gridCol w="642553"/>
              </a:tblGrid>
              <a:tr h="217560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Статьи расходов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Сумма, млн.</a:t>
                      </a:r>
                      <a:r>
                        <a:rPr lang="ru-RU" sz="700" baseline="0" dirty="0" smtClean="0"/>
                        <a:t> руб.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Статьи расходов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Сумма, млн.</a:t>
                      </a:r>
                      <a:r>
                        <a:rPr lang="ru-RU" sz="700" baseline="0" dirty="0" smtClean="0"/>
                        <a:t> руб.</a:t>
                      </a:r>
                      <a:endParaRPr lang="ru-RU" sz="700" dirty="0"/>
                    </a:p>
                  </a:txBody>
                  <a:tcPr/>
                </a:tc>
              </a:tr>
              <a:tr h="2175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ru-RU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Теплица</a:t>
                      </a:r>
                      <a:endParaRPr lang="ru-RU" sz="7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15 856 тыс.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ru-RU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Освещение</a:t>
                      </a:r>
                      <a:endParaRPr lang="ru-RU" sz="7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ru-RU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855 тыс.</a:t>
                      </a:r>
                      <a:endParaRPr lang="ru-RU" sz="7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175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ru-RU" sz="7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Установка УШП (теплый пол)</a:t>
                      </a:r>
                      <a:endParaRPr lang="ru-RU" sz="7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ru-RU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7 446 тыс.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ru-RU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Система капельного полива</a:t>
                      </a:r>
                      <a:endParaRPr lang="ru-RU" sz="7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ru-RU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4 840 тыс.</a:t>
                      </a:r>
                      <a:endParaRPr lang="ru-RU" sz="7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175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ru-RU" sz="7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Проектные работы</a:t>
                      </a:r>
                      <a:endParaRPr lang="ru-RU" sz="7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ru-RU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2 660 тыс.</a:t>
                      </a:r>
                      <a:endParaRPr lang="ru-RU" sz="7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Другие работы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2052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0756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0"/>
            <a:ext cx="112908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8" y="265072"/>
            <a:ext cx="631685" cy="784400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866775" y="185738"/>
            <a:ext cx="11325225" cy="7072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СТАВКА 2: ФЕСТИВАЛИ И СЛЁТЫ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37093" y="915970"/>
            <a:ext cx="4997087" cy="307777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Содержание проекта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37094" y="3407673"/>
            <a:ext cx="4988460" cy="307777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Ресурсы по проекту: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06765" y="3390421"/>
            <a:ext cx="5000660" cy="307777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Эффекты по проекту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06765" y="5005189"/>
            <a:ext cx="5000660" cy="296684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Партнеры и инвесторы: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319841" y="1327345"/>
            <a:ext cx="2736949" cy="1857388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Равнобедренный треугольник 44"/>
          <p:cNvSpPr/>
          <p:nvPr/>
        </p:nvSpPr>
        <p:spPr>
          <a:xfrm>
            <a:off x="1362972" y="3809075"/>
            <a:ext cx="2544794" cy="2108645"/>
          </a:xfrm>
          <a:prstGeom prst="triangle">
            <a:avLst/>
          </a:prstGeom>
          <a:blipFill>
            <a:blip r:embed="rId5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160107" y="3855394"/>
            <a:ext cx="216379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 музыкальное и световое оборудование для проведения мероприятий на открытых площадках, </a:t>
            </a:r>
          </a:p>
          <a:p>
            <a:pPr algn="just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 объявлен конкурс на приобретение сценического комплекса, </a:t>
            </a:r>
          </a:p>
          <a:p>
            <a:pPr algn="just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 имеется ряд площадок, на которых можно провести мероприятия.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906765" y="3830102"/>
            <a:ext cx="500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1. Создание 10 – 15 рабочих мест.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2. Создание 20 – 30 временных рабочих мест.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3. Повышает привлекательность города.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80886" y="5425191"/>
            <a:ext cx="5072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Организаторы аналогичных фестивалей, в том числе стран Скандинавии.</a:t>
            </a:r>
          </a:p>
          <a:p>
            <a:pPr algn="just"/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Музыкальные коллективы и фирмы.</a:t>
            </a:r>
            <a:endParaRPr 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2889849" y="6323163"/>
            <a:ext cx="7910422" cy="534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Фестиваль 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METAL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ург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881275" y="2122306"/>
            <a:ext cx="5000660" cy="307777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Сроки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6889513" y="898717"/>
            <a:ext cx="5000660" cy="310341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Инвестиции по проекту (потребность):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0,35 млн. руб</a:t>
            </a:r>
            <a:r>
              <a:rPr lang="ru-RU" sz="800" dirty="0" smtClean="0">
                <a:solidFill>
                  <a:schemeClr val="bg1"/>
                </a:solidFill>
              </a:rPr>
              <a:t>.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127" name="Прямая соединительная линия 126"/>
          <p:cNvCxnSpPr/>
          <p:nvPr/>
        </p:nvCxnSpPr>
        <p:spPr>
          <a:xfrm>
            <a:off x="7125723" y="2963033"/>
            <a:ext cx="4555531" cy="10825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Соединительная линия уступом 127"/>
          <p:cNvCxnSpPr/>
          <p:nvPr/>
        </p:nvCxnSpPr>
        <p:spPr>
          <a:xfrm rot="16200000" flipV="1">
            <a:off x="7073593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Соединительная линия уступом 128"/>
          <p:cNvCxnSpPr/>
          <p:nvPr/>
        </p:nvCxnSpPr>
        <p:spPr>
          <a:xfrm rot="16200000" flipV="1">
            <a:off x="7573659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" name="Picture 2" descr="C:\Users\panikar\Desktop\старт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91886" y="3100376"/>
            <a:ext cx="263400" cy="252425"/>
          </a:xfrm>
          <a:prstGeom prst="rect">
            <a:avLst/>
          </a:prstGeom>
          <a:noFill/>
        </p:spPr>
      </p:pic>
      <p:sp>
        <p:nvSpPr>
          <p:cNvPr id="131" name="TextBox 130"/>
          <p:cNvSpPr txBox="1"/>
          <p:nvPr/>
        </p:nvSpPr>
        <p:spPr>
          <a:xfrm>
            <a:off x="7375821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2018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947193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2017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3" name="Соединительная линия уступом 132"/>
          <p:cNvCxnSpPr/>
          <p:nvPr/>
        </p:nvCxnSpPr>
        <p:spPr>
          <a:xfrm rot="16200000" flipV="1">
            <a:off x="8002287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Соединительная линия уступом 133"/>
          <p:cNvCxnSpPr/>
          <p:nvPr/>
        </p:nvCxnSpPr>
        <p:spPr>
          <a:xfrm rot="16200000" flipV="1">
            <a:off x="8502353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Соединительная линия уступом 134"/>
          <p:cNvCxnSpPr/>
          <p:nvPr/>
        </p:nvCxnSpPr>
        <p:spPr>
          <a:xfrm rot="16200000" flipV="1">
            <a:off x="8930981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Соединительная линия уступом 135"/>
          <p:cNvCxnSpPr/>
          <p:nvPr/>
        </p:nvCxnSpPr>
        <p:spPr>
          <a:xfrm rot="16200000" flipV="1">
            <a:off x="9431047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Соединительная линия уступом 136"/>
          <p:cNvCxnSpPr/>
          <p:nvPr/>
        </p:nvCxnSpPr>
        <p:spPr>
          <a:xfrm rot="16200000" flipV="1">
            <a:off x="9859675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Соединительная линия уступом 137"/>
          <p:cNvCxnSpPr/>
          <p:nvPr/>
        </p:nvCxnSpPr>
        <p:spPr>
          <a:xfrm rot="16200000" flipV="1">
            <a:off x="10359741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Соединительная линия уступом 138"/>
          <p:cNvCxnSpPr/>
          <p:nvPr/>
        </p:nvCxnSpPr>
        <p:spPr>
          <a:xfrm rot="16200000" flipV="1">
            <a:off x="10859807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Соединительная линия уступом 139"/>
          <p:cNvCxnSpPr/>
          <p:nvPr/>
        </p:nvCxnSpPr>
        <p:spPr>
          <a:xfrm rot="16200000" flipV="1">
            <a:off x="11359873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7875887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2019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11162035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2026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8375953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2020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9304647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2022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8804581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2021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10694920" y="2432719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2025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9733275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2023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0233341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2024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9" name="Picture 3" descr="C:\Users\panikar\Desktop\4-color-infinity-sign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1436976" y="3164019"/>
            <a:ext cx="334894" cy="172680"/>
          </a:xfrm>
          <a:prstGeom prst="rect">
            <a:avLst/>
          </a:prstGeom>
          <a:noFill/>
        </p:spPr>
      </p:pic>
      <p:pic>
        <p:nvPicPr>
          <p:cNvPr id="150" name="Picture 2" descr="C:\Users\panikar\Desktop\security-04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5400000">
            <a:off x="7676119" y="3117359"/>
            <a:ext cx="243011" cy="244350"/>
          </a:xfrm>
          <a:prstGeom prst="ellipse">
            <a:avLst/>
          </a:prstGeom>
          <a:noFill/>
        </p:spPr>
      </p:pic>
      <p:sp>
        <p:nvSpPr>
          <p:cNvPr id="151" name="Равнобедренный треугольник 150"/>
          <p:cNvSpPr/>
          <p:nvPr/>
        </p:nvSpPr>
        <p:spPr>
          <a:xfrm flipV="1">
            <a:off x="8674445" y="2973857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Равнобедренный треугольник 151"/>
          <p:cNvSpPr/>
          <p:nvPr/>
        </p:nvSpPr>
        <p:spPr>
          <a:xfrm flipV="1">
            <a:off x="8184293" y="2986213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Равнобедренный треугольник 152"/>
          <p:cNvSpPr/>
          <p:nvPr/>
        </p:nvSpPr>
        <p:spPr>
          <a:xfrm flipV="1">
            <a:off x="7751806" y="2965619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Равнобедренный треугольник 153"/>
          <p:cNvSpPr/>
          <p:nvPr/>
        </p:nvSpPr>
        <p:spPr>
          <a:xfrm flipV="1">
            <a:off x="7253417" y="2961501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Равнобедренный треугольник 154"/>
          <p:cNvSpPr/>
          <p:nvPr/>
        </p:nvSpPr>
        <p:spPr>
          <a:xfrm flipV="1">
            <a:off x="9106932" y="2986215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Равнобедренный треугольник 155"/>
          <p:cNvSpPr/>
          <p:nvPr/>
        </p:nvSpPr>
        <p:spPr>
          <a:xfrm flipV="1">
            <a:off x="9630035" y="2965620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Равнобедренный треугольник 156"/>
          <p:cNvSpPr/>
          <p:nvPr/>
        </p:nvSpPr>
        <p:spPr>
          <a:xfrm flipV="1">
            <a:off x="10029570" y="2986214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Равнобедренный треугольник 157"/>
          <p:cNvSpPr/>
          <p:nvPr/>
        </p:nvSpPr>
        <p:spPr>
          <a:xfrm flipV="1">
            <a:off x="10544435" y="2982095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Равнобедренный треугольник 158"/>
          <p:cNvSpPr/>
          <p:nvPr/>
        </p:nvSpPr>
        <p:spPr>
          <a:xfrm flipV="1">
            <a:off x="11034586" y="2977976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Равнобедренный треугольник 159"/>
          <p:cNvSpPr/>
          <p:nvPr/>
        </p:nvSpPr>
        <p:spPr>
          <a:xfrm flipV="1">
            <a:off x="11541213" y="2973857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1" name="Таблица 160"/>
          <p:cNvGraphicFramePr>
            <a:graphicFrameLocks noGrp="1"/>
          </p:cNvGraphicFramePr>
          <p:nvPr/>
        </p:nvGraphicFramePr>
        <p:xfrm>
          <a:off x="6870355" y="1222173"/>
          <a:ext cx="5041560" cy="87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5191"/>
                <a:gridCol w="856735"/>
                <a:gridCol w="2619634"/>
              </a:tblGrid>
              <a:tr h="217560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Статьи расходов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Сумма, млн.</a:t>
                      </a:r>
                      <a:r>
                        <a:rPr lang="ru-RU" sz="700" baseline="0" dirty="0" smtClean="0"/>
                        <a:t> руб.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Источник</a:t>
                      </a:r>
                      <a:endParaRPr lang="ru-RU" sz="700" dirty="0"/>
                    </a:p>
                  </a:txBody>
                  <a:tcPr/>
                </a:tc>
              </a:tr>
              <a:tr h="217560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Обеспечение участия  коллективов 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0,15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baseline="0" dirty="0" smtClean="0"/>
                        <a:t>Внебюджетные источники ЦКиД Полярная звезда</a:t>
                      </a:r>
                      <a:endParaRPr lang="ru-RU" sz="700" dirty="0"/>
                    </a:p>
                  </a:txBody>
                  <a:tcPr/>
                </a:tc>
              </a:tr>
              <a:tr h="217560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Организация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0,15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/>
                        <a:t>Внебюджетные</a:t>
                      </a:r>
                      <a:r>
                        <a:rPr lang="ru-RU" sz="700" baseline="0" dirty="0" smtClean="0"/>
                        <a:t> источники </a:t>
                      </a:r>
                      <a:r>
                        <a:rPr lang="ru-RU" sz="700" dirty="0" smtClean="0"/>
                        <a:t>МУК</a:t>
                      </a:r>
                      <a:r>
                        <a:rPr lang="ru-RU" sz="700" baseline="0" dirty="0" smtClean="0"/>
                        <a:t> ЦКиД Полярная звезда</a:t>
                      </a:r>
                      <a:endParaRPr lang="ru-RU" sz="700" dirty="0" smtClean="0"/>
                    </a:p>
                  </a:txBody>
                  <a:tcPr/>
                </a:tc>
              </a:tr>
              <a:tr h="217560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Техническое</a:t>
                      </a:r>
                      <a:r>
                        <a:rPr lang="ru-RU" sz="700" baseline="0" dirty="0" smtClean="0"/>
                        <a:t> обеспечение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0,05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/>
                        <a:t>Внебюджетные</a:t>
                      </a:r>
                      <a:r>
                        <a:rPr lang="ru-RU" sz="700" baseline="0" dirty="0" smtClean="0"/>
                        <a:t> источники </a:t>
                      </a:r>
                      <a:r>
                        <a:rPr lang="ru-RU" sz="700" dirty="0" smtClean="0"/>
                        <a:t>МУК</a:t>
                      </a:r>
                      <a:r>
                        <a:rPr lang="ru-RU" sz="700" baseline="0" dirty="0" smtClean="0"/>
                        <a:t> ЦКиД Полярная звезда</a:t>
                      </a:r>
                      <a:endParaRPr lang="ru-RU" sz="7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3" name="Прямоугольник 52"/>
          <p:cNvSpPr/>
          <p:nvPr/>
        </p:nvSpPr>
        <p:spPr>
          <a:xfrm>
            <a:off x="4172463" y="1289308"/>
            <a:ext cx="21637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Организация и проведение самого северного в России фестиваля тяжелой музыки «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METAL</a:t>
            </a: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ург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»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 smtClean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Привлечение туристов на территорию города, сохранение и развитие инфраструктуры. </a:t>
            </a:r>
          </a:p>
        </p:txBody>
      </p:sp>
    </p:spTree>
    <p:extLst>
      <p:ext uri="{BB962C8B-B14F-4D97-AF65-F5344CB8AC3E}">
        <p14:creationId xmlns="" xmlns:p14="http://schemas.microsoft.com/office/powerpoint/2010/main" val="81293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="" xmlns:p14="http://schemas.microsoft.com/office/powerpoint/2010/main" val="1135826446"/>
              </p:ext>
            </p:extLst>
          </p:nvPr>
        </p:nvGraphicFramePr>
        <p:xfrm>
          <a:off x="3703258" y="1123480"/>
          <a:ext cx="5675870" cy="5246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-1" y="0"/>
            <a:ext cx="1129085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8" y="265072"/>
            <a:ext cx="631685" cy="784400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1129082" y="0"/>
            <a:ext cx="11062918" cy="64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КРАТКАЯ ИНФОРМАЦИЯ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="" xmlns:p14="http://schemas.microsoft.com/office/powerpoint/2010/main" val="1569089823"/>
              </p:ext>
            </p:extLst>
          </p:nvPr>
        </p:nvGraphicFramePr>
        <p:xfrm>
          <a:off x="655798" y="1049473"/>
          <a:ext cx="5059203" cy="5478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="" xmlns:p14="http://schemas.microsoft.com/office/powerpoint/2010/main" val="3843669745"/>
              </p:ext>
            </p:extLst>
          </p:nvPr>
        </p:nvGraphicFramePr>
        <p:xfrm>
          <a:off x="7323438" y="1013255"/>
          <a:ext cx="4549732" cy="3369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="" xmlns:p14="http://schemas.microsoft.com/office/powerpoint/2010/main" val="562067421"/>
              </p:ext>
            </p:extLst>
          </p:nvPr>
        </p:nvGraphicFramePr>
        <p:xfrm>
          <a:off x="7504670" y="3880022"/>
          <a:ext cx="4604953" cy="2862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77" y="3210169"/>
            <a:ext cx="1242240" cy="12422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061" y="2198077"/>
            <a:ext cx="834292" cy="83429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368" y="4788884"/>
            <a:ext cx="1217232" cy="12172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25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12871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Рисунок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9238" y="265113"/>
            <a:ext cx="6318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866775" y="185738"/>
            <a:ext cx="11325225" cy="708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СТАВКА 2: ФЕСТИВАЛИ И СЛЁТЫ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2889250" y="6323013"/>
            <a:ext cx="7910513" cy="534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Открытые городские соревнования по мотоспорту в классе эндуро «ТРИ ГОРЫ»</a:t>
            </a:r>
          </a:p>
        </p:txBody>
      </p:sp>
      <p:sp>
        <p:nvSpPr>
          <p:cNvPr id="3078" name="Прямоугольник 83"/>
          <p:cNvSpPr>
            <a:spLocks noChangeArrowheads="1"/>
          </p:cNvSpPr>
          <p:nvPr/>
        </p:nvSpPr>
        <p:spPr bwMode="auto">
          <a:xfrm>
            <a:off x="3617913" y="1268413"/>
            <a:ext cx="27146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Проведение соревнований по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эндуро-кантри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и велоспорту (кросс-кантри и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даун-хилл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) как привлекательного событийного мероприятия для спортсменов и любителей активного отдыха на природе с организацией палаточного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эко-лагеря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и культурно-развлекательных 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досуговых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программ и сопутствующих мероприятий</a:t>
            </a:r>
          </a:p>
        </p:txBody>
      </p:sp>
      <p:pic>
        <p:nvPicPr>
          <p:cNvPr id="3079" name="Picture 3" descr="C:\Users\panikar\Desktop\Рисунок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6675" y="1304925"/>
            <a:ext cx="2295525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Прямоугольник 85"/>
          <p:cNvSpPr>
            <a:spLocks noChangeArrowheads="1"/>
          </p:cNvSpPr>
          <p:nvPr/>
        </p:nvSpPr>
        <p:spPr bwMode="auto">
          <a:xfrm>
            <a:off x="6897688" y="3735259"/>
            <a:ext cx="50006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lnSpc>
                <a:spcPts val="1700"/>
              </a:lnSpc>
              <a:buFontTx/>
              <a:buAutoNum type="arabicPeriod"/>
              <a:defRPr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Создание 10-20 временных рабочих мест.</a:t>
            </a:r>
          </a:p>
          <a:p>
            <a:pPr marL="228600" indent="-228600" algn="just">
              <a:lnSpc>
                <a:spcPts val="1700"/>
              </a:lnSpc>
              <a:buFontTx/>
              <a:buAutoNum type="arabicPeriod"/>
              <a:defRPr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200 спортсменов, 450-500 участников</a:t>
            </a:r>
          </a:p>
          <a:p>
            <a:pPr algn="just">
              <a:lnSpc>
                <a:spcPts val="1700"/>
              </a:lnSpc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3. Повышает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привлекательность города.</a:t>
            </a:r>
          </a:p>
        </p:txBody>
      </p:sp>
      <p:sp>
        <p:nvSpPr>
          <p:cNvPr id="3081" name="Прямоугольник 87"/>
          <p:cNvSpPr>
            <a:spLocks noChangeArrowheads="1"/>
          </p:cNvSpPr>
          <p:nvPr/>
        </p:nvSpPr>
        <p:spPr bwMode="auto">
          <a:xfrm>
            <a:off x="6856413" y="4857750"/>
            <a:ext cx="50006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1700"/>
              </a:lnSpc>
              <a:buFontTx/>
              <a:buChar char="-"/>
            </a:pPr>
            <a:r>
              <a:rPr lang="ru-RU" sz="1000">
                <a:latin typeface="Arial" pitchFamily="34" charset="0"/>
                <a:cs typeface="Arial" pitchFamily="34" charset="0"/>
              </a:rPr>
              <a:t> Комитет по физической культуре и спорту Мурманской области.</a:t>
            </a:r>
          </a:p>
          <a:p>
            <a:pPr algn="just">
              <a:lnSpc>
                <a:spcPts val="1700"/>
              </a:lnSpc>
              <a:buFontTx/>
              <a:buChar char="-"/>
            </a:pPr>
            <a:r>
              <a:rPr lang="ru-RU" sz="1000">
                <a:latin typeface="Arial" pitchFamily="34" charset="0"/>
                <a:cs typeface="Arial" pitchFamily="34" charset="0"/>
              </a:rPr>
              <a:t> Государственная программа Мурманской области "Развитие физической культуры и спорта" на 2014-2020 годы </a:t>
            </a:r>
          </a:p>
          <a:p>
            <a:pPr algn="just">
              <a:lnSpc>
                <a:spcPts val="1700"/>
              </a:lnSpc>
            </a:pPr>
            <a:r>
              <a:rPr lang="ru-RU" sz="1000">
                <a:latin typeface="Arial" pitchFamily="34" charset="0"/>
                <a:cs typeface="Arial" pitchFamily="34" charset="0"/>
              </a:rPr>
              <a:t>- Федерация мотоспорта, мотоклубы, сообщества автолюбителей, турклубы, компании по продаже мотоциклов и сопутствующих товаров, фирмы и сетевые спортивные и туристические магазины, турклубы</a:t>
            </a:r>
          </a:p>
        </p:txBody>
      </p:sp>
      <p:sp>
        <p:nvSpPr>
          <p:cNvPr id="3082" name="Прямоугольник 88"/>
          <p:cNvSpPr>
            <a:spLocks noChangeArrowheads="1"/>
          </p:cNvSpPr>
          <p:nvPr/>
        </p:nvSpPr>
        <p:spPr bwMode="auto">
          <a:xfrm>
            <a:off x="3690551" y="3690550"/>
            <a:ext cx="274319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- лесной массив между Комсомольским карьером и озером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Имандра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со сложным рельефом, живописными пейзажами, площадками пригодными для строительства эндуро «стадиона» и размещения палаточного лагеря в непосредственной близости от самого большого озера на Кольском полуострове</a:t>
            </a:r>
          </a:p>
          <a:p>
            <a:pPr algn="just">
              <a:buFontTx/>
              <a:buChar char="-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наличие в городе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мото-клуба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НЕОБХОДИМО:</a:t>
            </a:r>
          </a:p>
          <a:p>
            <a:pPr algn="just">
              <a:buFontTx/>
              <a:buChar char="-"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расчистка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эндуро-трассы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строительство эндуро «стадиона» и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даун-хилл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трассы.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3" name="Picture 4" descr="C:\Users\panikar\Desktop\Рисунок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86262" y="3761045"/>
            <a:ext cx="2338387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" name="TextBox 116"/>
          <p:cNvSpPr txBox="1"/>
          <p:nvPr/>
        </p:nvSpPr>
        <p:spPr>
          <a:xfrm>
            <a:off x="1336675" y="915988"/>
            <a:ext cx="4997450" cy="307975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Содержание проекта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369627" y="3387596"/>
            <a:ext cx="4989513" cy="306387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Ресурсы по проекту: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907213" y="3390900"/>
            <a:ext cx="5000625" cy="307975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Эффекты по проекту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964491" y="4562175"/>
            <a:ext cx="5000625" cy="296684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ts val="1700"/>
              </a:lnSpc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Партнеры и инвесторы: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881813" y="2122488"/>
            <a:ext cx="5000625" cy="307975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Сроки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889750" y="898525"/>
            <a:ext cx="5000625" cy="296684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Инвестиции по проекту (потребность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0,61млн. руб.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1" name="Прямая соединительная линия 90"/>
          <p:cNvCxnSpPr/>
          <p:nvPr/>
        </p:nvCxnSpPr>
        <p:spPr>
          <a:xfrm>
            <a:off x="7126288" y="2962275"/>
            <a:ext cx="4554537" cy="11113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оединительная линия уступом 91"/>
          <p:cNvCxnSpPr/>
          <p:nvPr/>
        </p:nvCxnSpPr>
        <p:spPr>
          <a:xfrm rot="16200000" flipV="1">
            <a:off x="7073901" y="2747962"/>
            <a:ext cx="285750" cy="14287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Соединительная линия уступом 92"/>
          <p:cNvCxnSpPr/>
          <p:nvPr/>
        </p:nvCxnSpPr>
        <p:spPr>
          <a:xfrm rot="16200000" flipV="1">
            <a:off x="7573963" y="2747962"/>
            <a:ext cx="285750" cy="14287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93" name="Picture 2" descr="C:\Users\panikar\Desktop\старт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91375" y="3100388"/>
            <a:ext cx="2635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4" name="TextBox 94"/>
          <p:cNvSpPr txBox="1">
            <a:spLocks noChangeArrowheads="1"/>
          </p:cNvSpPr>
          <p:nvPr/>
        </p:nvSpPr>
        <p:spPr bwMode="auto">
          <a:xfrm>
            <a:off x="7375525" y="2424113"/>
            <a:ext cx="500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2018</a:t>
            </a:r>
          </a:p>
        </p:txBody>
      </p:sp>
      <p:sp>
        <p:nvSpPr>
          <p:cNvPr id="3095" name="TextBox 95"/>
          <p:cNvSpPr txBox="1">
            <a:spLocks noChangeArrowheads="1"/>
          </p:cNvSpPr>
          <p:nvPr/>
        </p:nvSpPr>
        <p:spPr bwMode="auto">
          <a:xfrm>
            <a:off x="6946900" y="2424113"/>
            <a:ext cx="500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2017</a:t>
            </a:r>
          </a:p>
        </p:txBody>
      </p:sp>
      <p:cxnSp>
        <p:nvCxnSpPr>
          <p:cNvPr id="97" name="Соединительная линия уступом 96"/>
          <p:cNvCxnSpPr/>
          <p:nvPr/>
        </p:nvCxnSpPr>
        <p:spPr>
          <a:xfrm rot="16200000" flipV="1">
            <a:off x="8002588" y="2747962"/>
            <a:ext cx="285750" cy="14287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Соединительная линия уступом 97"/>
          <p:cNvCxnSpPr/>
          <p:nvPr/>
        </p:nvCxnSpPr>
        <p:spPr>
          <a:xfrm rot="16200000" flipV="1">
            <a:off x="8502651" y="2747962"/>
            <a:ext cx="285750" cy="14287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оединительная линия уступом 98"/>
          <p:cNvCxnSpPr/>
          <p:nvPr/>
        </p:nvCxnSpPr>
        <p:spPr>
          <a:xfrm rot="16200000" flipV="1">
            <a:off x="8931276" y="2747962"/>
            <a:ext cx="285750" cy="14287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Соединительная линия уступом 99"/>
          <p:cNvCxnSpPr/>
          <p:nvPr/>
        </p:nvCxnSpPr>
        <p:spPr>
          <a:xfrm rot="16200000" flipV="1">
            <a:off x="9431338" y="2747962"/>
            <a:ext cx="285750" cy="14287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Соединительная линия уступом 100"/>
          <p:cNvCxnSpPr/>
          <p:nvPr/>
        </p:nvCxnSpPr>
        <p:spPr>
          <a:xfrm rot="16200000" flipV="1">
            <a:off x="9859963" y="2747962"/>
            <a:ext cx="285750" cy="14287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Соединительная линия уступом 101"/>
          <p:cNvCxnSpPr/>
          <p:nvPr/>
        </p:nvCxnSpPr>
        <p:spPr>
          <a:xfrm rot="16200000" flipV="1">
            <a:off x="10360026" y="2747962"/>
            <a:ext cx="285750" cy="14287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оединительная линия уступом 102"/>
          <p:cNvCxnSpPr/>
          <p:nvPr/>
        </p:nvCxnSpPr>
        <p:spPr>
          <a:xfrm rot="16200000" flipV="1">
            <a:off x="10860088" y="2747962"/>
            <a:ext cx="285750" cy="14287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Соединительная линия уступом 103"/>
          <p:cNvCxnSpPr/>
          <p:nvPr/>
        </p:nvCxnSpPr>
        <p:spPr>
          <a:xfrm rot="16200000" flipV="1">
            <a:off x="11360151" y="2747962"/>
            <a:ext cx="285750" cy="14287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4" name="TextBox 104"/>
          <p:cNvSpPr txBox="1">
            <a:spLocks noChangeArrowheads="1"/>
          </p:cNvSpPr>
          <p:nvPr/>
        </p:nvSpPr>
        <p:spPr bwMode="auto">
          <a:xfrm>
            <a:off x="7875588" y="2424113"/>
            <a:ext cx="5000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2019</a:t>
            </a:r>
          </a:p>
        </p:txBody>
      </p:sp>
      <p:sp>
        <p:nvSpPr>
          <p:cNvPr id="3105" name="TextBox 105"/>
          <p:cNvSpPr txBox="1">
            <a:spLocks noChangeArrowheads="1"/>
          </p:cNvSpPr>
          <p:nvPr/>
        </p:nvSpPr>
        <p:spPr bwMode="auto">
          <a:xfrm>
            <a:off x="11161713" y="2424113"/>
            <a:ext cx="5000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2026</a:t>
            </a:r>
          </a:p>
        </p:txBody>
      </p:sp>
      <p:sp>
        <p:nvSpPr>
          <p:cNvPr id="3106" name="TextBox 106"/>
          <p:cNvSpPr txBox="1">
            <a:spLocks noChangeArrowheads="1"/>
          </p:cNvSpPr>
          <p:nvPr/>
        </p:nvSpPr>
        <p:spPr bwMode="auto">
          <a:xfrm>
            <a:off x="8375650" y="2424113"/>
            <a:ext cx="500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2020</a:t>
            </a:r>
          </a:p>
        </p:txBody>
      </p:sp>
      <p:sp>
        <p:nvSpPr>
          <p:cNvPr id="3107" name="TextBox 107"/>
          <p:cNvSpPr txBox="1">
            <a:spLocks noChangeArrowheads="1"/>
          </p:cNvSpPr>
          <p:nvPr/>
        </p:nvSpPr>
        <p:spPr bwMode="auto">
          <a:xfrm>
            <a:off x="9304338" y="2424113"/>
            <a:ext cx="5000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2022</a:t>
            </a:r>
          </a:p>
        </p:txBody>
      </p:sp>
      <p:sp>
        <p:nvSpPr>
          <p:cNvPr id="3108" name="TextBox 108"/>
          <p:cNvSpPr txBox="1">
            <a:spLocks noChangeArrowheads="1"/>
          </p:cNvSpPr>
          <p:nvPr/>
        </p:nvSpPr>
        <p:spPr bwMode="auto">
          <a:xfrm>
            <a:off x="8804275" y="2424113"/>
            <a:ext cx="500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2021</a:t>
            </a:r>
          </a:p>
        </p:txBody>
      </p:sp>
      <p:sp>
        <p:nvSpPr>
          <p:cNvPr id="3109" name="TextBox 109"/>
          <p:cNvSpPr txBox="1">
            <a:spLocks noChangeArrowheads="1"/>
          </p:cNvSpPr>
          <p:nvPr/>
        </p:nvSpPr>
        <p:spPr bwMode="auto">
          <a:xfrm>
            <a:off x="10694988" y="2432050"/>
            <a:ext cx="5000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2025</a:t>
            </a:r>
          </a:p>
        </p:txBody>
      </p:sp>
      <p:sp>
        <p:nvSpPr>
          <p:cNvPr id="3110" name="TextBox 110"/>
          <p:cNvSpPr txBox="1">
            <a:spLocks noChangeArrowheads="1"/>
          </p:cNvSpPr>
          <p:nvPr/>
        </p:nvSpPr>
        <p:spPr bwMode="auto">
          <a:xfrm>
            <a:off x="9732963" y="2424113"/>
            <a:ext cx="5000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2023</a:t>
            </a:r>
          </a:p>
        </p:txBody>
      </p:sp>
      <p:sp>
        <p:nvSpPr>
          <p:cNvPr id="3111" name="TextBox 111"/>
          <p:cNvSpPr txBox="1">
            <a:spLocks noChangeArrowheads="1"/>
          </p:cNvSpPr>
          <p:nvPr/>
        </p:nvSpPr>
        <p:spPr bwMode="auto">
          <a:xfrm>
            <a:off x="10233025" y="2424113"/>
            <a:ext cx="500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2024</a:t>
            </a:r>
          </a:p>
        </p:txBody>
      </p:sp>
      <p:pic>
        <p:nvPicPr>
          <p:cNvPr id="3112" name="Picture 3" descr="C:\Users\panikar\Desktop\4-color-infinity-sign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1436350" y="3163888"/>
            <a:ext cx="33496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Равнобедренный треугольник 113"/>
          <p:cNvSpPr/>
          <p:nvPr/>
        </p:nvSpPr>
        <p:spPr>
          <a:xfrm flipV="1">
            <a:off x="8674100" y="2973388"/>
            <a:ext cx="74613" cy="1079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5" name="Равнобедренный треугольник 114"/>
          <p:cNvSpPr/>
          <p:nvPr/>
        </p:nvSpPr>
        <p:spPr>
          <a:xfrm flipV="1">
            <a:off x="8183563" y="2986088"/>
            <a:ext cx="74612" cy="1079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6" name="Равнобедренный треугольник 115"/>
          <p:cNvSpPr/>
          <p:nvPr/>
        </p:nvSpPr>
        <p:spPr>
          <a:xfrm flipV="1">
            <a:off x="7751763" y="2965450"/>
            <a:ext cx="74612" cy="1079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" name="Равнобедренный треугольник 122"/>
          <p:cNvSpPr/>
          <p:nvPr/>
        </p:nvSpPr>
        <p:spPr>
          <a:xfrm flipV="1">
            <a:off x="7253288" y="2962275"/>
            <a:ext cx="74612" cy="1063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4" name="Равнобедренный треугольник 123"/>
          <p:cNvSpPr/>
          <p:nvPr/>
        </p:nvSpPr>
        <p:spPr>
          <a:xfrm flipV="1">
            <a:off x="9107488" y="2986088"/>
            <a:ext cx="73025" cy="1079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5" name="Равнобедренный треугольник 124"/>
          <p:cNvSpPr/>
          <p:nvPr/>
        </p:nvSpPr>
        <p:spPr>
          <a:xfrm flipV="1">
            <a:off x="9629775" y="2965450"/>
            <a:ext cx="74613" cy="1079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6" name="Равнобедренный треугольник 125"/>
          <p:cNvSpPr/>
          <p:nvPr/>
        </p:nvSpPr>
        <p:spPr>
          <a:xfrm flipV="1">
            <a:off x="10029825" y="2986088"/>
            <a:ext cx="74613" cy="1079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7" name="Равнобедренный треугольник 126"/>
          <p:cNvSpPr/>
          <p:nvPr/>
        </p:nvSpPr>
        <p:spPr>
          <a:xfrm flipV="1">
            <a:off x="10544175" y="2981325"/>
            <a:ext cx="74613" cy="1079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8" name="Равнобедренный треугольник 127"/>
          <p:cNvSpPr/>
          <p:nvPr/>
        </p:nvSpPr>
        <p:spPr>
          <a:xfrm flipV="1">
            <a:off x="11034713" y="2978150"/>
            <a:ext cx="74612" cy="1063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9" name="Равнобедренный треугольник 128"/>
          <p:cNvSpPr/>
          <p:nvPr/>
        </p:nvSpPr>
        <p:spPr>
          <a:xfrm flipV="1">
            <a:off x="11541125" y="2973388"/>
            <a:ext cx="74613" cy="1079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30" name="Таблица 129"/>
          <p:cNvGraphicFramePr>
            <a:graphicFrameLocks noGrp="1"/>
          </p:cNvGraphicFramePr>
          <p:nvPr/>
        </p:nvGraphicFramePr>
        <p:xfrm>
          <a:off x="6870700" y="1222375"/>
          <a:ext cx="5041560" cy="95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203"/>
                <a:gridCol w="1021837"/>
                <a:gridCol w="1680520"/>
              </a:tblGrid>
              <a:tr h="217560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Статьи расходов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Сумма, млн.</a:t>
                      </a:r>
                      <a:r>
                        <a:rPr lang="ru-RU" sz="700" baseline="0" dirty="0" smtClean="0"/>
                        <a:t> руб.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Источник</a:t>
                      </a:r>
                      <a:endParaRPr lang="ru-RU" sz="700" dirty="0"/>
                    </a:p>
                  </a:txBody>
                  <a:tcPr/>
                </a:tc>
              </a:tr>
              <a:tr h="217560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Подготовка трасс, строительство</a:t>
                      </a:r>
                      <a:r>
                        <a:rPr lang="ru-RU" sz="700" baseline="0" dirty="0" smtClean="0"/>
                        <a:t> </a:t>
                      </a:r>
                      <a:r>
                        <a:rPr lang="ru-RU" sz="700" baseline="0" dirty="0" err="1" smtClean="0"/>
                        <a:t>эндуро</a:t>
                      </a:r>
                      <a:r>
                        <a:rPr lang="ru-RU" sz="700" baseline="0" dirty="0" smtClean="0"/>
                        <a:t> «стадиона»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0,4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Внебюджетные источники</a:t>
                      </a:r>
                      <a:endParaRPr lang="ru-RU" sz="700" dirty="0"/>
                    </a:p>
                  </a:txBody>
                  <a:tcPr/>
                </a:tc>
              </a:tr>
              <a:tr h="217560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Организация работы палаточного лагеря и </a:t>
                      </a:r>
                      <a:r>
                        <a:rPr lang="ru-RU" sz="700" dirty="0" err="1" smtClean="0"/>
                        <a:t>досуговых</a:t>
                      </a:r>
                      <a:r>
                        <a:rPr lang="ru-RU" sz="700" dirty="0" smtClean="0"/>
                        <a:t> программ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0,15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Внебюджетные источники</a:t>
                      </a:r>
                      <a:endParaRPr lang="ru-RU" sz="700" dirty="0"/>
                    </a:p>
                  </a:txBody>
                  <a:tcPr/>
                </a:tc>
              </a:tr>
              <a:tr h="217560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Полиграфическая</a:t>
                      </a:r>
                      <a:r>
                        <a:rPr lang="ru-RU" sz="700" baseline="0" dirty="0" smtClean="0"/>
                        <a:t> и наградная продукция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0,06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Стартовые взносы</a:t>
                      </a:r>
                      <a:endParaRPr lang="ru-RU" sz="7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2" name="Picture 2" descr="C:\Users\panikar\Desktop\security-04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5400000">
            <a:off x="7676119" y="3117359"/>
            <a:ext cx="243011" cy="244350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7068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28"/>
          <p:cNvSpPr>
            <a:spLocks noChangeArrowheads="1"/>
          </p:cNvSpPr>
          <p:nvPr/>
        </p:nvSpPr>
        <p:spPr bwMode="auto">
          <a:xfrm>
            <a:off x="3568700" y="1260475"/>
            <a:ext cx="2767013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Развитие существующего туристического объекта – «Олений берег» с посещением не менее 10 000 человек в год.</a:t>
            </a:r>
          </a:p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Проведение не менее 5 событийных мероприятий, включение посещение объекта в культурно-рекреационные программы муниципалитета и региона, создание календаря традиционных праздников  народа саами</a:t>
            </a:r>
          </a:p>
          <a:p>
            <a:pPr algn="just"/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Прямоугольник 32"/>
          <p:cNvSpPr>
            <a:spLocks noChangeArrowheads="1"/>
          </p:cNvSpPr>
          <p:nvPr/>
        </p:nvSpPr>
        <p:spPr bwMode="auto">
          <a:xfrm>
            <a:off x="6880225" y="3798888"/>
            <a:ext cx="5000625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1700"/>
              </a:lnSpc>
            </a:pPr>
            <a:r>
              <a:rPr lang="ru-RU" sz="1000">
                <a:latin typeface="Arial" pitchFamily="34" charset="0"/>
                <a:cs typeface="Arial" pitchFamily="34" charset="0"/>
              </a:rPr>
              <a:t>1.Создание 10 рабочих мест.</a:t>
            </a:r>
          </a:p>
          <a:p>
            <a:pPr algn="just">
              <a:lnSpc>
                <a:spcPts val="1700"/>
              </a:lnSpc>
            </a:pPr>
            <a:r>
              <a:rPr lang="ru-RU" sz="1000">
                <a:latin typeface="Arial" pitchFamily="34" charset="0"/>
                <a:cs typeface="Arial" pitchFamily="34" charset="0"/>
              </a:rPr>
              <a:t>2.Привлечение туристов на территорию города, создание соответствующей инфраструктуры (новый тур объект)</a:t>
            </a:r>
          </a:p>
          <a:p>
            <a:pPr algn="just">
              <a:lnSpc>
                <a:spcPts val="1700"/>
              </a:lnSpc>
            </a:pPr>
            <a:r>
              <a:rPr lang="ru-RU" sz="1000">
                <a:latin typeface="Arial" pitchFamily="34" charset="0"/>
                <a:cs typeface="Arial" pitchFamily="34" charset="0"/>
              </a:rPr>
              <a:t>3.Повышает привлекательность города.</a:t>
            </a:r>
          </a:p>
        </p:txBody>
      </p:sp>
      <p:sp>
        <p:nvSpPr>
          <p:cNvPr id="4100" name="Прямоугольник 39"/>
          <p:cNvSpPr>
            <a:spLocks noChangeArrowheads="1"/>
          </p:cNvSpPr>
          <p:nvPr/>
        </p:nvSpPr>
        <p:spPr bwMode="auto">
          <a:xfrm>
            <a:off x="6829168" y="4970549"/>
            <a:ext cx="5086607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1700"/>
              </a:lnSpc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- ФРМ - 5000 тыс. руб. (Строительство грунтовой дороги)</a:t>
            </a:r>
          </a:p>
          <a:p>
            <a:pPr algn="just">
              <a:lnSpc>
                <a:spcPts val="1700"/>
              </a:lnSpc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Региональная программа социально-экономического развития «Мурманская область – стратегический центр Арктической зоны Российской Федерации», - Культурные программы стран Баренц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Евро-Арктического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региона</a:t>
            </a:r>
          </a:p>
          <a:p>
            <a:pPr algn="just">
              <a:lnSpc>
                <a:spcPts val="1700"/>
              </a:lnSpc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Ассоциации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 национальные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сообщества</a:t>
            </a:r>
          </a:p>
          <a:p>
            <a:pPr algn="just">
              <a:lnSpc>
                <a:spcPts val="1700"/>
              </a:lnSpc>
              <a:buFontTx/>
              <a:buChar char="-"/>
            </a:pPr>
            <a:r>
              <a:rPr lang="ru-RU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Министерство промышленности и предпринимательства Мурманской области.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Прямоугольник 46"/>
          <p:cNvSpPr>
            <a:spLocks noChangeArrowheads="1"/>
          </p:cNvSpPr>
          <p:nvPr/>
        </p:nvSpPr>
        <p:spPr bwMode="auto">
          <a:xfrm>
            <a:off x="3197997" y="3778250"/>
            <a:ext cx="316161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 Наличие отведенного земельного участка в живописном месте;</a:t>
            </a:r>
          </a:p>
          <a:p>
            <a:pPr algn="just">
              <a:buFontTx/>
              <a:buChar char="-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 Наличие действующей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агро-деревни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«Олений берег» </a:t>
            </a:r>
          </a:p>
          <a:p>
            <a:pPr algn="just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 Заинтересованный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индивидуальный предприниматель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0" y="0"/>
            <a:ext cx="112871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3" name="Рисунок 4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9238" y="265113"/>
            <a:ext cx="6318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Заголовок 3"/>
          <p:cNvSpPr txBox="1">
            <a:spLocks/>
          </p:cNvSpPr>
          <p:nvPr/>
        </p:nvSpPr>
        <p:spPr>
          <a:xfrm>
            <a:off x="866775" y="185738"/>
            <a:ext cx="11325225" cy="708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СТАВКА 3: ТУРИЗМ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889250" y="6323013"/>
            <a:ext cx="7910513" cy="534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Arial" pitchFamily="34" charset="0"/>
                <a:cs typeface="Arial" pitchFamily="34" charset="0"/>
              </a:rPr>
              <a:t>Агродеревня</a:t>
            </a:r>
            <a:r>
              <a:rPr lang="ru-RU" dirty="0">
                <a:latin typeface="Arial" pitchFamily="34" charset="0"/>
                <a:cs typeface="Arial" pitchFamily="34" charset="0"/>
              </a:rPr>
              <a:t> «Олений берег»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336675" y="915988"/>
            <a:ext cx="4997450" cy="307975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Содержание проекта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36675" y="3408363"/>
            <a:ext cx="4989513" cy="306387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Ресурсы по проекту: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907213" y="3390900"/>
            <a:ext cx="5000625" cy="307975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Эффекты по проекту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96100" y="4748213"/>
            <a:ext cx="5000625" cy="296684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ts val="1700"/>
              </a:lnSpc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Партнеры и инвесторы: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881813" y="2122488"/>
            <a:ext cx="5000625" cy="307975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Сроки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89750" y="898525"/>
            <a:ext cx="5000625" cy="311150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Инвестиции по проекту (потребность):</a:t>
            </a: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7126288" y="2962275"/>
            <a:ext cx="4554537" cy="11113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Соединительная линия уступом 84"/>
          <p:cNvCxnSpPr/>
          <p:nvPr/>
        </p:nvCxnSpPr>
        <p:spPr>
          <a:xfrm rot="16200000" flipV="1">
            <a:off x="7073901" y="2747962"/>
            <a:ext cx="285750" cy="14287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Соединительная линия уступом 85"/>
          <p:cNvCxnSpPr/>
          <p:nvPr/>
        </p:nvCxnSpPr>
        <p:spPr>
          <a:xfrm rot="16200000" flipV="1">
            <a:off x="7573963" y="2747962"/>
            <a:ext cx="285750" cy="14287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15" name="Picture 2" descr="C:\Users\panikar\Desktop\старт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91375" y="3100388"/>
            <a:ext cx="2635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6" name="TextBox 87"/>
          <p:cNvSpPr txBox="1">
            <a:spLocks noChangeArrowheads="1"/>
          </p:cNvSpPr>
          <p:nvPr/>
        </p:nvSpPr>
        <p:spPr bwMode="auto">
          <a:xfrm>
            <a:off x="7375525" y="2424113"/>
            <a:ext cx="500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2018</a:t>
            </a:r>
          </a:p>
        </p:txBody>
      </p:sp>
      <p:sp>
        <p:nvSpPr>
          <p:cNvPr id="4117" name="TextBox 88"/>
          <p:cNvSpPr txBox="1">
            <a:spLocks noChangeArrowheads="1"/>
          </p:cNvSpPr>
          <p:nvPr/>
        </p:nvSpPr>
        <p:spPr bwMode="auto">
          <a:xfrm>
            <a:off x="6946900" y="2424113"/>
            <a:ext cx="500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2017</a:t>
            </a:r>
          </a:p>
        </p:txBody>
      </p:sp>
      <p:cxnSp>
        <p:nvCxnSpPr>
          <p:cNvPr id="90" name="Соединительная линия уступом 89"/>
          <p:cNvCxnSpPr/>
          <p:nvPr/>
        </p:nvCxnSpPr>
        <p:spPr>
          <a:xfrm rot="16200000" flipV="1">
            <a:off x="8002588" y="2747962"/>
            <a:ext cx="285750" cy="14287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Соединительная линия уступом 90"/>
          <p:cNvCxnSpPr/>
          <p:nvPr/>
        </p:nvCxnSpPr>
        <p:spPr>
          <a:xfrm rot="16200000" flipV="1">
            <a:off x="8502651" y="2747962"/>
            <a:ext cx="285750" cy="14287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оединительная линия уступом 91"/>
          <p:cNvCxnSpPr/>
          <p:nvPr/>
        </p:nvCxnSpPr>
        <p:spPr>
          <a:xfrm rot="16200000" flipV="1">
            <a:off x="8931276" y="2747962"/>
            <a:ext cx="285750" cy="14287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Соединительная линия уступом 92"/>
          <p:cNvCxnSpPr/>
          <p:nvPr/>
        </p:nvCxnSpPr>
        <p:spPr>
          <a:xfrm rot="16200000" flipV="1">
            <a:off x="9431338" y="2747962"/>
            <a:ext cx="285750" cy="14287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оединительная линия уступом 93"/>
          <p:cNvCxnSpPr/>
          <p:nvPr/>
        </p:nvCxnSpPr>
        <p:spPr>
          <a:xfrm rot="16200000" flipV="1">
            <a:off x="9859963" y="2747962"/>
            <a:ext cx="285750" cy="14287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Соединительная линия уступом 94"/>
          <p:cNvCxnSpPr/>
          <p:nvPr/>
        </p:nvCxnSpPr>
        <p:spPr>
          <a:xfrm rot="16200000" flipV="1">
            <a:off x="10360026" y="2747962"/>
            <a:ext cx="285750" cy="14287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оединительная линия уступом 95"/>
          <p:cNvCxnSpPr/>
          <p:nvPr/>
        </p:nvCxnSpPr>
        <p:spPr>
          <a:xfrm rot="16200000" flipV="1">
            <a:off x="10860088" y="2747962"/>
            <a:ext cx="285750" cy="14287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Соединительная линия уступом 96"/>
          <p:cNvCxnSpPr/>
          <p:nvPr/>
        </p:nvCxnSpPr>
        <p:spPr>
          <a:xfrm rot="16200000" flipV="1">
            <a:off x="11360151" y="2747962"/>
            <a:ext cx="285750" cy="14287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6" name="TextBox 97"/>
          <p:cNvSpPr txBox="1">
            <a:spLocks noChangeArrowheads="1"/>
          </p:cNvSpPr>
          <p:nvPr/>
        </p:nvSpPr>
        <p:spPr bwMode="auto">
          <a:xfrm>
            <a:off x="7875588" y="2424113"/>
            <a:ext cx="5000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2019</a:t>
            </a:r>
          </a:p>
        </p:txBody>
      </p:sp>
      <p:sp>
        <p:nvSpPr>
          <p:cNvPr id="4127" name="TextBox 98"/>
          <p:cNvSpPr txBox="1">
            <a:spLocks noChangeArrowheads="1"/>
          </p:cNvSpPr>
          <p:nvPr/>
        </p:nvSpPr>
        <p:spPr bwMode="auto">
          <a:xfrm>
            <a:off x="11161713" y="2424113"/>
            <a:ext cx="5000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2026</a:t>
            </a:r>
          </a:p>
        </p:txBody>
      </p:sp>
      <p:sp>
        <p:nvSpPr>
          <p:cNvPr id="4128" name="TextBox 99"/>
          <p:cNvSpPr txBox="1">
            <a:spLocks noChangeArrowheads="1"/>
          </p:cNvSpPr>
          <p:nvPr/>
        </p:nvSpPr>
        <p:spPr bwMode="auto">
          <a:xfrm>
            <a:off x="8375650" y="2424113"/>
            <a:ext cx="500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2020</a:t>
            </a:r>
          </a:p>
        </p:txBody>
      </p:sp>
      <p:sp>
        <p:nvSpPr>
          <p:cNvPr id="4129" name="TextBox 100"/>
          <p:cNvSpPr txBox="1">
            <a:spLocks noChangeArrowheads="1"/>
          </p:cNvSpPr>
          <p:nvPr/>
        </p:nvSpPr>
        <p:spPr bwMode="auto">
          <a:xfrm>
            <a:off x="9304338" y="2424113"/>
            <a:ext cx="5000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2022</a:t>
            </a:r>
          </a:p>
        </p:txBody>
      </p:sp>
      <p:sp>
        <p:nvSpPr>
          <p:cNvPr id="4130" name="TextBox 101"/>
          <p:cNvSpPr txBox="1">
            <a:spLocks noChangeArrowheads="1"/>
          </p:cNvSpPr>
          <p:nvPr/>
        </p:nvSpPr>
        <p:spPr bwMode="auto">
          <a:xfrm>
            <a:off x="8804275" y="2424113"/>
            <a:ext cx="500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2021</a:t>
            </a:r>
          </a:p>
        </p:txBody>
      </p:sp>
      <p:sp>
        <p:nvSpPr>
          <p:cNvPr id="4131" name="TextBox 102"/>
          <p:cNvSpPr txBox="1">
            <a:spLocks noChangeArrowheads="1"/>
          </p:cNvSpPr>
          <p:nvPr/>
        </p:nvSpPr>
        <p:spPr bwMode="auto">
          <a:xfrm>
            <a:off x="10694988" y="2432050"/>
            <a:ext cx="5000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2025</a:t>
            </a:r>
          </a:p>
        </p:txBody>
      </p:sp>
      <p:sp>
        <p:nvSpPr>
          <p:cNvPr id="4132" name="TextBox 103"/>
          <p:cNvSpPr txBox="1">
            <a:spLocks noChangeArrowheads="1"/>
          </p:cNvSpPr>
          <p:nvPr/>
        </p:nvSpPr>
        <p:spPr bwMode="auto">
          <a:xfrm>
            <a:off x="9732963" y="2424113"/>
            <a:ext cx="5000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2023</a:t>
            </a:r>
          </a:p>
        </p:txBody>
      </p:sp>
      <p:sp>
        <p:nvSpPr>
          <p:cNvPr id="4133" name="TextBox 104"/>
          <p:cNvSpPr txBox="1">
            <a:spLocks noChangeArrowheads="1"/>
          </p:cNvSpPr>
          <p:nvPr/>
        </p:nvSpPr>
        <p:spPr bwMode="auto">
          <a:xfrm>
            <a:off x="10233025" y="2424113"/>
            <a:ext cx="500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2024</a:t>
            </a:r>
          </a:p>
        </p:txBody>
      </p:sp>
      <p:pic>
        <p:nvPicPr>
          <p:cNvPr id="4134" name="Picture 3" descr="C:\Users\panikar\Desktop\4-color-infinity-sig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36350" y="3163888"/>
            <a:ext cx="33496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" name="Равнобедренный треугольник 106"/>
          <p:cNvSpPr/>
          <p:nvPr/>
        </p:nvSpPr>
        <p:spPr>
          <a:xfrm flipV="1">
            <a:off x="8674100" y="2973388"/>
            <a:ext cx="74613" cy="1079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Равнобедренный треугольник 107"/>
          <p:cNvSpPr/>
          <p:nvPr/>
        </p:nvSpPr>
        <p:spPr>
          <a:xfrm flipV="1">
            <a:off x="8183563" y="2986088"/>
            <a:ext cx="74612" cy="1079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9" name="Равнобедренный треугольник 108"/>
          <p:cNvSpPr/>
          <p:nvPr/>
        </p:nvSpPr>
        <p:spPr>
          <a:xfrm flipV="1">
            <a:off x="7751763" y="2965450"/>
            <a:ext cx="74612" cy="1079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8" name="Равнобедренный треугольник 117"/>
          <p:cNvSpPr/>
          <p:nvPr/>
        </p:nvSpPr>
        <p:spPr>
          <a:xfrm flipV="1">
            <a:off x="7253288" y="2962275"/>
            <a:ext cx="74612" cy="1063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9" name="Равнобедренный треугольник 118"/>
          <p:cNvSpPr/>
          <p:nvPr/>
        </p:nvSpPr>
        <p:spPr>
          <a:xfrm flipV="1">
            <a:off x="9107488" y="2986088"/>
            <a:ext cx="73025" cy="1079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0" name="Равнобедренный треугольник 119"/>
          <p:cNvSpPr/>
          <p:nvPr/>
        </p:nvSpPr>
        <p:spPr>
          <a:xfrm flipV="1">
            <a:off x="9629775" y="2965450"/>
            <a:ext cx="74613" cy="1079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1" name="Равнобедренный треугольник 120"/>
          <p:cNvSpPr/>
          <p:nvPr/>
        </p:nvSpPr>
        <p:spPr>
          <a:xfrm flipV="1">
            <a:off x="10029825" y="2986088"/>
            <a:ext cx="74613" cy="1079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" name="Равнобедренный треугольник 121"/>
          <p:cNvSpPr/>
          <p:nvPr/>
        </p:nvSpPr>
        <p:spPr>
          <a:xfrm flipV="1">
            <a:off x="10544175" y="2981325"/>
            <a:ext cx="74613" cy="1079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" name="Равнобедренный треугольник 122"/>
          <p:cNvSpPr/>
          <p:nvPr/>
        </p:nvSpPr>
        <p:spPr>
          <a:xfrm flipV="1">
            <a:off x="11034713" y="2978150"/>
            <a:ext cx="74612" cy="1063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4" name="Равнобедренный треугольник 123"/>
          <p:cNvSpPr/>
          <p:nvPr/>
        </p:nvSpPr>
        <p:spPr>
          <a:xfrm flipV="1">
            <a:off x="11541125" y="2973388"/>
            <a:ext cx="74613" cy="1079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25" name="Таблица 124"/>
          <p:cNvGraphicFramePr>
            <a:graphicFrameLocks noGrp="1"/>
          </p:cNvGraphicFramePr>
          <p:nvPr/>
        </p:nvGraphicFramePr>
        <p:xfrm>
          <a:off x="6870700" y="1222375"/>
          <a:ext cx="5041560" cy="87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9073"/>
                <a:gridCol w="1441967"/>
                <a:gridCol w="1680520"/>
              </a:tblGrid>
              <a:tr h="217560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Статьи расходов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Сумма, млн.</a:t>
                      </a:r>
                      <a:r>
                        <a:rPr lang="ru-RU" sz="700" baseline="0" dirty="0" smtClean="0"/>
                        <a:t> руб.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Источник</a:t>
                      </a:r>
                      <a:endParaRPr lang="ru-RU" sz="700" dirty="0"/>
                    </a:p>
                  </a:txBody>
                  <a:tcPr/>
                </a:tc>
              </a:tr>
              <a:tr h="217560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Дорога 3 км.</a:t>
                      </a:r>
                      <a:r>
                        <a:rPr lang="ru-RU" sz="700" baseline="0" dirty="0" smtClean="0"/>
                        <a:t> 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/>
                </a:tc>
              </a:tr>
              <a:tr h="217560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Электричество</a:t>
                      </a:r>
                      <a:r>
                        <a:rPr lang="ru-RU" sz="700" baseline="0" dirty="0" smtClean="0"/>
                        <a:t> 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/>
                </a:tc>
              </a:tr>
              <a:tr h="217560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Строительство</a:t>
                      </a:r>
                      <a:r>
                        <a:rPr lang="ru-RU" sz="700" baseline="0" dirty="0" smtClean="0"/>
                        <a:t> домов и инфраструктуры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67" name="Рисунок 51" descr="об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5173" y="3789062"/>
            <a:ext cx="1671638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68" name="Рисунок 57" descr="об1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06567" y="4909491"/>
            <a:ext cx="2411413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69" name="Рисунок 58" descr="олений берег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316038" y="1252538"/>
            <a:ext cx="2119312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Молния 57"/>
          <p:cNvSpPr/>
          <p:nvPr/>
        </p:nvSpPr>
        <p:spPr>
          <a:xfrm rot="1047450">
            <a:off x="2774143" y="4670587"/>
            <a:ext cx="485302" cy="1594902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Picture 2" descr="C:\Users\panikar\Desktop\security-04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5400000">
            <a:off x="7676119" y="3117359"/>
            <a:ext cx="243011" cy="244350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4047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3789405" y="1268607"/>
            <a:ext cx="253503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Объединение туристических объектов «Саамская деревня» и развлекательного парка «Олений берег»</a:t>
            </a:r>
          </a:p>
          <a:p>
            <a:pPr algn="just"/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879774" y="3799669"/>
            <a:ext cx="5000660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700"/>
              </a:lnSpc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1.Создание 50 рабочих мест.</a:t>
            </a:r>
          </a:p>
          <a:p>
            <a:pPr algn="just">
              <a:lnSpc>
                <a:spcPts val="1700"/>
              </a:lnSpc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2.Привлечение туристов на территорию города, создание соответствующей инфраструктуры (новый тур объект)</a:t>
            </a:r>
          </a:p>
          <a:p>
            <a:pPr algn="just">
              <a:lnSpc>
                <a:spcPts val="1700"/>
              </a:lnSpc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3.Повышает привлекательность города.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862521" y="5368878"/>
            <a:ext cx="5041932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700"/>
              </a:lnSpc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- ФРМ - 5000 тыс. руб. (Строительство грунтовой дороги)</a:t>
            </a:r>
          </a:p>
          <a:p>
            <a:pPr algn="just">
              <a:lnSpc>
                <a:spcPts val="1700"/>
              </a:lnSpc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Программа министерства культуры по поддержке малых народов.</a:t>
            </a:r>
          </a:p>
          <a:p>
            <a:pPr algn="just">
              <a:lnSpc>
                <a:spcPts val="1700"/>
              </a:lnSpc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- Ассоциации и национальные сообщества.</a:t>
            </a:r>
          </a:p>
          <a:p>
            <a:pPr algn="just">
              <a:lnSpc>
                <a:spcPts val="1700"/>
              </a:lnSpc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- Программы посольств.</a:t>
            </a:r>
          </a:p>
        </p:txBody>
      </p:sp>
      <p:pic>
        <p:nvPicPr>
          <p:cNvPr id="2052" name="Picture 4" descr="C:\Users\panikar\Desktop\Рисунок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45722" y="3777562"/>
            <a:ext cx="2493110" cy="1832405"/>
          </a:xfrm>
          <a:prstGeom prst="rect">
            <a:avLst/>
          </a:prstGeom>
          <a:noFill/>
        </p:spPr>
      </p:pic>
      <p:pic>
        <p:nvPicPr>
          <p:cNvPr id="2053" name="Picture 5" descr="C:\Users\panikar\Desktop\Рисунок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28467" y="1296912"/>
            <a:ext cx="2477413" cy="1676947"/>
          </a:xfrm>
          <a:prstGeom prst="rect">
            <a:avLst/>
          </a:prstGeom>
          <a:noFill/>
        </p:spPr>
      </p:pic>
      <p:sp>
        <p:nvSpPr>
          <p:cNvPr id="47" name="Прямоугольник 46"/>
          <p:cNvSpPr/>
          <p:nvPr/>
        </p:nvSpPr>
        <p:spPr>
          <a:xfrm>
            <a:off x="3945924" y="3777562"/>
            <a:ext cx="23674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В настоящий момент в непосредственной близости от г. Оленегорска имеется частный туристический объект «Саамская деревня», а в городе развивается развлекательный парк «Олений берег». При объединении основных идей, положенных в создание данных объектов, может быть создан новый объект на базе парка «Олений берег») – «Деревня северных народов».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-1" y="0"/>
            <a:ext cx="112908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8" y="265072"/>
            <a:ext cx="631685" cy="784400"/>
          </a:xfrm>
          <a:prstGeom prst="rect">
            <a:avLst/>
          </a:prstGeom>
        </p:spPr>
      </p:pic>
      <p:sp>
        <p:nvSpPr>
          <p:cNvPr id="48" name="Заголовок 3"/>
          <p:cNvSpPr txBox="1">
            <a:spLocks/>
          </p:cNvSpPr>
          <p:nvPr/>
        </p:nvSpPr>
        <p:spPr>
          <a:xfrm>
            <a:off x="866775" y="185738"/>
            <a:ext cx="11325225" cy="7072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СТАВКА 3: ТУРИЗМ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889849" y="6323163"/>
            <a:ext cx="7910422" cy="534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«Деревня северных народов»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337093" y="915970"/>
            <a:ext cx="4997087" cy="307777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Содержание проекта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37094" y="3407673"/>
            <a:ext cx="4988460" cy="307777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Ресурсы по проекту: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906765" y="3390421"/>
            <a:ext cx="5000660" cy="307777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Эффекты по проекту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906765" y="5005189"/>
            <a:ext cx="5000660" cy="296684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Партнеры и инвесторы: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881275" y="2122306"/>
            <a:ext cx="5000660" cy="307777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Сроки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889513" y="898717"/>
            <a:ext cx="5000660" cy="512128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Инвестиции по проекту (потребность):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 млн. руб.</a:t>
            </a:r>
          </a:p>
          <a:p>
            <a:pPr>
              <a:lnSpc>
                <a:spcPts val="1700"/>
              </a:lnSpc>
              <a:defRPr/>
            </a:pPr>
            <a:endPara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9" name="Прямая соединительная линия 128"/>
          <p:cNvCxnSpPr/>
          <p:nvPr/>
        </p:nvCxnSpPr>
        <p:spPr>
          <a:xfrm>
            <a:off x="7125723" y="2963033"/>
            <a:ext cx="4555531" cy="10825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Соединительная линия уступом 129"/>
          <p:cNvCxnSpPr/>
          <p:nvPr/>
        </p:nvCxnSpPr>
        <p:spPr>
          <a:xfrm rot="16200000" flipV="1">
            <a:off x="7073593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Соединительная линия уступом 130"/>
          <p:cNvCxnSpPr/>
          <p:nvPr/>
        </p:nvCxnSpPr>
        <p:spPr>
          <a:xfrm rot="16200000" flipV="1">
            <a:off x="7573659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2" name="Picture 2" descr="C:\Users\panikar\Desktop\старт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91886" y="3100376"/>
            <a:ext cx="263400" cy="252425"/>
          </a:xfrm>
          <a:prstGeom prst="rect">
            <a:avLst/>
          </a:prstGeom>
          <a:noFill/>
        </p:spPr>
      </p:pic>
      <p:sp>
        <p:nvSpPr>
          <p:cNvPr id="133" name="TextBox 132"/>
          <p:cNvSpPr txBox="1"/>
          <p:nvPr/>
        </p:nvSpPr>
        <p:spPr>
          <a:xfrm>
            <a:off x="7375821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2018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6947193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2017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5" name="Соединительная линия уступом 134"/>
          <p:cNvCxnSpPr/>
          <p:nvPr/>
        </p:nvCxnSpPr>
        <p:spPr>
          <a:xfrm rot="16200000" flipV="1">
            <a:off x="8002287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Соединительная линия уступом 135"/>
          <p:cNvCxnSpPr/>
          <p:nvPr/>
        </p:nvCxnSpPr>
        <p:spPr>
          <a:xfrm rot="16200000" flipV="1">
            <a:off x="8502353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Соединительная линия уступом 136"/>
          <p:cNvCxnSpPr/>
          <p:nvPr/>
        </p:nvCxnSpPr>
        <p:spPr>
          <a:xfrm rot="16200000" flipV="1">
            <a:off x="8930981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Соединительная линия уступом 137"/>
          <p:cNvCxnSpPr/>
          <p:nvPr/>
        </p:nvCxnSpPr>
        <p:spPr>
          <a:xfrm rot="16200000" flipV="1">
            <a:off x="9431047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Соединительная линия уступом 138"/>
          <p:cNvCxnSpPr/>
          <p:nvPr/>
        </p:nvCxnSpPr>
        <p:spPr>
          <a:xfrm rot="16200000" flipV="1">
            <a:off x="9859675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Соединительная линия уступом 139"/>
          <p:cNvCxnSpPr/>
          <p:nvPr/>
        </p:nvCxnSpPr>
        <p:spPr>
          <a:xfrm rot="16200000" flipV="1">
            <a:off x="10359741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Соединительная линия уступом 140"/>
          <p:cNvCxnSpPr/>
          <p:nvPr/>
        </p:nvCxnSpPr>
        <p:spPr>
          <a:xfrm rot="16200000" flipV="1">
            <a:off x="10859807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Соединительная линия уступом 141"/>
          <p:cNvCxnSpPr/>
          <p:nvPr/>
        </p:nvCxnSpPr>
        <p:spPr>
          <a:xfrm rot="16200000" flipV="1">
            <a:off x="11359873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7875887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2019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1162035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2026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8375953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2020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9304647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2022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8804581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2021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0694920" y="2432719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2025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9733275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2023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10233341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2024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1" name="Picture 3" descr="C:\Users\panikar\Desktop\4-color-infinity-sign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436976" y="3164019"/>
            <a:ext cx="334894" cy="172680"/>
          </a:xfrm>
          <a:prstGeom prst="rect">
            <a:avLst/>
          </a:prstGeom>
          <a:noFill/>
        </p:spPr>
      </p:pic>
      <p:pic>
        <p:nvPicPr>
          <p:cNvPr id="152" name="Picture 2" descr="C:\Users\panikar\Desktop\security-04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400000">
            <a:off x="7676119" y="3117359"/>
            <a:ext cx="243011" cy="244350"/>
          </a:xfrm>
          <a:prstGeom prst="ellipse">
            <a:avLst/>
          </a:prstGeom>
          <a:noFill/>
        </p:spPr>
      </p:pic>
      <p:sp>
        <p:nvSpPr>
          <p:cNvPr id="153" name="Равнобедренный треугольник 152"/>
          <p:cNvSpPr/>
          <p:nvPr/>
        </p:nvSpPr>
        <p:spPr>
          <a:xfrm flipV="1">
            <a:off x="8674445" y="2973857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Равнобедренный треугольник 153"/>
          <p:cNvSpPr/>
          <p:nvPr/>
        </p:nvSpPr>
        <p:spPr>
          <a:xfrm flipV="1">
            <a:off x="8184293" y="2986213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Равнобедренный треугольник 154"/>
          <p:cNvSpPr/>
          <p:nvPr/>
        </p:nvSpPr>
        <p:spPr>
          <a:xfrm flipV="1">
            <a:off x="7751806" y="2965619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Равнобедренный треугольник 155"/>
          <p:cNvSpPr/>
          <p:nvPr/>
        </p:nvSpPr>
        <p:spPr>
          <a:xfrm flipV="1">
            <a:off x="7253417" y="2961501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Равнобедренный треугольник 156"/>
          <p:cNvSpPr/>
          <p:nvPr/>
        </p:nvSpPr>
        <p:spPr>
          <a:xfrm flipV="1">
            <a:off x="9106932" y="2986215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Равнобедренный треугольник 157"/>
          <p:cNvSpPr/>
          <p:nvPr/>
        </p:nvSpPr>
        <p:spPr>
          <a:xfrm flipV="1">
            <a:off x="9630035" y="2965620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Равнобедренный треугольник 158"/>
          <p:cNvSpPr/>
          <p:nvPr/>
        </p:nvSpPr>
        <p:spPr>
          <a:xfrm flipV="1">
            <a:off x="10029570" y="2986214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Равнобедренный треугольник 159"/>
          <p:cNvSpPr/>
          <p:nvPr/>
        </p:nvSpPr>
        <p:spPr>
          <a:xfrm flipV="1">
            <a:off x="10544435" y="2982095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Равнобедренный треугольник 160"/>
          <p:cNvSpPr/>
          <p:nvPr/>
        </p:nvSpPr>
        <p:spPr>
          <a:xfrm flipV="1">
            <a:off x="11034586" y="2977976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Равнобедренный треугольник 161"/>
          <p:cNvSpPr/>
          <p:nvPr/>
        </p:nvSpPr>
        <p:spPr>
          <a:xfrm flipV="1">
            <a:off x="11541213" y="2973857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3" name="Таблица 162"/>
          <p:cNvGraphicFramePr>
            <a:graphicFrameLocks noGrp="1"/>
          </p:cNvGraphicFramePr>
          <p:nvPr/>
        </p:nvGraphicFramePr>
        <p:xfrm>
          <a:off x="6870355" y="1222173"/>
          <a:ext cx="5041560" cy="87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520"/>
                <a:gridCol w="1680520"/>
                <a:gridCol w="1680520"/>
              </a:tblGrid>
              <a:tr h="217560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Статьи расходов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Сумма, млн.</a:t>
                      </a:r>
                      <a:r>
                        <a:rPr lang="ru-RU" sz="700" baseline="0" dirty="0" smtClean="0"/>
                        <a:t> руб.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Источник</a:t>
                      </a:r>
                      <a:endParaRPr lang="ru-RU" sz="700" dirty="0"/>
                    </a:p>
                  </a:txBody>
                  <a:tcPr/>
                </a:tc>
              </a:tr>
              <a:tr h="217560"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/>
                </a:tc>
              </a:tr>
              <a:tr h="217560"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/>
                </a:tc>
              </a:tr>
              <a:tr h="217560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5407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6890710" y="3825549"/>
            <a:ext cx="5000660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700"/>
              </a:lnSpc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1. Создание 50 рабочих мест</a:t>
            </a: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2. Создана зона активного отдыха для горожан и военнослужащих.</a:t>
            </a: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3. Доходы местного бюджета.</a:t>
            </a:r>
          </a:p>
          <a:p>
            <a:pPr algn="just">
              <a:lnSpc>
                <a:spcPts val="1700"/>
              </a:lnSpc>
              <a:defRPr/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873069" y="5330022"/>
            <a:ext cx="5000660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700"/>
              </a:lnSpc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- Инициатор (ИП Валерий Валерьевич Лебедев</a:t>
            </a:r>
            <a:r>
              <a:rPr lang="ru-RU" sz="1000" dirty="0" smtClean="0"/>
              <a:t>).</a:t>
            </a:r>
          </a:p>
          <a:p>
            <a:pPr algn="just">
              <a:lnSpc>
                <a:spcPts val="1700"/>
              </a:lnSpc>
              <a:buFontTx/>
              <a:buChar char="-"/>
              <a:defRPr/>
            </a:pPr>
            <a:r>
              <a:rPr lang="ru-RU" sz="1000" dirty="0" smtClean="0"/>
              <a:t> ФРМ.</a:t>
            </a:r>
          </a:p>
          <a:p>
            <a:pPr algn="just">
              <a:lnSpc>
                <a:spcPts val="1700"/>
              </a:lnSpc>
              <a:buFontTx/>
              <a:buChar char="-"/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 Министерство промышленности и предпринимательства Мурманской области.</a:t>
            </a:r>
          </a:p>
          <a:p>
            <a:pPr algn="just">
              <a:lnSpc>
                <a:spcPts val="1700"/>
              </a:lnSpc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Партнеры: туристические фирмы и агентства.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863545" y="1221607"/>
            <a:ext cx="25372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Создание мини-комплекса развлечений для проведения досуга. Проект подразумевает создание единой тематической площадки под открытым небом, гости которой смогут окунуться в сказочный, зимний мир земли крайнего Севера. Путешествие по парку будет обеспечено пешеходными дорожками, ведущими в различные уголки парка. Данный комплекс является проекцией существующих европейских ярмарок и парков с добавлением местных традиций и колорита.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889849" y="6323163"/>
            <a:ext cx="7910422" cy="534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«Деревня северных гномов»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337093" y="915970"/>
            <a:ext cx="4997087" cy="307777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Содержание проекта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337094" y="3407673"/>
            <a:ext cx="4988460" cy="307777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Ресурсы по проекту: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906765" y="3390421"/>
            <a:ext cx="5000660" cy="307777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Эффекты по проекту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906765" y="5005189"/>
            <a:ext cx="5000660" cy="296684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Партнеры и инвесторы: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-1" y="0"/>
            <a:ext cx="112908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8" name="Рисунок 10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8" y="265072"/>
            <a:ext cx="631685" cy="784400"/>
          </a:xfrm>
          <a:prstGeom prst="rect">
            <a:avLst/>
          </a:prstGeom>
        </p:spPr>
      </p:pic>
      <p:sp>
        <p:nvSpPr>
          <p:cNvPr id="109" name="Заголовок 3"/>
          <p:cNvSpPr txBox="1">
            <a:spLocks/>
          </p:cNvSpPr>
          <p:nvPr/>
        </p:nvSpPr>
        <p:spPr>
          <a:xfrm>
            <a:off x="866775" y="185738"/>
            <a:ext cx="11325225" cy="7072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СТАВКА 3: ТУРИЗМ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881275" y="2122306"/>
            <a:ext cx="5000660" cy="307777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Сроки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889513" y="898717"/>
            <a:ext cx="5000660" cy="528350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Инвестиции по проекту (потребность):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150 млн. руб.</a:t>
            </a:r>
            <a:endParaRPr lang="ru-RU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700"/>
              </a:lnSpc>
              <a:defRPr/>
            </a:pPr>
            <a:endPara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4" name="Прямая соединительная линия 133"/>
          <p:cNvCxnSpPr/>
          <p:nvPr/>
        </p:nvCxnSpPr>
        <p:spPr>
          <a:xfrm>
            <a:off x="7125723" y="2963033"/>
            <a:ext cx="4555531" cy="10825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Соединительная линия уступом 134"/>
          <p:cNvCxnSpPr/>
          <p:nvPr/>
        </p:nvCxnSpPr>
        <p:spPr>
          <a:xfrm rot="16200000" flipV="1">
            <a:off x="7073593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Соединительная линия уступом 135"/>
          <p:cNvCxnSpPr/>
          <p:nvPr/>
        </p:nvCxnSpPr>
        <p:spPr>
          <a:xfrm rot="16200000" flipV="1">
            <a:off x="7573659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" name="Picture 2" descr="C:\Users\panikar\Desktop\старт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91886" y="3100376"/>
            <a:ext cx="263400" cy="252425"/>
          </a:xfrm>
          <a:prstGeom prst="rect">
            <a:avLst/>
          </a:prstGeom>
          <a:noFill/>
        </p:spPr>
      </p:pic>
      <p:sp>
        <p:nvSpPr>
          <p:cNvPr id="138" name="TextBox 137"/>
          <p:cNvSpPr txBox="1"/>
          <p:nvPr/>
        </p:nvSpPr>
        <p:spPr>
          <a:xfrm>
            <a:off x="7375821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2018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947193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2017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0" name="Соединительная линия уступом 139"/>
          <p:cNvCxnSpPr/>
          <p:nvPr/>
        </p:nvCxnSpPr>
        <p:spPr>
          <a:xfrm rot="16200000" flipV="1">
            <a:off x="8002287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Соединительная линия уступом 140"/>
          <p:cNvCxnSpPr/>
          <p:nvPr/>
        </p:nvCxnSpPr>
        <p:spPr>
          <a:xfrm rot="16200000" flipV="1">
            <a:off x="8502353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Соединительная линия уступом 141"/>
          <p:cNvCxnSpPr/>
          <p:nvPr/>
        </p:nvCxnSpPr>
        <p:spPr>
          <a:xfrm rot="16200000" flipV="1">
            <a:off x="8930981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Соединительная линия уступом 142"/>
          <p:cNvCxnSpPr/>
          <p:nvPr/>
        </p:nvCxnSpPr>
        <p:spPr>
          <a:xfrm rot="16200000" flipV="1">
            <a:off x="9431047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Соединительная линия уступом 143"/>
          <p:cNvCxnSpPr/>
          <p:nvPr/>
        </p:nvCxnSpPr>
        <p:spPr>
          <a:xfrm rot="16200000" flipV="1">
            <a:off x="9859675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Соединительная линия уступом 144"/>
          <p:cNvCxnSpPr/>
          <p:nvPr/>
        </p:nvCxnSpPr>
        <p:spPr>
          <a:xfrm rot="16200000" flipV="1">
            <a:off x="10359741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Соединительная линия уступом 145"/>
          <p:cNvCxnSpPr/>
          <p:nvPr/>
        </p:nvCxnSpPr>
        <p:spPr>
          <a:xfrm rot="16200000" flipV="1">
            <a:off x="10859807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Соединительная линия уступом 146"/>
          <p:cNvCxnSpPr/>
          <p:nvPr/>
        </p:nvCxnSpPr>
        <p:spPr>
          <a:xfrm rot="16200000" flipV="1">
            <a:off x="11359873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7875887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2019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11162035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2026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8375953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2020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9304647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2022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8804581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2021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0694920" y="2432719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2025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9733275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2023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10233341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2024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6" name="Picture 3" descr="C:\Users\panikar\Desktop\4-color-infinity-sig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36976" y="3164019"/>
            <a:ext cx="334894" cy="172680"/>
          </a:xfrm>
          <a:prstGeom prst="rect">
            <a:avLst/>
          </a:prstGeom>
          <a:noFill/>
        </p:spPr>
      </p:pic>
      <p:pic>
        <p:nvPicPr>
          <p:cNvPr id="157" name="Picture 2" descr="C:\Users\panikar\Desktop\security-0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7676119" y="3117359"/>
            <a:ext cx="243011" cy="244350"/>
          </a:xfrm>
          <a:prstGeom prst="ellipse">
            <a:avLst/>
          </a:prstGeom>
          <a:noFill/>
        </p:spPr>
      </p:pic>
      <p:sp>
        <p:nvSpPr>
          <p:cNvPr id="158" name="Равнобедренный треугольник 157"/>
          <p:cNvSpPr/>
          <p:nvPr/>
        </p:nvSpPr>
        <p:spPr>
          <a:xfrm flipV="1">
            <a:off x="8674445" y="2973857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Равнобедренный треугольник 158"/>
          <p:cNvSpPr/>
          <p:nvPr/>
        </p:nvSpPr>
        <p:spPr>
          <a:xfrm flipV="1">
            <a:off x="8184293" y="2986213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Равнобедренный треугольник 159"/>
          <p:cNvSpPr/>
          <p:nvPr/>
        </p:nvSpPr>
        <p:spPr>
          <a:xfrm flipV="1">
            <a:off x="7751806" y="2965619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Равнобедренный треугольник 160"/>
          <p:cNvSpPr/>
          <p:nvPr/>
        </p:nvSpPr>
        <p:spPr>
          <a:xfrm flipV="1">
            <a:off x="7253417" y="2961501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Равнобедренный треугольник 161"/>
          <p:cNvSpPr/>
          <p:nvPr/>
        </p:nvSpPr>
        <p:spPr>
          <a:xfrm flipV="1">
            <a:off x="9106932" y="2986215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Равнобедренный треугольник 162"/>
          <p:cNvSpPr/>
          <p:nvPr/>
        </p:nvSpPr>
        <p:spPr>
          <a:xfrm flipV="1">
            <a:off x="9630035" y="2965620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Равнобедренный треугольник 163"/>
          <p:cNvSpPr/>
          <p:nvPr/>
        </p:nvSpPr>
        <p:spPr>
          <a:xfrm flipV="1">
            <a:off x="10029570" y="2986214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Равнобедренный треугольник 164"/>
          <p:cNvSpPr/>
          <p:nvPr/>
        </p:nvSpPr>
        <p:spPr>
          <a:xfrm flipV="1">
            <a:off x="10544435" y="2982095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Равнобедренный треугольник 165"/>
          <p:cNvSpPr/>
          <p:nvPr/>
        </p:nvSpPr>
        <p:spPr>
          <a:xfrm flipV="1">
            <a:off x="11034586" y="2977976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Равнобедренный треугольник 166"/>
          <p:cNvSpPr/>
          <p:nvPr/>
        </p:nvSpPr>
        <p:spPr>
          <a:xfrm flipV="1">
            <a:off x="11541213" y="2973857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8" name="Таблица 167"/>
          <p:cNvGraphicFramePr>
            <a:graphicFrameLocks noGrp="1"/>
          </p:cNvGraphicFramePr>
          <p:nvPr/>
        </p:nvGraphicFramePr>
        <p:xfrm>
          <a:off x="6870355" y="1222173"/>
          <a:ext cx="5041560" cy="87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520"/>
                <a:gridCol w="1680520"/>
                <a:gridCol w="1680520"/>
              </a:tblGrid>
              <a:tr h="217560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Статьи расходов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Сумма, млн.</a:t>
                      </a:r>
                      <a:r>
                        <a:rPr lang="ru-RU" sz="700" baseline="0" dirty="0" smtClean="0"/>
                        <a:t> руб.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Источник</a:t>
                      </a:r>
                      <a:endParaRPr lang="ru-RU" sz="700" dirty="0"/>
                    </a:p>
                  </a:txBody>
                  <a:tcPr/>
                </a:tc>
              </a:tr>
              <a:tr h="217560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Строительство домиков 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Инвестор</a:t>
                      </a:r>
                      <a:endParaRPr lang="ru-RU" sz="700" dirty="0"/>
                    </a:p>
                  </a:txBody>
                  <a:tcPr/>
                </a:tc>
              </a:tr>
              <a:tr h="217560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Подведение</a:t>
                      </a:r>
                      <a:r>
                        <a:rPr lang="ru-RU" sz="700" baseline="0" dirty="0" smtClean="0"/>
                        <a:t> электроэнергии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Инвестор</a:t>
                      </a:r>
                      <a:endParaRPr lang="ru-RU" sz="700" dirty="0"/>
                    </a:p>
                  </a:txBody>
                  <a:tcPr/>
                </a:tc>
              </a:tr>
              <a:tr h="217560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Строительство дороги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Инвестор</a:t>
                      </a:r>
                      <a:endParaRPr lang="ru-RU" sz="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" name="Прямоугольник 51"/>
          <p:cNvSpPr/>
          <p:nvPr/>
        </p:nvSpPr>
        <p:spPr>
          <a:xfrm>
            <a:off x="3847070" y="3797814"/>
            <a:ext cx="257020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Опыт инициатора проекта: инициатор заявляет опыт в сфере разработки тех.документации, подготовки, исследования, организации производственных проектов, ведения административно-хозяйственной деятельности. </a:t>
            </a: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Оленегорск, территория между федеральной трассой и оз. Каменным. Земли Лесного фонда. Требуется выделение земельного участка, оформление, проведение торгов.</a:t>
            </a: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Создана специальная проектная компания (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SPV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 ООО «Северный ветер»</a:t>
            </a:r>
          </a:p>
        </p:txBody>
      </p:sp>
      <p:pic>
        <p:nvPicPr>
          <p:cNvPr id="53" name="Рисунок 52"/>
          <p:cNvPicPr/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832" y="1282349"/>
            <a:ext cx="2506525" cy="1666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Рисунок 53"/>
          <p:cNvPicPr/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000" y="3806198"/>
            <a:ext cx="2490119" cy="17378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29233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6899337" y="3808296"/>
            <a:ext cx="5000660" cy="118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700"/>
              </a:lnSpc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1) Создание 20-35 рабочих мест.</a:t>
            </a:r>
          </a:p>
          <a:p>
            <a:pPr algn="just">
              <a:lnSpc>
                <a:spcPts val="1700"/>
              </a:lnSpc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2) Повышает привлекательность города.</a:t>
            </a:r>
          </a:p>
          <a:p>
            <a:pPr algn="just">
              <a:lnSpc>
                <a:spcPts val="1700"/>
              </a:lnSpc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3) Увеличение поступления налоговых отчислений в бюджеты всех уровней.</a:t>
            </a:r>
          </a:p>
          <a:p>
            <a:pPr algn="just">
              <a:lnSpc>
                <a:spcPts val="1700"/>
              </a:lnSpc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4) Ожидаемый туристический поток от 200 до 300 человек в месяц</a:t>
            </a:r>
          </a:p>
          <a:p>
            <a:pPr algn="just">
              <a:lnSpc>
                <a:spcPts val="1700"/>
              </a:lnSpc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5) Создана зона активного отдыха для горожан и военнослужащих.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890711" y="5403384"/>
            <a:ext cx="5000660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  <a:defRPr/>
            </a:pPr>
            <a:r>
              <a:rPr lang="ru-RU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ФРМ - 45 млн. (Подведение электричества, подъездные дороги)</a:t>
            </a:r>
          </a:p>
          <a:p>
            <a:pPr>
              <a:lnSpc>
                <a:spcPts val="1700"/>
              </a:lnSpc>
              <a:defRPr/>
            </a:pPr>
            <a:r>
              <a:rPr lang="ru-RU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Инвестор -15 млн.</a:t>
            </a:r>
          </a:p>
          <a:p>
            <a:pPr>
              <a:lnSpc>
                <a:spcPts val="1700"/>
              </a:lnSpc>
              <a:defRPr/>
            </a:pPr>
            <a:r>
              <a:rPr lang="ru-RU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Министерство промышленности и предпринимательства Мурманской области.</a:t>
            </a:r>
          </a:p>
          <a:p>
            <a:pPr>
              <a:lnSpc>
                <a:spcPts val="1700"/>
              </a:lnSpc>
              <a:defRPr/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778437" y="3811681"/>
            <a:ext cx="25717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В настоящий момент имеется участок в непосредственной близости от города Оленегорска. </a:t>
            </a:r>
          </a:p>
          <a:p>
            <a:pPr algn="just"/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РЕАЛИЗАЦИЯ ПРОЕКТА </a:t>
            </a: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ТРЕБУЕТ:</a:t>
            </a: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Выделение в аренду ЗУ</a:t>
            </a: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Подведение электричества </a:t>
            </a: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Подъездные дороги</a:t>
            </a:r>
          </a:p>
          <a:p>
            <a:pPr algn="just"/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panikar\Desktop\Фото\Рисунок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23665" y="1279660"/>
            <a:ext cx="2437451" cy="1876409"/>
          </a:xfrm>
          <a:prstGeom prst="rect">
            <a:avLst/>
          </a:prstGeom>
          <a:noFill/>
        </p:spPr>
      </p:pic>
      <p:pic>
        <p:nvPicPr>
          <p:cNvPr id="3075" name="Picture 3" descr="C:\Users\panikar\Desktop\prev225_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40919" y="3849002"/>
            <a:ext cx="2428892" cy="1714512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>
            <a:off x="2872596" y="6323163"/>
            <a:ext cx="7910422" cy="534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«Проект База семейного отдыха «Близко»</a:t>
            </a: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-1" y="0"/>
            <a:ext cx="112908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8" y="265072"/>
            <a:ext cx="631685" cy="784400"/>
          </a:xfrm>
          <a:prstGeom prst="rect">
            <a:avLst/>
          </a:prstGeom>
        </p:spPr>
      </p:pic>
      <p:sp>
        <p:nvSpPr>
          <p:cNvPr id="48" name="Заголовок 3"/>
          <p:cNvSpPr txBox="1">
            <a:spLocks/>
          </p:cNvSpPr>
          <p:nvPr/>
        </p:nvSpPr>
        <p:spPr>
          <a:xfrm>
            <a:off x="866775" y="185738"/>
            <a:ext cx="11325225" cy="7072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СТАВКА 3: ТУРИЗМ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37093" y="915970"/>
            <a:ext cx="4997087" cy="307777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Содержание проекта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337094" y="3407673"/>
            <a:ext cx="4988460" cy="307777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Ресурсы по проекту: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906765" y="3390421"/>
            <a:ext cx="5000660" cy="307777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Эффекты по проекту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906765" y="5005189"/>
            <a:ext cx="5000660" cy="296684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Партнеры и инвесторы: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710436" y="1205571"/>
            <a:ext cx="271507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Проектируемая база будет располагаться в черте города Оленегорска, она будет предназначена для отдыха местного населения и жителей Мурманской области. </a:t>
            </a:r>
          </a:p>
          <a:p>
            <a:pPr lvl="0"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Данный комплекс включает три зоны:</a:t>
            </a:r>
          </a:p>
          <a:p>
            <a:pPr lvl="0"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1 зона: спортивно-развлекательная: детские площадки, спортивные площадки;</a:t>
            </a:r>
          </a:p>
          <a:p>
            <a:pPr lvl="0"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2 зона: база отдыха, гостиничный комплекс (домики, кафе)</a:t>
            </a: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3 зона:  спортивная: велосипедные дорожки, зимние сафари на снегоходах и др.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881275" y="2122306"/>
            <a:ext cx="5000660" cy="307777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Сроки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889513" y="898717"/>
            <a:ext cx="5000660" cy="512128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Инвестиции по проекту (потребность):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60 млн. руб.</a:t>
            </a:r>
          </a:p>
          <a:p>
            <a:pPr>
              <a:lnSpc>
                <a:spcPts val="1700"/>
              </a:lnSpc>
              <a:defRPr/>
            </a:pPr>
            <a:endPara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9" name="Прямая соединительная линия 128"/>
          <p:cNvCxnSpPr/>
          <p:nvPr/>
        </p:nvCxnSpPr>
        <p:spPr>
          <a:xfrm>
            <a:off x="7125723" y="2963033"/>
            <a:ext cx="4555531" cy="10825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Соединительная линия уступом 129"/>
          <p:cNvCxnSpPr/>
          <p:nvPr/>
        </p:nvCxnSpPr>
        <p:spPr>
          <a:xfrm rot="16200000" flipV="1">
            <a:off x="7073593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Соединительная линия уступом 130"/>
          <p:cNvCxnSpPr/>
          <p:nvPr/>
        </p:nvCxnSpPr>
        <p:spPr>
          <a:xfrm rot="16200000" flipV="1">
            <a:off x="7573659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2" name="Picture 2" descr="C:\Users\panikar\Desktop\старт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91886" y="3100376"/>
            <a:ext cx="263400" cy="252425"/>
          </a:xfrm>
          <a:prstGeom prst="rect">
            <a:avLst/>
          </a:prstGeom>
          <a:noFill/>
        </p:spPr>
      </p:pic>
      <p:sp>
        <p:nvSpPr>
          <p:cNvPr id="133" name="TextBox 132"/>
          <p:cNvSpPr txBox="1"/>
          <p:nvPr/>
        </p:nvSpPr>
        <p:spPr>
          <a:xfrm>
            <a:off x="7375821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2018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6947193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2017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5" name="Соединительная линия уступом 134"/>
          <p:cNvCxnSpPr/>
          <p:nvPr/>
        </p:nvCxnSpPr>
        <p:spPr>
          <a:xfrm rot="16200000" flipV="1">
            <a:off x="8002287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Соединительная линия уступом 135"/>
          <p:cNvCxnSpPr/>
          <p:nvPr/>
        </p:nvCxnSpPr>
        <p:spPr>
          <a:xfrm rot="16200000" flipV="1">
            <a:off x="8502353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Соединительная линия уступом 136"/>
          <p:cNvCxnSpPr/>
          <p:nvPr/>
        </p:nvCxnSpPr>
        <p:spPr>
          <a:xfrm rot="16200000" flipV="1">
            <a:off x="8930981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Соединительная линия уступом 137"/>
          <p:cNvCxnSpPr/>
          <p:nvPr/>
        </p:nvCxnSpPr>
        <p:spPr>
          <a:xfrm rot="16200000" flipV="1">
            <a:off x="9431047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Соединительная линия уступом 138"/>
          <p:cNvCxnSpPr/>
          <p:nvPr/>
        </p:nvCxnSpPr>
        <p:spPr>
          <a:xfrm rot="16200000" flipV="1">
            <a:off x="9859675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Соединительная линия уступом 139"/>
          <p:cNvCxnSpPr/>
          <p:nvPr/>
        </p:nvCxnSpPr>
        <p:spPr>
          <a:xfrm rot="16200000" flipV="1">
            <a:off x="10359741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Соединительная линия уступом 140"/>
          <p:cNvCxnSpPr/>
          <p:nvPr/>
        </p:nvCxnSpPr>
        <p:spPr>
          <a:xfrm rot="16200000" flipV="1">
            <a:off x="10859807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Соединительная линия уступом 141"/>
          <p:cNvCxnSpPr/>
          <p:nvPr/>
        </p:nvCxnSpPr>
        <p:spPr>
          <a:xfrm rot="16200000" flipV="1">
            <a:off x="11359873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7875887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2019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1162035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2026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8375953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2020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9304647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2022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8804581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2021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0694920" y="2432719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2025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9733275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2023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10233341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2024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1" name="Picture 3" descr="C:\Users\panikar\Desktop\4-color-infinity-sign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436976" y="3164019"/>
            <a:ext cx="334894" cy="172680"/>
          </a:xfrm>
          <a:prstGeom prst="rect">
            <a:avLst/>
          </a:prstGeom>
          <a:noFill/>
        </p:spPr>
      </p:pic>
      <p:pic>
        <p:nvPicPr>
          <p:cNvPr id="152" name="Picture 2" descr="C:\Users\panikar\Desktop\security-04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400000">
            <a:off x="7676119" y="3117359"/>
            <a:ext cx="243011" cy="244350"/>
          </a:xfrm>
          <a:prstGeom prst="ellipse">
            <a:avLst/>
          </a:prstGeom>
          <a:noFill/>
        </p:spPr>
      </p:pic>
      <p:sp>
        <p:nvSpPr>
          <p:cNvPr id="153" name="Равнобедренный треугольник 152"/>
          <p:cNvSpPr/>
          <p:nvPr/>
        </p:nvSpPr>
        <p:spPr>
          <a:xfrm flipV="1">
            <a:off x="8674445" y="2973857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Равнобедренный треугольник 153"/>
          <p:cNvSpPr/>
          <p:nvPr/>
        </p:nvSpPr>
        <p:spPr>
          <a:xfrm flipV="1">
            <a:off x="8184293" y="2986213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Равнобедренный треугольник 154"/>
          <p:cNvSpPr/>
          <p:nvPr/>
        </p:nvSpPr>
        <p:spPr>
          <a:xfrm flipV="1">
            <a:off x="7751806" y="2965619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Равнобедренный треугольник 155"/>
          <p:cNvSpPr/>
          <p:nvPr/>
        </p:nvSpPr>
        <p:spPr>
          <a:xfrm flipV="1">
            <a:off x="7253417" y="2961501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Равнобедренный треугольник 156"/>
          <p:cNvSpPr/>
          <p:nvPr/>
        </p:nvSpPr>
        <p:spPr>
          <a:xfrm flipV="1">
            <a:off x="9106932" y="2986215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Равнобедренный треугольник 157"/>
          <p:cNvSpPr/>
          <p:nvPr/>
        </p:nvSpPr>
        <p:spPr>
          <a:xfrm flipV="1">
            <a:off x="9630035" y="2965620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Равнобедренный треугольник 158"/>
          <p:cNvSpPr/>
          <p:nvPr/>
        </p:nvSpPr>
        <p:spPr>
          <a:xfrm flipV="1">
            <a:off x="10029570" y="2986214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Равнобедренный треугольник 159"/>
          <p:cNvSpPr/>
          <p:nvPr/>
        </p:nvSpPr>
        <p:spPr>
          <a:xfrm flipV="1">
            <a:off x="10544435" y="2982095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Равнобедренный треугольник 160"/>
          <p:cNvSpPr/>
          <p:nvPr/>
        </p:nvSpPr>
        <p:spPr>
          <a:xfrm flipV="1">
            <a:off x="11034586" y="2977976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Равнобедренный треугольник 161"/>
          <p:cNvSpPr/>
          <p:nvPr/>
        </p:nvSpPr>
        <p:spPr>
          <a:xfrm flipV="1">
            <a:off x="11541213" y="2973857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3" name="Таблица 162"/>
          <p:cNvGraphicFramePr>
            <a:graphicFrameLocks noGrp="1"/>
          </p:cNvGraphicFramePr>
          <p:nvPr/>
        </p:nvGraphicFramePr>
        <p:xfrm>
          <a:off x="6870355" y="1222173"/>
          <a:ext cx="5041560" cy="85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7742"/>
                <a:gridCol w="1153298"/>
                <a:gridCol w="1680520"/>
              </a:tblGrid>
              <a:tr h="145308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Статьи расходов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Сумма, млн.</a:t>
                      </a:r>
                      <a:r>
                        <a:rPr lang="ru-RU" sz="700" baseline="0" dirty="0" smtClean="0"/>
                        <a:t> руб.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Источник</a:t>
                      </a:r>
                      <a:endParaRPr lang="ru-RU" sz="700" dirty="0"/>
                    </a:p>
                  </a:txBody>
                  <a:tcPr/>
                </a:tc>
              </a:tr>
              <a:tr h="217560"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latin typeface="Arial" pitchFamily="34" charset="0"/>
                          <a:cs typeface="Arial" pitchFamily="34" charset="0"/>
                        </a:rPr>
                        <a:t>Подведение электричества, подъездные дороги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 млн. руб.</a:t>
                      </a:r>
                      <a:endParaRPr lang="ru-RU" sz="7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ФРМ</a:t>
                      </a:r>
                      <a:endParaRPr lang="ru-RU" sz="7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2175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Строительство базы</a:t>
                      </a:r>
                      <a:endParaRPr lang="ru-RU" sz="7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 млн. руб.</a:t>
                      </a:r>
                      <a:endParaRPr lang="ru-RU" sz="7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Инвестор</a:t>
                      </a:r>
                      <a:endParaRPr lang="ru-RU" sz="7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2175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итого</a:t>
                      </a:r>
                      <a:endParaRPr lang="ru-RU" sz="7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Arial" pitchFamily="34" charset="0"/>
                          <a:cs typeface="Arial" pitchFamily="34" charset="0"/>
                        </a:rPr>
                        <a:t>60 </a:t>
                      </a:r>
                      <a:r>
                        <a:rPr lang="ru-RU" sz="700" dirty="0" smtClean="0"/>
                        <a:t>млн.</a:t>
                      </a:r>
                      <a:r>
                        <a:rPr lang="ru-RU" sz="700" baseline="0" dirty="0" smtClean="0"/>
                        <a:t> руб.</a:t>
                      </a:r>
                      <a:endParaRPr lang="ru-RU" sz="7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0824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6890711" y="3868681"/>
            <a:ext cx="50006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1.Создание 20 рабочих мест.</a:t>
            </a: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2. Создание 50 временных  рабочих мест.  </a:t>
            </a: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2.Повышает привлекательность города.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689124" y="5339426"/>
            <a:ext cx="5379308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- Включение в Федеральную программу «Сказочная Россия», туристические маршруты по Кольскому полуострову, международные программы культурного обмена</a:t>
            </a:r>
          </a:p>
          <a:p>
            <a:pPr>
              <a:lnSpc>
                <a:spcPts val="1700"/>
              </a:lnSpc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- Министерство промышленности и предпринимательства Мурманской области.</a:t>
            </a:r>
          </a:p>
          <a:p>
            <a:pPr>
              <a:lnSpc>
                <a:spcPts val="1700"/>
              </a:lnSpc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Партнеры: тур. фирмы и агентства, музеи сказочных героев, учреждения </a:t>
            </a: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льтуры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panikar\Desktop\Рисунок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26291" y="1314165"/>
            <a:ext cx="2571569" cy="1571621"/>
          </a:xfrm>
          <a:prstGeom prst="rect">
            <a:avLst/>
          </a:prstGeom>
          <a:noFill/>
        </p:spPr>
      </p:pic>
      <p:pic>
        <p:nvPicPr>
          <p:cNvPr id="4099" name="Picture 3" descr="C:\Users\panikar\Desktop\Рисунок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15040" y="3803442"/>
            <a:ext cx="2558219" cy="1790049"/>
          </a:xfrm>
          <a:prstGeom prst="rect">
            <a:avLst/>
          </a:prstGeom>
          <a:noFill/>
        </p:spPr>
      </p:pic>
      <p:sp>
        <p:nvSpPr>
          <p:cNvPr id="41" name="Прямоугольник 40"/>
          <p:cNvSpPr/>
          <p:nvPr/>
        </p:nvSpPr>
        <p:spPr>
          <a:xfrm>
            <a:off x="3908913" y="1314165"/>
            <a:ext cx="24315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Создание привлекательности города как объекта северного туризма. Создание тематического парка «</a:t>
            </a: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Морозко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» - культурного бренда территории города Оленегорска.</a:t>
            </a: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 С посещаемостью не менее 70 000 человек в год. Проведение не менее 10 событийных, привлекательных для семейного туризма мероприятий на базе парка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889849" y="6323163"/>
            <a:ext cx="7910422" cy="534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Реализация проекта деревня 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Морозко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37093" y="915970"/>
            <a:ext cx="4997087" cy="307777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Содержание проекта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337094" y="3407673"/>
            <a:ext cx="4988460" cy="307777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Ресурсы по проекту: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906765" y="3390421"/>
            <a:ext cx="5000660" cy="307777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Эффекты по проекту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906765" y="5005189"/>
            <a:ext cx="5000660" cy="296684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Партнеры и инвесторы: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-1" y="0"/>
            <a:ext cx="112908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8" y="265072"/>
            <a:ext cx="631685" cy="784400"/>
          </a:xfrm>
          <a:prstGeom prst="rect">
            <a:avLst/>
          </a:prstGeom>
        </p:spPr>
      </p:pic>
      <p:sp>
        <p:nvSpPr>
          <p:cNvPr id="79" name="Заголовок 3"/>
          <p:cNvSpPr txBox="1">
            <a:spLocks/>
          </p:cNvSpPr>
          <p:nvPr/>
        </p:nvSpPr>
        <p:spPr>
          <a:xfrm>
            <a:off x="866775" y="185738"/>
            <a:ext cx="11325225" cy="7072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СТАВКА 3: ТУРИЗМ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893389" y="3758580"/>
            <a:ext cx="24642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- наличие земельного участка площадью общей площадью 15 Га с частично асфальтированными дорожками и площадкой.</a:t>
            </a: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 - наличие «истории бренда»: город Оленегорск – место съемки легендарного фильма </a:t>
            </a: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А.Роу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Морозко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algn="just"/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РЕАЛИЗАЦИЯ ПРОЕКТА </a:t>
            </a: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ТРЕБУЕТ:</a:t>
            </a: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Подведение электричества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881275" y="2122306"/>
            <a:ext cx="5000660" cy="307777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Сроки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889513" y="898717"/>
            <a:ext cx="5000660" cy="512128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Инвестиции по проекту (потребность):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 млн. руб</a:t>
            </a:r>
            <a:r>
              <a:rPr lang="ru-RU" sz="800" dirty="0" smtClean="0">
                <a:solidFill>
                  <a:schemeClr val="bg1"/>
                </a:solidFill>
              </a:rPr>
              <a:t>.</a:t>
            </a:r>
            <a:endParaRPr lang="ru-RU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700"/>
              </a:lnSpc>
              <a:defRPr/>
            </a:pPr>
            <a:endPara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4" name="Прямая соединительная линия 133"/>
          <p:cNvCxnSpPr/>
          <p:nvPr/>
        </p:nvCxnSpPr>
        <p:spPr>
          <a:xfrm>
            <a:off x="7125723" y="2963033"/>
            <a:ext cx="4555531" cy="10825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Соединительная линия уступом 134"/>
          <p:cNvCxnSpPr/>
          <p:nvPr/>
        </p:nvCxnSpPr>
        <p:spPr>
          <a:xfrm rot="16200000" flipV="1">
            <a:off x="7073593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Соединительная линия уступом 135"/>
          <p:cNvCxnSpPr/>
          <p:nvPr/>
        </p:nvCxnSpPr>
        <p:spPr>
          <a:xfrm rot="16200000" flipV="1">
            <a:off x="7573659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" name="Picture 2" descr="C:\Users\panikar\Desktop\старт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91886" y="3100376"/>
            <a:ext cx="263400" cy="252425"/>
          </a:xfrm>
          <a:prstGeom prst="rect">
            <a:avLst/>
          </a:prstGeom>
          <a:noFill/>
        </p:spPr>
      </p:pic>
      <p:sp>
        <p:nvSpPr>
          <p:cNvPr id="138" name="TextBox 137"/>
          <p:cNvSpPr txBox="1"/>
          <p:nvPr/>
        </p:nvSpPr>
        <p:spPr>
          <a:xfrm>
            <a:off x="7375821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2018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947193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2017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0" name="Соединительная линия уступом 139"/>
          <p:cNvCxnSpPr/>
          <p:nvPr/>
        </p:nvCxnSpPr>
        <p:spPr>
          <a:xfrm rot="16200000" flipV="1">
            <a:off x="8002287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Соединительная линия уступом 140"/>
          <p:cNvCxnSpPr/>
          <p:nvPr/>
        </p:nvCxnSpPr>
        <p:spPr>
          <a:xfrm rot="16200000" flipV="1">
            <a:off x="8502353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Соединительная линия уступом 141"/>
          <p:cNvCxnSpPr/>
          <p:nvPr/>
        </p:nvCxnSpPr>
        <p:spPr>
          <a:xfrm rot="16200000" flipV="1">
            <a:off x="8930981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Соединительная линия уступом 142"/>
          <p:cNvCxnSpPr/>
          <p:nvPr/>
        </p:nvCxnSpPr>
        <p:spPr>
          <a:xfrm rot="16200000" flipV="1">
            <a:off x="9431047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Соединительная линия уступом 143"/>
          <p:cNvCxnSpPr/>
          <p:nvPr/>
        </p:nvCxnSpPr>
        <p:spPr>
          <a:xfrm rot="16200000" flipV="1">
            <a:off x="9859675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Соединительная линия уступом 144"/>
          <p:cNvCxnSpPr/>
          <p:nvPr/>
        </p:nvCxnSpPr>
        <p:spPr>
          <a:xfrm rot="16200000" flipV="1">
            <a:off x="10359741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Соединительная линия уступом 145"/>
          <p:cNvCxnSpPr/>
          <p:nvPr/>
        </p:nvCxnSpPr>
        <p:spPr>
          <a:xfrm rot="16200000" flipV="1">
            <a:off x="10859807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Соединительная линия уступом 146"/>
          <p:cNvCxnSpPr/>
          <p:nvPr/>
        </p:nvCxnSpPr>
        <p:spPr>
          <a:xfrm rot="16200000" flipV="1">
            <a:off x="11359873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7875887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2019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11162035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2026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8375953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2020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9304647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2022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8804581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2021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0694920" y="2432719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2025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9733275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2023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10233341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2024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6" name="Picture 3" descr="C:\Users\panikar\Desktop\4-color-infinity-sign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436976" y="3164019"/>
            <a:ext cx="334894" cy="172680"/>
          </a:xfrm>
          <a:prstGeom prst="rect">
            <a:avLst/>
          </a:prstGeom>
          <a:noFill/>
        </p:spPr>
      </p:pic>
      <p:pic>
        <p:nvPicPr>
          <p:cNvPr id="157" name="Picture 2" descr="C:\Users\panikar\Desktop\security-04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400000">
            <a:off x="7676119" y="3117359"/>
            <a:ext cx="243011" cy="244350"/>
          </a:xfrm>
          <a:prstGeom prst="ellipse">
            <a:avLst/>
          </a:prstGeom>
          <a:noFill/>
        </p:spPr>
      </p:pic>
      <p:sp>
        <p:nvSpPr>
          <p:cNvPr id="158" name="Равнобедренный треугольник 157"/>
          <p:cNvSpPr/>
          <p:nvPr/>
        </p:nvSpPr>
        <p:spPr>
          <a:xfrm flipV="1">
            <a:off x="8674445" y="2973857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Равнобедренный треугольник 158"/>
          <p:cNvSpPr/>
          <p:nvPr/>
        </p:nvSpPr>
        <p:spPr>
          <a:xfrm flipV="1">
            <a:off x="8184293" y="2986213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Равнобедренный треугольник 159"/>
          <p:cNvSpPr/>
          <p:nvPr/>
        </p:nvSpPr>
        <p:spPr>
          <a:xfrm flipV="1">
            <a:off x="7751806" y="2965619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Равнобедренный треугольник 160"/>
          <p:cNvSpPr/>
          <p:nvPr/>
        </p:nvSpPr>
        <p:spPr>
          <a:xfrm flipV="1">
            <a:off x="7253417" y="2961501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Равнобедренный треугольник 161"/>
          <p:cNvSpPr/>
          <p:nvPr/>
        </p:nvSpPr>
        <p:spPr>
          <a:xfrm flipV="1">
            <a:off x="9106932" y="2986215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Равнобедренный треугольник 162"/>
          <p:cNvSpPr/>
          <p:nvPr/>
        </p:nvSpPr>
        <p:spPr>
          <a:xfrm flipV="1">
            <a:off x="9630035" y="2965620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Равнобедренный треугольник 163"/>
          <p:cNvSpPr/>
          <p:nvPr/>
        </p:nvSpPr>
        <p:spPr>
          <a:xfrm flipV="1">
            <a:off x="10029570" y="2986214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Равнобедренный треугольник 164"/>
          <p:cNvSpPr/>
          <p:nvPr/>
        </p:nvSpPr>
        <p:spPr>
          <a:xfrm flipV="1">
            <a:off x="10544435" y="2982095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Равнобедренный треугольник 165"/>
          <p:cNvSpPr/>
          <p:nvPr/>
        </p:nvSpPr>
        <p:spPr>
          <a:xfrm flipV="1">
            <a:off x="11034586" y="2977976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Равнобедренный треугольник 166"/>
          <p:cNvSpPr/>
          <p:nvPr/>
        </p:nvSpPr>
        <p:spPr>
          <a:xfrm flipV="1">
            <a:off x="11541213" y="2973857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8" name="Таблица 167"/>
          <p:cNvGraphicFramePr>
            <a:graphicFrameLocks noGrp="1"/>
          </p:cNvGraphicFramePr>
          <p:nvPr/>
        </p:nvGraphicFramePr>
        <p:xfrm>
          <a:off x="6870355" y="1222173"/>
          <a:ext cx="5041560" cy="87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7699"/>
                <a:gridCol w="1293341"/>
                <a:gridCol w="1680520"/>
              </a:tblGrid>
              <a:tr h="217560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Статьи расходов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Сумма, млн.</a:t>
                      </a:r>
                      <a:r>
                        <a:rPr lang="ru-RU" sz="700" baseline="0" dirty="0" smtClean="0"/>
                        <a:t> руб.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Источник</a:t>
                      </a:r>
                      <a:endParaRPr lang="ru-RU" sz="700" dirty="0"/>
                    </a:p>
                  </a:txBody>
                  <a:tcPr/>
                </a:tc>
              </a:tr>
              <a:tr h="217560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Подведение электричества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/>
                </a:tc>
              </a:tr>
              <a:tr h="217560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Строительство</a:t>
                      </a:r>
                      <a:r>
                        <a:rPr lang="ru-RU" sz="700" baseline="0" dirty="0" smtClean="0"/>
                        <a:t> объектов  туристического показа 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/>
                </a:tc>
              </a:tr>
              <a:tr h="217560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Создание</a:t>
                      </a:r>
                      <a:r>
                        <a:rPr lang="ru-RU" sz="700" baseline="0" dirty="0" smtClean="0"/>
                        <a:t> инфраструктуры 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4993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6890710" y="3825549"/>
            <a:ext cx="5000660" cy="866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700"/>
              </a:lnSpc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1. Создание 20-35 рабочих мест</a:t>
            </a: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2. Создана зона активного отдыха для горожан и военнослужащих.</a:t>
            </a: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3. Доходы местного бюджета.</a:t>
            </a:r>
          </a:p>
          <a:p>
            <a:pPr algn="just">
              <a:lnSpc>
                <a:spcPts val="1700"/>
              </a:lnSpc>
              <a:defRPr/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864831" y="5420638"/>
            <a:ext cx="5000660" cy="118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700"/>
              </a:lnSpc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- Ведется поиск инвестора.</a:t>
            </a:r>
          </a:p>
          <a:p>
            <a:pPr algn="just">
              <a:lnSpc>
                <a:spcPts val="1700"/>
              </a:lnSpc>
              <a:buFontTx/>
              <a:buChar char="-"/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 Министерство промышленности и предпринимательства Мурманской области.</a:t>
            </a:r>
          </a:p>
          <a:p>
            <a:pPr algn="just">
              <a:lnSpc>
                <a:spcPts val="1700"/>
              </a:lnSpc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Партнеры: туристические фирмы и агентства.</a:t>
            </a:r>
          </a:p>
          <a:p>
            <a:pPr algn="just">
              <a:lnSpc>
                <a:spcPts val="1700"/>
              </a:lnSpc>
              <a:defRPr/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1700"/>
              </a:lnSpc>
              <a:defRPr/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912799" y="1246321"/>
            <a:ext cx="243857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Создание турбазы и парка активного отдыха.</a:t>
            </a: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Площадь средств размещения составит около 3000 кв.м., емкость размещения составит до 200 гостей одновременно.</a:t>
            </a: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Развитие физической культуры и спорта на территории муниципального образования;</a:t>
            </a: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Создание условий для массового отдыха жителей городского округа и организация обустройства мест массового отдыха населения.</a:t>
            </a:r>
          </a:p>
        </p:txBody>
      </p:sp>
      <p:pic>
        <p:nvPicPr>
          <p:cNvPr id="5122" name="Picture 2" descr="C:\Users\panikar\Desktop\Рисунок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97787" y="3877307"/>
            <a:ext cx="2639899" cy="1866900"/>
          </a:xfrm>
          <a:prstGeom prst="rect">
            <a:avLst/>
          </a:prstGeom>
          <a:noFill/>
        </p:spPr>
      </p:pic>
      <p:pic>
        <p:nvPicPr>
          <p:cNvPr id="5123" name="Picture 3" descr="C:\Users\panikar\Desktop\Рисунок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97787" y="1357298"/>
            <a:ext cx="2618605" cy="1571636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>
            <a:off x="2889849" y="6323163"/>
            <a:ext cx="7910422" cy="534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Реализация проекта турбаза «Лапландия»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337093" y="915970"/>
            <a:ext cx="4997087" cy="307777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Содержание проекта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337094" y="3407673"/>
            <a:ext cx="4988460" cy="307777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Ресурсы по проекту: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906765" y="3390421"/>
            <a:ext cx="5000660" cy="307777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Эффекты по проекту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906765" y="5005189"/>
            <a:ext cx="5000660" cy="296684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Партнеры и инвесторы: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-1" y="0"/>
            <a:ext cx="112908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8" name="Рисунок 10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8" y="265072"/>
            <a:ext cx="631685" cy="784400"/>
          </a:xfrm>
          <a:prstGeom prst="rect">
            <a:avLst/>
          </a:prstGeom>
        </p:spPr>
      </p:pic>
      <p:sp>
        <p:nvSpPr>
          <p:cNvPr id="109" name="Заголовок 3"/>
          <p:cNvSpPr txBox="1">
            <a:spLocks/>
          </p:cNvSpPr>
          <p:nvPr/>
        </p:nvSpPr>
        <p:spPr>
          <a:xfrm>
            <a:off x="866775" y="185738"/>
            <a:ext cx="11325225" cy="7072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СТАВКА 3: ТУРИЗМ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881275" y="2122306"/>
            <a:ext cx="5000660" cy="307777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Сроки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889513" y="898717"/>
            <a:ext cx="5000660" cy="512128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Инвестиции по проекту (потребность):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250 млн. руб.</a:t>
            </a:r>
            <a:endParaRPr lang="ru-RU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700"/>
              </a:lnSpc>
              <a:defRPr/>
            </a:pPr>
            <a:endPara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4" name="Прямая соединительная линия 133"/>
          <p:cNvCxnSpPr/>
          <p:nvPr/>
        </p:nvCxnSpPr>
        <p:spPr>
          <a:xfrm>
            <a:off x="7125723" y="2963033"/>
            <a:ext cx="4555531" cy="10825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Соединительная линия уступом 134"/>
          <p:cNvCxnSpPr/>
          <p:nvPr/>
        </p:nvCxnSpPr>
        <p:spPr>
          <a:xfrm rot="16200000" flipV="1">
            <a:off x="7073593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Соединительная линия уступом 135"/>
          <p:cNvCxnSpPr/>
          <p:nvPr/>
        </p:nvCxnSpPr>
        <p:spPr>
          <a:xfrm rot="16200000" flipV="1">
            <a:off x="7573659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" name="Picture 2" descr="C:\Users\panikar\Desktop\старт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91886" y="3100376"/>
            <a:ext cx="263400" cy="252425"/>
          </a:xfrm>
          <a:prstGeom prst="rect">
            <a:avLst/>
          </a:prstGeom>
          <a:noFill/>
        </p:spPr>
      </p:pic>
      <p:sp>
        <p:nvSpPr>
          <p:cNvPr id="138" name="TextBox 137"/>
          <p:cNvSpPr txBox="1"/>
          <p:nvPr/>
        </p:nvSpPr>
        <p:spPr>
          <a:xfrm>
            <a:off x="7375821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2018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947193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2017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0" name="Соединительная линия уступом 139"/>
          <p:cNvCxnSpPr/>
          <p:nvPr/>
        </p:nvCxnSpPr>
        <p:spPr>
          <a:xfrm rot="16200000" flipV="1">
            <a:off x="8002287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Соединительная линия уступом 140"/>
          <p:cNvCxnSpPr/>
          <p:nvPr/>
        </p:nvCxnSpPr>
        <p:spPr>
          <a:xfrm rot="16200000" flipV="1">
            <a:off x="8502353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Соединительная линия уступом 141"/>
          <p:cNvCxnSpPr/>
          <p:nvPr/>
        </p:nvCxnSpPr>
        <p:spPr>
          <a:xfrm rot="16200000" flipV="1">
            <a:off x="8930981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Соединительная линия уступом 142"/>
          <p:cNvCxnSpPr/>
          <p:nvPr/>
        </p:nvCxnSpPr>
        <p:spPr>
          <a:xfrm rot="16200000" flipV="1">
            <a:off x="9431047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Соединительная линия уступом 143"/>
          <p:cNvCxnSpPr/>
          <p:nvPr/>
        </p:nvCxnSpPr>
        <p:spPr>
          <a:xfrm rot="16200000" flipV="1">
            <a:off x="9859675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Соединительная линия уступом 144"/>
          <p:cNvCxnSpPr/>
          <p:nvPr/>
        </p:nvCxnSpPr>
        <p:spPr>
          <a:xfrm rot="16200000" flipV="1">
            <a:off x="10359741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Соединительная линия уступом 145"/>
          <p:cNvCxnSpPr/>
          <p:nvPr/>
        </p:nvCxnSpPr>
        <p:spPr>
          <a:xfrm rot="16200000" flipV="1">
            <a:off x="10859807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Соединительная линия уступом 146"/>
          <p:cNvCxnSpPr/>
          <p:nvPr/>
        </p:nvCxnSpPr>
        <p:spPr>
          <a:xfrm rot="16200000" flipV="1">
            <a:off x="11359873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7875887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2019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11162035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2026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8375953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2020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9304647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2022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8804581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2021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0694920" y="2432719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2025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9733275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2023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10233341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2024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6" name="Picture 3" descr="C:\Users\panikar\Desktop\4-color-infinity-sign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436976" y="3164019"/>
            <a:ext cx="334894" cy="172680"/>
          </a:xfrm>
          <a:prstGeom prst="rect">
            <a:avLst/>
          </a:prstGeom>
          <a:noFill/>
        </p:spPr>
      </p:pic>
      <p:pic>
        <p:nvPicPr>
          <p:cNvPr id="157" name="Picture 2" descr="C:\Users\panikar\Desktop\security-04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400000">
            <a:off x="7676119" y="3117359"/>
            <a:ext cx="243011" cy="244350"/>
          </a:xfrm>
          <a:prstGeom prst="ellipse">
            <a:avLst/>
          </a:prstGeom>
          <a:noFill/>
        </p:spPr>
      </p:pic>
      <p:sp>
        <p:nvSpPr>
          <p:cNvPr id="158" name="Равнобедренный треугольник 157"/>
          <p:cNvSpPr/>
          <p:nvPr/>
        </p:nvSpPr>
        <p:spPr>
          <a:xfrm flipV="1">
            <a:off x="8674445" y="2973857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Равнобедренный треугольник 158"/>
          <p:cNvSpPr/>
          <p:nvPr/>
        </p:nvSpPr>
        <p:spPr>
          <a:xfrm flipV="1">
            <a:off x="8184293" y="2986213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Равнобедренный треугольник 159"/>
          <p:cNvSpPr/>
          <p:nvPr/>
        </p:nvSpPr>
        <p:spPr>
          <a:xfrm flipV="1">
            <a:off x="7751806" y="2965619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Равнобедренный треугольник 160"/>
          <p:cNvSpPr/>
          <p:nvPr/>
        </p:nvSpPr>
        <p:spPr>
          <a:xfrm flipV="1">
            <a:off x="7253417" y="2961501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Равнобедренный треугольник 161"/>
          <p:cNvSpPr/>
          <p:nvPr/>
        </p:nvSpPr>
        <p:spPr>
          <a:xfrm flipV="1">
            <a:off x="9106932" y="2986215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Равнобедренный треугольник 162"/>
          <p:cNvSpPr/>
          <p:nvPr/>
        </p:nvSpPr>
        <p:spPr>
          <a:xfrm flipV="1">
            <a:off x="9630035" y="2965620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Равнобедренный треугольник 163"/>
          <p:cNvSpPr/>
          <p:nvPr/>
        </p:nvSpPr>
        <p:spPr>
          <a:xfrm flipV="1">
            <a:off x="10029570" y="2986214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Равнобедренный треугольник 164"/>
          <p:cNvSpPr/>
          <p:nvPr/>
        </p:nvSpPr>
        <p:spPr>
          <a:xfrm flipV="1">
            <a:off x="10544435" y="2982095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Равнобедренный треугольник 165"/>
          <p:cNvSpPr/>
          <p:nvPr/>
        </p:nvSpPr>
        <p:spPr>
          <a:xfrm flipV="1">
            <a:off x="11034586" y="2977976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Равнобедренный треугольник 166"/>
          <p:cNvSpPr/>
          <p:nvPr/>
        </p:nvSpPr>
        <p:spPr>
          <a:xfrm flipV="1">
            <a:off x="11541213" y="2973857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8" name="Таблица 167"/>
          <p:cNvGraphicFramePr>
            <a:graphicFrameLocks noGrp="1"/>
          </p:cNvGraphicFramePr>
          <p:nvPr/>
        </p:nvGraphicFramePr>
        <p:xfrm>
          <a:off x="6870355" y="1222173"/>
          <a:ext cx="5041560" cy="87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520"/>
                <a:gridCol w="1680520"/>
                <a:gridCol w="1680520"/>
              </a:tblGrid>
              <a:tr h="217560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Статьи расходов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Сумма, млн.</a:t>
                      </a:r>
                      <a:r>
                        <a:rPr lang="ru-RU" sz="700" baseline="0" dirty="0" smtClean="0"/>
                        <a:t> руб.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Источник</a:t>
                      </a:r>
                      <a:endParaRPr lang="ru-RU" sz="700" dirty="0"/>
                    </a:p>
                  </a:txBody>
                  <a:tcPr/>
                </a:tc>
              </a:tr>
              <a:tr h="217560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Строительство домиков 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/>
                        <a:t>Инвестор</a:t>
                      </a:r>
                    </a:p>
                  </a:txBody>
                  <a:tcPr/>
                </a:tc>
              </a:tr>
              <a:tr h="217560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Подведение</a:t>
                      </a:r>
                      <a:r>
                        <a:rPr lang="ru-RU" sz="700" baseline="0" dirty="0" smtClean="0"/>
                        <a:t> электроэнергии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/>
                        <a:t>Инвестор</a:t>
                      </a:r>
                    </a:p>
                  </a:txBody>
                  <a:tcPr/>
                </a:tc>
              </a:tr>
              <a:tr h="217560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Строительство дороги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/>
                        <a:t>Инвестор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" name="Прямоугольник 51"/>
          <p:cNvSpPr/>
          <p:nvPr/>
        </p:nvSpPr>
        <p:spPr>
          <a:xfrm>
            <a:off x="3937686" y="3789576"/>
            <a:ext cx="24054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В 16 км от города Оленегорска и в 2 км от федеральной трасы  имеется свободная инвестиционная площадка.</a:t>
            </a: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Земельный участок свободен от подземных инженерных сетей. Форма собственности - государственные земли, категория земель: «Земли особо охраняемых территорий и объектов».</a:t>
            </a:r>
          </a:p>
        </p:txBody>
      </p:sp>
    </p:spTree>
    <p:extLst>
      <p:ext uri="{BB962C8B-B14F-4D97-AF65-F5344CB8AC3E}">
        <p14:creationId xmlns="" xmlns:p14="http://schemas.microsoft.com/office/powerpoint/2010/main" val="86765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6864830" y="3834176"/>
            <a:ext cx="5056875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AutoNum type="arabicParenR"/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Сокращение издержек на производство пара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228600" lvl="0" indent="-2286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AutoNum type="arabicParenR"/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Стабилизация работы котельного оборудования;</a:t>
            </a:r>
          </a:p>
          <a:p>
            <a:pPr marL="228600" lvl="0" indent="-2286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AutoNum type="arabicParenR"/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Снижение стоимости электроэнергии;</a:t>
            </a:r>
          </a:p>
          <a:p>
            <a:pPr marL="228600" lvl="0" indent="-2286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AutoNum type="arabicParenR"/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Сокращение количества рабочих мест.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900287" y="1262408"/>
            <a:ext cx="24288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Установка двух </a:t>
            </a: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паровинтовых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машин типа КУ ПВМ-1000 для производства электроэнергии на собственные  нужды.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Модернизация четырех существующих </a:t>
            </a: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котлоагрегатов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Модернизация оборудования с применением частотных преобразователей</a:t>
            </a:r>
          </a:p>
        </p:txBody>
      </p:sp>
      <p:pic>
        <p:nvPicPr>
          <p:cNvPr id="6146" name="Picture 2" descr="C:\Users\panikar\Desktop\Рисунок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02588" y="1383176"/>
            <a:ext cx="2597849" cy="1785950"/>
          </a:xfrm>
          <a:prstGeom prst="rect">
            <a:avLst/>
          </a:prstGeom>
          <a:noFill/>
        </p:spPr>
      </p:pic>
      <p:pic>
        <p:nvPicPr>
          <p:cNvPr id="6147" name="Picture 3" descr="C:\Users\panikar\Desktop\Рисунок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23666" y="3840376"/>
            <a:ext cx="2566847" cy="1887564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>
            <a:off x="2889849" y="6323163"/>
            <a:ext cx="7910422" cy="534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Проект модернизации котельной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37093" y="915970"/>
            <a:ext cx="4997087" cy="307777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Содержание проекта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37094" y="3407673"/>
            <a:ext cx="4988460" cy="307777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Ресурсы по проекту: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906765" y="3390421"/>
            <a:ext cx="5000660" cy="307777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Эффекты по проекту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906765" y="5005189"/>
            <a:ext cx="5000660" cy="296684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Партнеры и инвесторы: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889849" y="6323163"/>
            <a:ext cx="7910422" cy="534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Проект модернизации котельной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-1" y="0"/>
            <a:ext cx="112908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8" y="265072"/>
            <a:ext cx="631685" cy="784400"/>
          </a:xfrm>
          <a:prstGeom prst="rect">
            <a:avLst/>
          </a:prstGeom>
        </p:spPr>
      </p:pic>
      <p:sp>
        <p:nvSpPr>
          <p:cNvPr id="55" name="Заголовок 3"/>
          <p:cNvSpPr txBox="1">
            <a:spLocks/>
          </p:cNvSpPr>
          <p:nvPr/>
        </p:nvSpPr>
        <p:spPr>
          <a:xfrm>
            <a:off x="866775" y="185738"/>
            <a:ext cx="11325225" cy="7072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СТАВКА 4:РАЗВИТИЕ ГОРОДСКОЙ СРЕДЫ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3888259" y="3781168"/>
            <a:ext cx="2529017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28600"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Установлено  </a:t>
            </a: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энергоэффективное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насосное оборудование в рамках </a:t>
            </a: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энергосервисного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договора заключенного в 2015 году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6885807" y="5390955"/>
            <a:ext cx="502610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  <a:buAutoNum type="arabicParenR"/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Заключен договор по проектным работам, далее контракт по установке КУ ПВМ-1000  с  ООО  «ВТТ»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AutoNum type="arabicParenR"/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Заключен </a:t>
            </a: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энергосервисный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договор с ООО «ВЭСКК», «СНЕГ»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AutoNum type="arabicParenR"/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Договор на проектные работы по реконструкции котлов с АО «Холдинговая компания «</a:t>
            </a: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Энергомаш-Строй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»»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881275" y="2122306"/>
            <a:ext cx="5000660" cy="307777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Сроки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89513" y="898717"/>
            <a:ext cx="5000660" cy="746358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Инвестиции по проекту (потребность):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465,67 млн. руб.</a:t>
            </a:r>
          </a:p>
          <a:p>
            <a:pPr>
              <a:lnSpc>
                <a:spcPts val="1700"/>
              </a:lnSpc>
              <a:defRPr/>
            </a:pPr>
            <a:endPara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7125723" y="2963033"/>
            <a:ext cx="4555531" cy="10825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58"/>
          <p:cNvCxnSpPr/>
          <p:nvPr/>
        </p:nvCxnSpPr>
        <p:spPr>
          <a:xfrm rot="16200000" flipV="1">
            <a:off x="7073593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Соединительная линия уступом 59"/>
          <p:cNvCxnSpPr/>
          <p:nvPr/>
        </p:nvCxnSpPr>
        <p:spPr>
          <a:xfrm rot="16200000" flipV="1">
            <a:off x="7573659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2" descr="C:\Users\panikar\Desktop\старт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91886" y="3100376"/>
            <a:ext cx="263400" cy="252425"/>
          </a:xfrm>
          <a:prstGeom prst="rect">
            <a:avLst/>
          </a:prstGeom>
          <a:noFill/>
        </p:spPr>
      </p:pic>
      <p:sp>
        <p:nvSpPr>
          <p:cNvPr id="62" name="TextBox 61"/>
          <p:cNvSpPr txBox="1"/>
          <p:nvPr/>
        </p:nvSpPr>
        <p:spPr>
          <a:xfrm>
            <a:off x="7375821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2018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947193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2017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4" name="Соединительная линия уступом 63"/>
          <p:cNvCxnSpPr/>
          <p:nvPr/>
        </p:nvCxnSpPr>
        <p:spPr>
          <a:xfrm rot="16200000" flipV="1">
            <a:off x="8002287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Соединительная линия уступом 64"/>
          <p:cNvCxnSpPr/>
          <p:nvPr/>
        </p:nvCxnSpPr>
        <p:spPr>
          <a:xfrm rot="16200000" flipV="1">
            <a:off x="8502353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Соединительная линия уступом 65"/>
          <p:cNvCxnSpPr/>
          <p:nvPr/>
        </p:nvCxnSpPr>
        <p:spPr>
          <a:xfrm rot="16200000" flipV="1">
            <a:off x="8930981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/>
          <p:nvPr/>
        </p:nvCxnSpPr>
        <p:spPr>
          <a:xfrm rot="16200000" flipV="1">
            <a:off x="9431047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Соединительная линия уступом 67"/>
          <p:cNvCxnSpPr/>
          <p:nvPr/>
        </p:nvCxnSpPr>
        <p:spPr>
          <a:xfrm rot="16200000" flipV="1">
            <a:off x="9859675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ная линия уступом 68"/>
          <p:cNvCxnSpPr/>
          <p:nvPr/>
        </p:nvCxnSpPr>
        <p:spPr>
          <a:xfrm rot="16200000" flipV="1">
            <a:off x="10359741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Соединительная линия уступом 69"/>
          <p:cNvCxnSpPr/>
          <p:nvPr/>
        </p:nvCxnSpPr>
        <p:spPr>
          <a:xfrm rot="16200000" flipV="1">
            <a:off x="10859807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Соединительная линия уступом 70"/>
          <p:cNvCxnSpPr/>
          <p:nvPr/>
        </p:nvCxnSpPr>
        <p:spPr>
          <a:xfrm rot="16200000" flipV="1">
            <a:off x="11359873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875887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2019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1162035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2026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375953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2020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304647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2022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804581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2021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0694920" y="2432719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2025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733275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2023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0233341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2024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0" name="Picture 3" descr="C:\Users\panikar\Desktop\4-color-infinity-sign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436976" y="3164019"/>
            <a:ext cx="334894" cy="172680"/>
          </a:xfrm>
          <a:prstGeom prst="rect">
            <a:avLst/>
          </a:prstGeom>
          <a:noFill/>
        </p:spPr>
      </p:pic>
      <p:pic>
        <p:nvPicPr>
          <p:cNvPr id="81" name="Picture 2" descr="C:\Users\panikar\Desktop\security-04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400000">
            <a:off x="9027124" y="3125597"/>
            <a:ext cx="243011" cy="244350"/>
          </a:xfrm>
          <a:prstGeom prst="ellipse">
            <a:avLst/>
          </a:prstGeom>
          <a:noFill/>
        </p:spPr>
      </p:pic>
      <p:sp>
        <p:nvSpPr>
          <p:cNvPr id="82" name="Равнобедренный треугольник 81"/>
          <p:cNvSpPr/>
          <p:nvPr/>
        </p:nvSpPr>
        <p:spPr>
          <a:xfrm flipV="1">
            <a:off x="8674445" y="2973857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Равнобедренный треугольник 116"/>
          <p:cNvSpPr/>
          <p:nvPr/>
        </p:nvSpPr>
        <p:spPr>
          <a:xfrm flipV="1">
            <a:off x="8184293" y="2986213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Равнобедренный треугольник 119"/>
          <p:cNvSpPr/>
          <p:nvPr/>
        </p:nvSpPr>
        <p:spPr>
          <a:xfrm flipV="1">
            <a:off x="7751806" y="2965619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Равнобедренный треугольник 120"/>
          <p:cNvSpPr/>
          <p:nvPr/>
        </p:nvSpPr>
        <p:spPr>
          <a:xfrm flipV="1">
            <a:off x="7253417" y="2961501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Равнобедренный треугольник 121"/>
          <p:cNvSpPr/>
          <p:nvPr/>
        </p:nvSpPr>
        <p:spPr>
          <a:xfrm flipV="1">
            <a:off x="9106932" y="2986215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Равнобедренный треугольник 122"/>
          <p:cNvSpPr/>
          <p:nvPr/>
        </p:nvSpPr>
        <p:spPr>
          <a:xfrm flipV="1">
            <a:off x="9630035" y="2965620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Равнобедренный треугольник 123"/>
          <p:cNvSpPr/>
          <p:nvPr/>
        </p:nvSpPr>
        <p:spPr>
          <a:xfrm flipV="1">
            <a:off x="10029570" y="2986214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Равнобедренный треугольник 124"/>
          <p:cNvSpPr/>
          <p:nvPr/>
        </p:nvSpPr>
        <p:spPr>
          <a:xfrm flipV="1">
            <a:off x="10544435" y="2982095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Равнобедренный треугольник 125"/>
          <p:cNvSpPr/>
          <p:nvPr/>
        </p:nvSpPr>
        <p:spPr>
          <a:xfrm flipV="1">
            <a:off x="11034586" y="2977976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Равнобедренный треугольник 126"/>
          <p:cNvSpPr/>
          <p:nvPr/>
        </p:nvSpPr>
        <p:spPr>
          <a:xfrm flipV="1">
            <a:off x="11541213" y="2973857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8" name="Таблица 127"/>
          <p:cNvGraphicFramePr>
            <a:graphicFrameLocks noGrp="1"/>
          </p:cNvGraphicFramePr>
          <p:nvPr/>
        </p:nvGraphicFramePr>
        <p:xfrm>
          <a:off x="6870355" y="1222173"/>
          <a:ext cx="5041560" cy="95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520"/>
                <a:gridCol w="1680520"/>
                <a:gridCol w="1680520"/>
              </a:tblGrid>
              <a:tr h="217560"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bg1"/>
                          </a:solidFill>
                        </a:rPr>
                        <a:t>Статьи расходов</a:t>
                      </a:r>
                      <a:endParaRPr lang="ru-RU" sz="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bg1"/>
                          </a:solidFill>
                        </a:rPr>
                        <a:t>Сумма, млн.</a:t>
                      </a:r>
                      <a:r>
                        <a:rPr lang="ru-RU" sz="700" baseline="0" dirty="0" smtClean="0">
                          <a:solidFill>
                            <a:schemeClr val="bg1"/>
                          </a:solidFill>
                        </a:rPr>
                        <a:t> руб.</a:t>
                      </a:r>
                      <a:endParaRPr lang="ru-RU" sz="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bg1"/>
                          </a:solidFill>
                        </a:rPr>
                        <a:t>Источник</a:t>
                      </a:r>
                      <a:endParaRPr lang="ru-RU" sz="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175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КУ ПВМ-1000</a:t>
                      </a:r>
                      <a:endParaRPr lang="ru-RU" sz="7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130,67</a:t>
                      </a:r>
                      <a:endParaRPr lang="ru-RU" sz="7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ООО «ВТТ»</a:t>
                      </a:r>
                      <a:endParaRPr lang="ru-RU" sz="7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175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7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Котлоагрегат</a:t>
                      </a:r>
                      <a:r>
                        <a:rPr lang="ru-RU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БКЗ 75/39-100/13 ФБ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335,00</a:t>
                      </a:r>
                      <a:endParaRPr lang="ru-RU" sz="7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АО «Холдинговая компания «</a:t>
                      </a:r>
                      <a:r>
                        <a:rPr lang="ru-RU" sz="7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ЭнергомашСТрой</a:t>
                      </a:r>
                      <a:r>
                        <a:rPr lang="ru-RU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»»</a:t>
                      </a:r>
                      <a:endParaRPr lang="ru-RU" sz="7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175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ИТОГО:</a:t>
                      </a:r>
                      <a:endParaRPr lang="ru-RU" sz="7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465,67</a:t>
                      </a:r>
                      <a:endParaRPr lang="ru-RU" sz="7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7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6005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6890711" y="3825549"/>
            <a:ext cx="5000660" cy="285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Создание 28 рабочих мест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890711" y="5403385"/>
            <a:ext cx="5013742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- Ведутся переговоры с инвестором</a:t>
            </a:r>
          </a:p>
          <a:p>
            <a:pPr>
              <a:lnSpc>
                <a:spcPts val="1700"/>
              </a:lnSpc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- Возможно обращение инвестора в ФРП</a:t>
            </a:r>
          </a:p>
        </p:txBody>
      </p:sp>
      <p:pic>
        <p:nvPicPr>
          <p:cNvPr id="9218" name="Picture 2" descr="C:\Users\panikar\Desktop\15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91587" y="1365924"/>
            <a:ext cx="2726286" cy="1779613"/>
          </a:xfrm>
          <a:prstGeom prst="rect">
            <a:avLst/>
          </a:prstGeom>
          <a:noFill/>
        </p:spPr>
      </p:pic>
      <p:sp>
        <p:nvSpPr>
          <p:cNvPr id="42" name="Прямоугольник 41"/>
          <p:cNvSpPr/>
          <p:nvPr/>
        </p:nvSpPr>
        <p:spPr>
          <a:xfrm>
            <a:off x="2889849" y="6323163"/>
            <a:ext cx="7910422" cy="534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Проект промышленно-сервисный кластер «Бардина»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11215" y="3394494"/>
            <a:ext cx="5015538" cy="307777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Ресурсы по проекту: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37093" y="915970"/>
            <a:ext cx="4997087" cy="307777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Содержание проекта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906765" y="3390421"/>
            <a:ext cx="5000660" cy="307777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Эффекты по проекту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906765" y="5005189"/>
            <a:ext cx="5000660" cy="296684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Партнеры и инвесторы: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-1" y="0"/>
            <a:ext cx="112908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8" y="265072"/>
            <a:ext cx="631685" cy="784400"/>
          </a:xfrm>
          <a:prstGeom prst="rect">
            <a:avLst/>
          </a:prstGeom>
        </p:spPr>
      </p:pic>
      <p:sp>
        <p:nvSpPr>
          <p:cNvPr id="76" name="Заголовок 3"/>
          <p:cNvSpPr txBox="1">
            <a:spLocks/>
          </p:cNvSpPr>
          <p:nvPr/>
        </p:nvSpPr>
        <p:spPr>
          <a:xfrm>
            <a:off x="866775" y="185738"/>
            <a:ext cx="11325225" cy="7072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СТАВКА 4:РАЗВИТИЕ ГОРОДСКОЙ СРЕДЫ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panikar\Desktop\spirt-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96786" y="3789717"/>
            <a:ext cx="2739625" cy="1647255"/>
          </a:xfrm>
          <a:prstGeom prst="rect">
            <a:avLst/>
          </a:prstGeom>
          <a:noFill/>
        </p:spPr>
      </p:pic>
      <p:sp>
        <p:nvSpPr>
          <p:cNvPr id="99" name="Прямоугольник 98"/>
          <p:cNvSpPr/>
          <p:nvPr/>
        </p:nvSpPr>
        <p:spPr>
          <a:xfrm>
            <a:off x="4127156" y="1367651"/>
            <a:ext cx="22077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Создание промышленно-сервисного кластера.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881275" y="2122306"/>
            <a:ext cx="5000660" cy="307777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Сроки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889513" y="898717"/>
            <a:ext cx="5000660" cy="528350"/>
          </a:xfrm>
          <a:prstGeom prst="rect">
            <a:avLst/>
          </a:prstGeom>
          <a:solidFill>
            <a:srgbClr val="00B0F0"/>
          </a:solidFill>
          <a:ln w="34925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Инвестиции по проекту (потребность):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36 млн. руб.</a:t>
            </a:r>
          </a:p>
          <a:p>
            <a:pPr>
              <a:lnSpc>
                <a:spcPts val="1700"/>
              </a:lnSpc>
              <a:defRPr/>
            </a:pPr>
            <a:endPara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7125723" y="2963033"/>
            <a:ext cx="4555531" cy="10825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Соединительная линия уступом 77"/>
          <p:cNvCxnSpPr/>
          <p:nvPr/>
        </p:nvCxnSpPr>
        <p:spPr>
          <a:xfrm rot="16200000" flipV="1">
            <a:off x="7073593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Соединительная линия уступом 78"/>
          <p:cNvCxnSpPr/>
          <p:nvPr/>
        </p:nvCxnSpPr>
        <p:spPr>
          <a:xfrm rot="16200000" flipV="1">
            <a:off x="7573659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2" descr="C:\Users\panikar\Desktop\старт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91886" y="3100376"/>
            <a:ext cx="263400" cy="252425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7375821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2018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947193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2017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3" name="Соединительная линия уступом 82"/>
          <p:cNvCxnSpPr/>
          <p:nvPr/>
        </p:nvCxnSpPr>
        <p:spPr>
          <a:xfrm rot="16200000" flipV="1">
            <a:off x="8002287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Соединительная линия уступом 83"/>
          <p:cNvCxnSpPr/>
          <p:nvPr/>
        </p:nvCxnSpPr>
        <p:spPr>
          <a:xfrm rot="16200000" flipV="1">
            <a:off x="8502353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Соединительная линия уступом 84"/>
          <p:cNvCxnSpPr/>
          <p:nvPr/>
        </p:nvCxnSpPr>
        <p:spPr>
          <a:xfrm rot="16200000" flipV="1">
            <a:off x="8930981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Соединительная линия уступом 85"/>
          <p:cNvCxnSpPr/>
          <p:nvPr/>
        </p:nvCxnSpPr>
        <p:spPr>
          <a:xfrm rot="16200000" flipV="1">
            <a:off x="9431047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Соединительная линия уступом 86"/>
          <p:cNvCxnSpPr/>
          <p:nvPr/>
        </p:nvCxnSpPr>
        <p:spPr>
          <a:xfrm rot="16200000" flipV="1">
            <a:off x="9859675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Соединительная линия уступом 87"/>
          <p:cNvCxnSpPr/>
          <p:nvPr/>
        </p:nvCxnSpPr>
        <p:spPr>
          <a:xfrm rot="16200000" flipV="1">
            <a:off x="10359741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Соединительная линия уступом 99"/>
          <p:cNvCxnSpPr/>
          <p:nvPr/>
        </p:nvCxnSpPr>
        <p:spPr>
          <a:xfrm rot="16200000" flipV="1">
            <a:off x="10859807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Соединительная линия уступом 100"/>
          <p:cNvCxnSpPr/>
          <p:nvPr/>
        </p:nvCxnSpPr>
        <p:spPr>
          <a:xfrm rot="16200000" flipV="1">
            <a:off x="11359873" y="2748719"/>
            <a:ext cx="285752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7875887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2019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1162035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2026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375953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2020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9304647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2022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804581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2021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0694920" y="2432719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2025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9733275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2023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0233341" y="2424481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2024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0" name="Picture 3" descr="C:\Users\panikar\Desktop\4-color-infinity-sign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436976" y="3164019"/>
            <a:ext cx="334894" cy="172680"/>
          </a:xfrm>
          <a:prstGeom prst="rect">
            <a:avLst/>
          </a:prstGeom>
          <a:noFill/>
        </p:spPr>
      </p:pic>
      <p:pic>
        <p:nvPicPr>
          <p:cNvPr id="111" name="Picture 2" descr="C:\Users\panikar\Desktop\security-04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400000">
            <a:off x="7676119" y="3117359"/>
            <a:ext cx="243011" cy="244350"/>
          </a:xfrm>
          <a:prstGeom prst="ellipse">
            <a:avLst/>
          </a:prstGeom>
          <a:noFill/>
        </p:spPr>
      </p:pic>
      <p:sp>
        <p:nvSpPr>
          <p:cNvPr id="112" name="Равнобедренный треугольник 111"/>
          <p:cNvSpPr/>
          <p:nvPr/>
        </p:nvSpPr>
        <p:spPr>
          <a:xfrm flipV="1">
            <a:off x="8674445" y="2973857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Равнобедренный треугольник 112"/>
          <p:cNvSpPr/>
          <p:nvPr/>
        </p:nvSpPr>
        <p:spPr>
          <a:xfrm flipV="1">
            <a:off x="8184293" y="2986213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Равнобедренный треугольник 113"/>
          <p:cNvSpPr/>
          <p:nvPr/>
        </p:nvSpPr>
        <p:spPr>
          <a:xfrm flipV="1">
            <a:off x="7751806" y="2965619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Равнобедренный треугольник 114"/>
          <p:cNvSpPr/>
          <p:nvPr/>
        </p:nvSpPr>
        <p:spPr>
          <a:xfrm flipV="1">
            <a:off x="7253417" y="2961501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Равнобедренный треугольник 115"/>
          <p:cNvSpPr/>
          <p:nvPr/>
        </p:nvSpPr>
        <p:spPr>
          <a:xfrm flipV="1">
            <a:off x="9106932" y="2986215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Равнобедренный треугольник 116"/>
          <p:cNvSpPr/>
          <p:nvPr/>
        </p:nvSpPr>
        <p:spPr>
          <a:xfrm flipV="1">
            <a:off x="9630035" y="2965620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Равнобедренный треугольник 117"/>
          <p:cNvSpPr/>
          <p:nvPr/>
        </p:nvSpPr>
        <p:spPr>
          <a:xfrm flipV="1">
            <a:off x="10029570" y="2986214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Равнобедренный треугольник 118"/>
          <p:cNvSpPr/>
          <p:nvPr/>
        </p:nvSpPr>
        <p:spPr>
          <a:xfrm flipV="1">
            <a:off x="10544435" y="2982095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Равнобедренный треугольник 119"/>
          <p:cNvSpPr/>
          <p:nvPr/>
        </p:nvSpPr>
        <p:spPr>
          <a:xfrm flipV="1">
            <a:off x="11034586" y="2977976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Равнобедренный треугольник 120"/>
          <p:cNvSpPr/>
          <p:nvPr/>
        </p:nvSpPr>
        <p:spPr>
          <a:xfrm flipV="1">
            <a:off x="11541213" y="2973857"/>
            <a:ext cx="74140" cy="1070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2" name="Таблица 121"/>
          <p:cNvGraphicFramePr>
            <a:graphicFrameLocks noGrp="1"/>
          </p:cNvGraphicFramePr>
          <p:nvPr/>
        </p:nvGraphicFramePr>
        <p:xfrm>
          <a:off x="6870355" y="1222173"/>
          <a:ext cx="5041560" cy="88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520"/>
                <a:gridCol w="1680520"/>
                <a:gridCol w="1680520"/>
              </a:tblGrid>
              <a:tr h="21756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Статьи расходов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Сумма, млн.</a:t>
                      </a:r>
                      <a:r>
                        <a:rPr lang="ru-RU" sz="900" baseline="0" dirty="0" smtClean="0"/>
                        <a:t> руб.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Источник</a:t>
                      </a:r>
                      <a:endParaRPr lang="ru-RU" sz="900" dirty="0"/>
                    </a:p>
                  </a:txBody>
                  <a:tcPr/>
                </a:tc>
              </a:tr>
              <a:tr h="217560"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/>
                </a:tc>
              </a:tr>
              <a:tr h="217560"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/>
                </a:tc>
              </a:tr>
              <a:tr h="217560"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8908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69" y="4427845"/>
            <a:ext cx="3567496" cy="21293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" y="0"/>
            <a:ext cx="112908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8" y="265072"/>
            <a:ext cx="631685" cy="784400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1129082" y="0"/>
            <a:ext cx="11060143" cy="64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ГЕОГРАФИЧЕСКОЕ ПОЛОЖЕНИЕ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2604238" y="5351795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604237" y="5279562"/>
            <a:ext cx="7253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МОСКВА</a:t>
            </a:r>
            <a:endParaRPr lang="ru-RU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2627097" y="5086225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604238" y="5064877"/>
            <a:ext cx="1363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САНКТ-ПЕТЕРБУРГ</a:t>
            </a:r>
            <a:endParaRPr lang="ru-RU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Блок-схема: узел 41"/>
          <p:cNvSpPr/>
          <p:nvPr/>
        </p:nvSpPr>
        <p:spPr>
          <a:xfrm>
            <a:off x="8986756" y="1852981"/>
            <a:ext cx="972000" cy="972000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часа 6500 ₽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МВК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9029878" y="859695"/>
            <a:ext cx="900000" cy="900000"/>
          </a:xfrm>
          <a:prstGeom prst="ellipse">
            <a:avLst/>
          </a:prstGeom>
          <a:blipFill>
            <a:blip r:embed="rId5" cstate="email"/>
            <a:srcRect/>
            <a:stretch>
              <a:fillRect l="18000" t="18000" r="18000" b="18000"/>
            </a:stretch>
          </a:blip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10070696" y="865048"/>
            <a:ext cx="900000" cy="900000"/>
          </a:xfrm>
          <a:prstGeom prst="ellipse">
            <a:avLst/>
          </a:prstGeom>
          <a:blipFill>
            <a:blip r:embed="rId6" cstate="email"/>
            <a:srcRect/>
            <a:stretch>
              <a:fillRect l="12828" t="16860" r="12828" b="16860"/>
            </a:stretch>
          </a:blip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11111514" y="865048"/>
            <a:ext cx="900000" cy="900000"/>
          </a:xfrm>
          <a:prstGeom prst="ellipse">
            <a:avLst/>
          </a:prstGeom>
          <a:blipFill>
            <a:blip r:embed="rId7" cstate="email"/>
            <a:srcRect/>
            <a:stretch>
              <a:fillRect l="12828" t="16860" r="12828" b="16860"/>
            </a:stretch>
          </a:blip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ru-RU"/>
          </a:p>
        </p:txBody>
      </p:sp>
      <p:sp>
        <p:nvSpPr>
          <p:cNvPr id="47" name="Блок-схема: узел 46"/>
          <p:cNvSpPr/>
          <p:nvPr/>
        </p:nvSpPr>
        <p:spPr>
          <a:xfrm>
            <a:off x="8979792" y="2945971"/>
            <a:ext cx="972000" cy="972000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часа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5500 ₽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МВК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Блок-схема: узел 47"/>
          <p:cNvSpPr/>
          <p:nvPr/>
        </p:nvSpPr>
        <p:spPr>
          <a:xfrm>
            <a:off x="11044270" y="4089912"/>
            <a:ext cx="972000" cy="972000"/>
          </a:xfrm>
          <a:prstGeom prst="flowChartConnector">
            <a:avLst/>
          </a:prstGeom>
          <a:solidFill>
            <a:srgbClr val="5FC153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часа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₽</a:t>
            </a:r>
          </a:p>
        </p:txBody>
      </p:sp>
      <p:sp>
        <p:nvSpPr>
          <p:cNvPr id="49" name="Блок-схема: узел 48"/>
          <p:cNvSpPr/>
          <p:nvPr/>
        </p:nvSpPr>
        <p:spPr>
          <a:xfrm>
            <a:off x="11062012" y="2945971"/>
            <a:ext cx="972000" cy="972000"/>
          </a:xfrm>
          <a:prstGeom prst="flowChartConnector">
            <a:avLst/>
          </a:prstGeom>
          <a:solidFill>
            <a:srgbClr val="5FC153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часов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4800 ₽</a:t>
            </a:r>
          </a:p>
        </p:txBody>
      </p:sp>
      <p:sp>
        <p:nvSpPr>
          <p:cNvPr id="50" name="Блок-схема: узел 49"/>
          <p:cNvSpPr/>
          <p:nvPr/>
        </p:nvSpPr>
        <p:spPr>
          <a:xfrm>
            <a:off x="11062012" y="1883659"/>
            <a:ext cx="972000" cy="972000"/>
          </a:xfrm>
          <a:prstGeom prst="flowChartConnector">
            <a:avLst/>
          </a:prstGeom>
          <a:solidFill>
            <a:srgbClr val="5FC153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часов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7500 ₽</a:t>
            </a:r>
          </a:p>
        </p:txBody>
      </p:sp>
      <p:sp>
        <p:nvSpPr>
          <p:cNvPr id="51" name="Блок-схема: узел 50"/>
          <p:cNvSpPr/>
          <p:nvPr/>
        </p:nvSpPr>
        <p:spPr>
          <a:xfrm>
            <a:off x="10016696" y="1901976"/>
            <a:ext cx="972000" cy="972000"/>
          </a:xfrm>
          <a:prstGeom prst="flowChartConnector">
            <a:avLst/>
          </a:prstGeom>
          <a:solidFill>
            <a:srgbClr val="FFC00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часа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3400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₽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Блок-схема: узел 51"/>
          <p:cNvSpPr/>
          <p:nvPr/>
        </p:nvSpPr>
        <p:spPr>
          <a:xfrm>
            <a:off x="10016696" y="2956633"/>
            <a:ext cx="972000" cy="972000"/>
          </a:xfrm>
          <a:prstGeom prst="flowChartConnector">
            <a:avLst/>
          </a:prstGeom>
          <a:solidFill>
            <a:srgbClr val="FFC00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часа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2700 ₽</a:t>
            </a:r>
          </a:p>
        </p:txBody>
      </p:sp>
      <p:sp>
        <p:nvSpPr>
          <p:cNvPr id="53" name="Блок-схема: узел 52"/>
          <p:cNvSpPr/>
          <p:nvPr/>
        </p:nvSpPr>
        <p:spPr>
          <a:xfrm>
            <a:off x="10016696" y="4089912"/>
            <a:ext cx="972000" cy="972000"/>
          </a:xfrm>
          <a:prstGeom prst="flowChartConnector">
            <a:avLst/>
          </a:prstGeom>
          <a:solidFill>
            <a:srgbClr val="FFC00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часа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 ₽</a:t>
            </a:r>
          </a:p>
        </p:txBody>
      </p:sp>
      <p:sp>
        <p:nvSpPr>
          <p:cNvPr id="59" name="Пятиугольник 58"/>
          <p:cNvSpPr/>
          <p:nvPr/>
        </p:nvSpPr>
        <p:spPr>
          <a:xfrm>
            <a:off x="6977773" y="2063562"/>
            <a:ext cx="1947570" cy="7560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2A61BA"/>
                </a:solidFill>
                <a:latin typeface="+mj-lt"/>
                <a:cs typeface="Arial" panose="020B0604020202020204" pitchFamily="34" charset="0"/>
              </a:rPr>
              <a:t>Москва- </a:t>
            </a:r>
            <a:r>
              <a:rPr lang="ru-RU" sz="1400" b="1" dirty="0" smtClean="0">
                <a:solidFill>
                  <a:srgbClr val="2A61BA"/>
                </a:solidFill>
                <a:latin typeface="+mj-lt"/>
                <a:cs typeface="Arial" panose="020B0604020202020204" pitchFamily="34" charset="0"/>
              </a:rPr>
              <a:t>Оленегорск</a:t>
            </a:r>
          </a:p>
          <a:p>
            <a:pPr algn="ctr"/>
            <a:r>
              <a:rPr lang="ru-RU" sz="1400" b="1" dirty="0" smtClean="0">
                <a:solidFill>
                  <a:srgbClr val="2A61BA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2A61BA"/>
                </a:solidFill>
                <a:latin typeface="+mj-lt"/>
                <a:cs typeface="Arial" panose="020B0604020202020204" pitchFamily="34" charset="0"/>
              </a:rPr>
              <a:t>(1900 км) </a:t>
            </a:r>
          </a:p>
        </p:txBody>
      </p:sp>
      <p:sp>
        <p:nvSpPr>
          <p:cNvPr id="60" name="Пятиугольник 59"/>
          <p:cNvSpPr/>
          <p:nvPr/>
        </p:nvSpPr>
        <p:spPr>
          <a:xfrm>
            <a:off x="6957047" y="3161971"/>
            <a:ext cx="1957841" cy="7560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2A61BA"/>
                </a:solidFill>
                <a:latin typeface="+mj-lt"/>
                <a:cs typeface="Arial" panose="020B0604020202020204" pitchFamily="34" charset="0"/>
              </a:rPr>
              <a:t>Санкт-Петербург – Оленегорск </a:t>
            </a:r>
            <a:endParaRPr lang="ru-RU" sz="1400" b="1" dirty="0" smtClean="0">
              <a:solidFill>
                <a:srgbClr val="2A61BA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2A61BA"/>
                </a:solidFill>
                <a:latin typeface="+mj-lt"/>
                <a:cs typeface="Arial" panose="020B0604020202020204" pitchFamily="34" charset="0"/>
              </a:rPr>
              <a:t>(</a:t>
            </a:r>
            <a:r>
              <a:rPr lang="ru-RU" sz="1400" b="1" dirty="0">
                <a:solidFill>
                  <a:srgbClr val="2A61BA"/>
                </a:solidFill>
                <a:latin typeface="+mj-lt"/>
                <a:cs typeface="Arial" panose="020B0604020202020204" pitchFamily="34" charset="0"/>
              </a:rPr>
              <a:t>1200 км)</a:t>
            </a:r>
          </a:p>
        </p:txBody>
      </p:sp>
      <p:sp>
        <p:nvSpPr>
          <p:cNvPr id="61" name="Пятиугольник 60"/>
          <p:cNvSpPr/>
          <p:nvPr/>
        </p:nvSpPr>
        <p:spPr>
          <a:xfrm>
            <a:off x="6946777" y="4254848"/>
            <a:ext cx="1968111" cy="7560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2A61BA"/>
                </a:solidFill>
                <a:latin typeface="+mj-lt"/>
                <a:cs typeface="Arial" panose="020B0604020202020204" pitchFamily="34" charset="0"/>
              </a:rPr>
              <a:t>Мурманск – Оленегорск </a:t>
            </a:r>
            <a:endParaRPr lang="ru-RU" sz="1400" b="1" dirty="0" smtClean="0">
              <a:solidFill>
                <a:srgbClr val="2A61BA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2A61BA"/>
                </a:solidFill>
                <a:latin typeface="+mj-lt"/>
                <a:cs typeface="Arial" panose="020B0604020202020204" pitchFamily="34" charset="0"/>
              </a:rPr>
              <a:t>(</a:t>
            </a:r>
            <a:r>
              <a:rPr lang="ru-RU" sz="1400" b="1" dirty="0">
                <a:solidFill>
                  <a:srgbClr val="2A61BA"/>
                </a:solidFill>
                <a:latin typeface="+mj-lt"/>
                <a:cs typeface="Arial" panose="020B0604020202020204" pitchFamily="34" charset="0"/>
              </a:rPr>
              <a:t>100 км)</a:t>
            </a:r>
          </a:p>
        </p:txBody>
      </p:sp>
      <p:sp>
        <p:nvSpPr>
          <p:cNvPr id="63" name="TextBox 62"/>
          <p:cNvSpPr txBox="1"/>
          <p:nvPr>
            <p:extLst>
              <p:ext uri="{D42A27DB-BD31-4B8C-83A1-F6EECF244321}">
                <p14:modId xmlns="" xmlns:p14="http://schemas.microsoft.com/office/powerpoint/2010/main" val="2206625558"/>
              </p:ext>
            </p:extLst>
          </p:nvPr>
        </p:nvSpPr>
        <p:spPr>
          <a:xfrm>
            <a:off x="6937685" y="5273936"/>
            <a:ext cx="2179337" cy="14400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Пограничные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пункты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sz="6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Лотта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- 320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км;</a:t>
            </a:r>
          </a:p>
          <a:p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Салла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- 320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км;</a:t>
            </a:r>
          </a:p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Борисоглебск -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300 км.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296072" y="5273012"/>
            <a:ext cx="2688296" cy="14400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Туристические объекты:</a:t>
            </a:r>
          </a:p>
          <a:p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1.Териберка - 220 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км;</a:t>
            </a:r>
          </a:p>
          <a:p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2.Кировск - 90 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км;</a:t>
            </a:r>
          </a:p>
          <a:p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3,Ловозеро - 80 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км;</a:t>
            </a:r>
          </a:p>
          <a:p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4.Мончегорск – 30 км;</a:t>
            </a:r>
          </a:p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.Рыбачий - 210 км.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465" y="5913168"/>
            <a:ext cx="644026" cy="644026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888" y="5715461"/>
            <a:ext cx="1039440" cy="1039440"/>
          </a:xfrm>
          <a:prstGeom prst="rect">
            <a:avLst/>
          </a:prstGeom>
        </p:spPr>
      </p:pic>
      <p:sp>
        <p:nvSpPr>
          <p:cNvPr id="33" name="Блок-схема: узел 32"/>
          <p:cNvSpPr/>
          <p:nvPr/>
        </p:nvSpPr>
        <p:spPr>
          <a:xfrm>
            <a:off x="8979792" y="4089912"/>
            <a:ext cx="972000" cy="972000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349" y="5247949"/>
            <a:ext cx="489142" cy="48914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80" y="4753558"/>
            <a:ext cx="463502" cy="46350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sharpenSoften amount="-32000"/>
                    </a14:imgEffect>
                    <a14:imgEffect>
                      <a14:brightnessContrast bright="45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55" y="871893"/>
            <a:ext cx="4621586" cy="3343275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35" name="Блок-схема: узел 34"/>
          <p:cNvSpPr/>
          <p:nvPr/>
        </p:nvSpPr>
        <p:spPr>
          <a:xfrm>
            <a:off x="3275412" y="2495315"/>
            <a:ext cx="222636" cy="21468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2659185" y="2125983"/>
            <a:ext cx="1455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ОЛЕНЕГОРСК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7" name="Кольцо 36"/>
          <p:cNvSpPr/>
          <p:nvPr/>
        </p:nvSpPr>
        <p:spPr>
          <a:xfrm>
            <a:off x="2053461" y="3744946"/>
            <a:ext cx="144000" cy="1440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Кольцо 37"/>
          <p:cNvSpPr/>
          <p:nvPr/>
        </p:nvSpPr>
        <p:spPr>
          <a:xfrm>
            <a:off x="1869431" y="2137558"/>
            <a:ext cx="144000" cy="1440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Кольцо 38"/>
          <p:cNvSpPr/>
          <p:nvPr/>
        </p:nvSpPr>
        <p:spPr>
          <a:xfrm>
            <a:off x="2688941" y="1171399"/>
            <a:ext cx="144000" cy="1440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82458" y="888651"/>
            <a:ext cx="12767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Борисоглебский</a:t>
            </a:r>
          </a:p>
          <a:p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(Норвегия)</a:t>
            </a: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70105" y="1725954"/>
            <a:ext cx="1324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 smtClean="0">
                <a:solidFill>
                  <a:schemeClr val="accent1">
                    <a:lumMod val="75000"/>
                  </a:schemeClr>
                </a:solidFill>
              </a:rPr>
              <a:t>Лотта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Финляндия)</a:t>
            </a: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99735" y="3321846"/>
            <a:ext cx="986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 smtClean="0">
                <a:solidFill>
                  <a:schemeClr val="accent1">
                    <a:lumMod val="75000"/>
                  </a:schemeClr>
                </a:solidFill>
              </a:rPr>
              <a:t>Салла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(Финляндия)</a:t>
            </a: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Семиугольник 53"/>
          <p:cNvSpPr/>
          <p:nvPr/>
        </p:nvSpPr>
        <p:spPr>
          <a:xfrm>
            <a:off x="3916768" y="1510705"/>
            <a:ext cx="180000" cy="180000"/>
          </a:xfrm>
          <a:prstGeom prst="hep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1</a:t>
            </a:r>
            <a:endParaRPr lang="ru-RU" sz="1100" dirty="0"/>
          </a:p>
        </p:txBody>
      </p:sp>
      <p:sp>
        <p:nvSpPr>
          <p:cNvPr id="55" name="Семиугольник 54"/>
          <p:cNvSpPr/>
          <p:nvPr/>
        </p:nvSpPr>
        <p:spPr>
          <a:xfrm>
            <a:off x="3508451" y="2957067"/>
            <a:ext cx="180000" cy="180000"/>
          </a:xfrm>
          <a:prstGeom prst="hep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2</a:t>
            </a:r>
            <a:endParaRPr lang="ru-RU" sz="1100" dirty="0"/>
          </a:p>
        </p:txBody>
      </p:sp>
      <p:sp>
        <p:nvSpPr>
          <p:cNvPr id="56" name="Семиугольник 55"/>
          <p:cNvSpPr/>
          <p:nvPr/>
        </p:nvSpPr>
        <p:spPr>
          <a:xfrm>
            <a:off x="4034662" y="2681022"/>
            <a:ext cx="180000" cy="180000"/>
          </a:xfrm>
          <a:prstGeom prst="hep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3</a:t>
            </a:r>
            <a:endParaRPr lang="ru-RU" sz="1100" dirty="0"/>
          </a:p>
        </p:txBody>
      </p:sp>
      <p:sp>
        <p:nvSpPr>
          <p:cNvPr id="57" name="Семиугольник 56"/>
          <p:cNvSpPr/>
          <p:nvPr/>
        </p:nvSpPr>
        <p:spPr>
          <a:xfrm>
            <a:off x="3163395" y="2819045"/>
            <a:ext cx="180000" cy="180000"/>
          </a:xfrm>
          <a:prstGeom prst="hep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4</a:t>
            </a:r>
            <a:endParaRPr lang="ru-RU" sz="1100" dirty="0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828" y="3708665"/>
            <a:ext cx="212654" cy="212654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65" y="2097995"/>
            <a:ext cx="212654" cy="212654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462" y="1116741"/>
            <a:ext cx="212654" cy="212654"/>
          </a:xfrm>
          <a:prstGeom prst="rect">
            <a:avLst/>
          </a:prstGeom>
        </p:spPr>
      </p:pic>
      <p:sp>
        <p:nvSpPr>
          <p:cNvPr id="70" name="Кольцо 69"/>
          <p:cNvSpPr/>
          <p:nvPr/>
        </p:nvSpPr>
        <p:spPr>
          <a:xfrm>
            <a:off x="3410239" y="1821432"/>
            <a:ext cx="144000" cy="144000"/>
          </a:xfrm>
          <a:prstGeom prst="don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512949" y="1768877"/>
            <a:ext cx="15665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Мурманск</a:t>
            </a: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15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153" y="2562869"/>
            <a:ext cx="380732" cy="380732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5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584" y="2873270"/>
            <a:ext cx="380732" cy="380732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5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903" y="1421357"/>
            <a:ext cx="380732" cy="380732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5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599" y="933528"/>
            <a:ext cx="380732" cy="380732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5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918" y="2718679"/>
            <a:ext cx="380732" cy="380732"/>
          </a:xfrm>
          <a:prstGeom prst="rect">
            <a:avLst/>
          </a:prstGeom>
        </p:spPr>
      </p:pic>
      <p:sp>
        <p:nvSpPr>
          <p:cNvPr id="77" name="Семиугольник 76"/>
          <p:cNvSpPr/>
          <p:nvPr/>
        </p:nvSpPr>
        <p:spPr>
          <a:xfrm>
            <a:off x="3022003" y="1062724"/>
            <a:ext cx="180000" cy="180000"/>
          </a:xfrm>
          <a:prstGeom prst="hep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5</a:t>
            </a:r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16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31" y="1505091"/>
            <a:ext cx="489032" cy="489032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 flipH="1" flipV="1">
            <a:off x="2231410" y="3980215"/>
            <a:ext cx="485499" cy="888743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3202003" y="4184287"/>
            <a:ext cx="2419076" cy="837326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9477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0"/>
            <a:ext cx="112908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8" y="265072"/>
            <a:ext cx="631685" cy="784400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1129082" y="0"/>
            <a:ext cx="11052000" cy="64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b="1" dirty="0">
                <a:latin typeface="+mj-lt"/>
              </a:rPr>
              <a:t>ДЕМОГРАФИЧЕСКОЕ ПОЛОЖЕНИЕ</a:t>
            </a:r>
          </a:p>
        </p:txBody>
      </p:sp>
      <p:graphicFrame>
        <p:nvGraphicFramePr>
          <p:cNvPr id="34" name="Содержимое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0188331"/>
              </p:ext>
            </p:extLst>
          </p:nvPr>
        </p:nvGraphicFramePr>
        <p:xfrm>
          <a:off x="2163765" y="1365682"/>
          <a:ext cx="4626552" cy="2536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6" name="Содержимое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04372350"/>
              </p:ext>
            </p:extLst>
          </p:nvPr>
        </p:nvGraphicFramePr>
        <p:xfrm>
          <a:off x="2111662" y="4180511"/>
          <a:ext cx="5043409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7" name="Содержимое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06443159"/>
              </p:ext>
            </p:extLst>
          </p:nvPr>
        </p:nvGraphicFramePr>
        <p:xfrm>
          <a:off x="7175407" y="4189807"/>
          <a:ext cx="4795154" cy="2740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22255589"/>
              </p:ext>
            </p:extLst>
          </p:nvPr>
        </p:nvGraphicFramePr>
        <p:xfrm>
          <a:off x="6960846" y="1367481"/>
          <a:ext cx="4687457" cy="2668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715" y="1002997"/>
            <a:ext cx="821654" cy="8216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003" y="1068515"/>
            <a:ext cx="756136" cy="756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34" y="3754071"/>
            <a:ext cx="852881" cy="8528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003" y="3850816"/>
            <a:ext cx="756136" cy="7561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385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732" y="4973027"/>
            <a:ext cx="3168000" cy="1783584"/>
          </a:xfrm>
          <a:prstGeom prst="rect">
            <a:avLst/>
          </a:prstGeom>
          <a:ln w="28575">
            <a:solidFill>
              <a:srgbClr val="328FF8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732" y="2829954"/>
            <a:ext cx="3168000" cy="1783584"/>
          </a:xfrm>
          <a:prstGeom prst="rect">
            <a:avLst/>
          </a:prstGeom>
          <a:ln w="28575">
            <a:solidFill>
              <a:srgbClr val="328FF8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-1" y="0"/>
            <a:ext cx="112908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8" y="265072"/>
            <a:ext cx="631685" cy="784400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1129083" y="0"/>
            <a:ext cx="11062918" cy="64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УГРОЗЫ И РИСКИ РАЗВИТИЯ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83480" y="4710863"/>
            <a:ext cx="3457768" cy="830997"/>
          </a:xfrm>
          <a:prstGeom prst="rect">
            <a:avLst/>
          </a:prstGeom>
          <a:ln w="3492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Отток населения: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6 тыс. чел. - оптимистичный прогноз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10 тыс. чел. - пессимистичный прогноз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2258336651"/>
              </p:ext>
            </p:extLst>
          </p:nvPr>
        </p:nvGraphicFramePr>
        <p:xfrm>
          <a:off x="1158655" y="699982"/>
          <a:ext cx="3649822" cy="3225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Shape 23"/>
          <p:cNvSpPr/>
          <p:nvPr/>
        </p:nvSpPr>
        <p:spPr>
          <a:xfrm rot="1185634">
            <a:off x="9721573" y="1334193"/>
            <a:ext cx="911746" cy="772120"/>
          </a:xfrm>
          <a:prstGeom prst="swooshArrow">
            <a:avLst>
              <a:gd name="adj1" fmla="val 19680"/>
              <a:gd name="adj2" fmla="val 31370"/>
            </a:avLst>
          </a:prstGeom>
          <a:solidFill>
            <a:srgbClr val="FF0000"/>
          </a:solidFill>
          <a:ln>
            <a:solidFill>
              <a:sysClr val="window" lastClr="FFFFFF"/>
            </a:solidFill>
          </a:ln>
          <a:effectLst>
            <a:outerShdw sx="1000" sy="1000" algn="ctr">
              <a:srgbClr val="000000"/>
            </a:outerShdw>
          </a:effectLst>
        </p:spPr>
      </p:sp>
      <p:sp>
        <p:nvSpPr>
          <p:cNvPr id="27" name="Скругленная прямоугольная выноска 26"/>
          <p:cNvSpPr/>
          <p:nvPr/>
        </p:nvSpPr>
        <p:spPr>
          <a:xfrm>
            <a:off x="9132029" y="4266037"/>
            <a:ext cx="2018469" cy="321868"/>
          </a:xfrm>
          <a:prstGeom prst="wedgeRoundRectCallout">
            <a:avLst>
              <a:gd name="adj1" fmla="val 3732"/>
              <a:gd name="adj2" fmla="val -181527"/>
              <a:gd name="adj3" fmla="val 16667"/>
            </a:avLst>
          </a:prstGeom>
          <a:noFill/>
          <a:ln w="19050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1D09B3"/>
              </a:solidFill>
              <a:latin typeface="+mj-lt"/>
            </a:endParaRPr>
          </a:p>
          <a:p>
            <a:pPr algn="ctr"/>
            <a:r>
              <a:rPr lang="ru-RU" sz="1400" b="1" dirty="0">
                <a:solidFill>
                  <a:srgbClr val="1D09B3"/>
                </a:solidFill>
                <a:latin typeface="+mj-lt"/>
              </a:rPr>
              <a:t>Настоящее</a:t>
            </a:r>
            <a:r>
              <a:rPr lang="ru-RU" sz="1400" dirty="0">
                <a:solidFill>
                  <a:srgbClr val="1D09B3"/>
                </a:solidFill>
                <a:latin typeface="+mj-lt"/>
              </a:rPr>
              <a:t> </a:t>
            </a:r>
            <a:r>
              <a:rPr lang="ru-RU" sz="1400" b="1" dirty="0">
                <a:solidFill>
                  <a:srgbClr val="1D09B3"/>
                </a:solidFill>
                <a:latin typeface="+mj-lt"/>
              </a:rPr>
              <a:t>время</a:t>
            </a:r>
          </a:p>
          <a:p>
            <a:pPr lvl="0" algn="ctr"/>
            <a:endParaRPr lang="ru-RU" sz="1400" b="1" dirty="0">
              <a:solidFill>
                <a:srgbClr val="C00000"/>
              </a:solidFill>
              <a:latin typeface="+mj-lt"/>
              <a:cs typeface="DIN Pro Cond Medium" panose="020B0606020101010102" pitchFamily="34" charset="-52"/>
            </a:endParaRP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9132029" y="6309922"/>
            <a:ext cx="2018469" cy="446532"/>
          </a:xfrm>
          <a:prstGeom prst="wedgeRoundRectCallout">
            <a:avLst>
              <a:gd name="adj1" fmla="val 5457"/>
              <a:gd name="adj2" fmla="val -155063"/>
              <a:gd name="adj3" fmla="val 16667"/>
            </a:avLst>
          </a:prstGeom>
          <a:noFill/>
          <a:ln w="19050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>
              <a:solidFill>
                <a:srgbClr val="1D09B3"/>
              </a:solidFill>
              <a:latin typeface="+mj-lt"/>
            </a:endParaRPr>
          </a:p>
          <a:p>
            <a:pPr algn="ctr"/>
            <a:r>
              <a:rPr lang="ru-RU" sz="1400" b="1" dirty="0" smtClean="0">
                <a:solidFill>
                  <a:srgbClr val="1D09B3"/>
                </a:solidFill>
                <a:latin typeface="+mj-lt"/>
              </a:rPr>
              <a:t>Территории</a:t>
            </a:r>
          </a:p>
          <a:p>
            <a:pPr algn="ctr"/>
            <a:r>
              <a:rPr lang="ru-RU" sz="1400" b="1" dirty="0" smtClean="0">
                <a:solidFill>
                  <a:srgbClr val="1D09B3"/>
                </a:solidFill>
                <a:latin typeface="+mj-lt"/>
              </a:rPr>
              <a:t> «разбитых окон»</a:t>
            </a:r>
            <a:endParaRPr lang="ru-RU" sz="1400" dirty="0">
              <a:solidFill>
                <a:srgbClr val="1D09B3"/>
              </a:solidFill>
              <a:latin typeface="+mj-lt"/>
            </a:endParaRPr>
          </a:p>
          <a:p>
            <a:pPr lvl="0" algn="ctr"/>
            <a:endParaRPr lang="ru-RU" sz="1400" b="1" dirty="0">
              <a:solidFill>
                <a:srgbClr val="C00000"/>
              </a:solidFill>
              <a:latin typeface="+mj-lt"/>
              <a:cs typeface="DIN Pro Cond Medium" panose="020B0606020101010102" pitchFamily="34" charset="-5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53413" y="720751"/>
            <a:ext cx="3312319" cy="369332"/>
          </a:xfrm>
          <a:prstGeom prst="rect">
            <a:avLst/>
          </a:prstGeom>
          <a:ln w="34925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Рост пустующего жилого фонда</a:t>
            </a:r>
            <a:endParaRPr lang="ru-RU" b="1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5149490" y="2614637"/>
            <a:ext cx="3240000" cy="432000"/>
          </a:xfrm>
          <a:custGeom>
            <a:avLst/>
            <a:gdLst>
              <a:gd name="connsiteX0" fmla="*/ 0 w 3248401"/>
              <a:gd name="connsiteY0" fmla="*/ 0 h 650240"/>
              <a:gd name="connsiteX1" fmla="*/ 3248401 w 3248401"/>
              <a:gd name="connsiteY1" fmla="*/ 0 h 650240"/>
              <a:gd name="connsiteX2" fmla="*/ 3248401 w 3248401"/>
              <a:gd name="connsiteY2" fmla="*/ 650240 h 650240"/>
              <a:gd name="connsiteX3" fmla="*/ 0 w 3248401"/>
              <a:gd name="connsiteY3" fmla="*/ 650240 h 650240"/>
              <a:gd name="connsiteX4" fmla="*/ 0 w 3248401"/>
              <a:gd name="connsiteY4" fmla="*/ 0 h 65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8401" h="650240">
                <a:moveTo>
                  <a:pt x="0" y="0"/>
                </a:moveTo>
                <a:lnTo>
                  <a:pt x="3248401" y="0"/>
                </a:lnTo>
                <a:lnTo>
                  <a:pt x="3248401" y="650240"/>
                </a:lnTo>
                <a:lnTo>
                  <a:pt x="0" y="65024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5">
              <a:hueOff val="1976486"/>
              <a:satOff val="-45801"/>
              <a:lumOff val="-13857"/>
              <a:alphaOff val="0"/>
            </a:schemeClr>
          </a:lnRef>
          <a:fillRef idx="1">
            <a:schemeClr val="accent5">
              <a:hueOff val="1976486"/>
              <a:satOff val="-45801"/>
              <a:lumOff val="-13857"/>
              <a:alphaOff val="0"/>
            </a:schemeClr>
          </a:fillRef>
          <a:effectRef idx="0">
            <a:schemeClr val="accent5">
              <a:hueOff val="1976486"/>
              <a:satOff val="-45801"/>
              <a:lumOff val="-13857"/>
              <a:alphaOff val="0"/>
            </a:schemeClr>
          </a:effectRef>
          <a:fontRef idx="minor">
            <a:schemeClr val="lt1"/>
          </a:fontRef>
        </p:style>
        <p:txBody>
          <a:bodyPr lIns="12382" tIns="12382" rIns="12382" bIns="12382" spcCol="953" anchor="ctr"/>
          <a:lstStyle/>
          <a:p>
            <a:pPr algn="ctr" defTabSz="433364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ru-RU" sz="1400" b="1" kern="0" cap="all" spc="150" dirty="0">
                <a:ln w="9000" cmpd="sng">
                  <a:noFill/>
                  <a:prstDash val="solid"/>
                </a:ln>
                <a:solidFill>
                  <a:schemeClr val="bg1"/>
                </a:solidFill>
                <a:latin typeface="+mj-lt"/>
                <a:cs typeface="Arial" pitchFamily="34" charset="0"/>
              </a:rPr>
              <a:t>РОСТ  БЕЗРАБОТИЦЫ </a:t>
            </a:r>
          </a:p>
        </p:txBody>
      </p:sp>
      <p:sp>
        <p:nvSpPr>
          <p:cNvPr id="35" name="Полилиния 34"/>
          <p:cNvSpPr/>
          <p:nvPr/>
        </p:nvSpPr>
        <p:spPr>
          <a:xfrm>
            <a:off x="5149490" y="1463606"/>
            <a:ext cx="3240000" cy="432000"/>
          </a:xfrm>
          <a:custGeom>
            <a:avLst/>
            <a:gdLst>
              <a:gd name="connsiteX0" fmla="*/ 0 w 3248401"/>
              <a:gd name="connsiteY0" fmla="*/ 0 h 650240"/>
              <a:gd name="connsiteX1" fmla="*/ 3248401 w 3248401"/>
              <a:gd name="connsiteY1" fmla="*/ 0 h 650240"/>
              <a:gd name="connsiteX2" fmla="*/ 3248401 w 3248401"/>
              <a:gd name="connsiteY2" fmla="*/ 650240 h 650240"/>
              <a:gd name="connsiteX3" fmla="*/ 0 w 3248401"/>
              <a:gd name="connsiteY3" fmla="*/ 650240 h 650240"/>
              <a:gd name="connsiteX4" fmla="*/ 0 w 3248401"/>
              <a:gd name="connsiteY4" fmla="*/ 0 h 65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8401" h="650240">
                <a:moveTo>
                  <a:pt x="0" y="0"/>
                </a:moveTo>
                <a:lnTo>
                  <a:pt x="3248401" y="0"/>
                </a:lnTo>
                <a:lnTo>
                  <a:pt x="3248401" y="650240"/>
                </a:lnTo>
                <a:lnTo>
                  <a:pt x="0" y="65024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style>
          <a:lnRef idx="2">
            <a:schemeClr val="accent5">
              <a:hueOff val="1976486"/>
              <a:satOff val="-45801"/>
              <a:lumOff val="-13857"/>
              <a:alphaOff val="0"/>
            </a:schemeClr>
          </a:lnRef>
          <a:fillRef idx="1">
            <a:schemeClr val="accent5">
              <a:hueOff val="1976486"/>
              <a:satOff val="-45801"/>
              <a:lumOff val="-13857"/>
              <a:alphaOff val="0"/>
            </a:schemeClr>
          </a:fillRef>
          <a:effectRef idx="0">
            <a:schemeClr val="accent5">
              <a:hueOff val="1976486"/>
              <a:satOff val="-45801"/>
              <a:lumOff val="-13857"/>
              <a:alphaOff val="0"/>
            </a:schemeClr>
          </a:effectRef>
          <a:fontRef idx="minor">
            <a:schemeClr val="lt1"/>
          </a:fontRef>
        </p:style>
        <p:txBody>
          <a:bodyPr lIns="12382" tIns="12382" rIns="12382" bIns="12382" spcCol="953" anchor="ctr"/>
          <a:lstStyle/>
          <a:p>
            <a:pPr algn="ctr" defTabSz="433364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ru-RU" sz="1400" b="1" kern="0" cap="all" spc="150" dirty="0">
                <a:ln w="9000" cmpd="sng">
                  <a:noFill/>
                  <a:prstDash val="solid"/>
                </a:ln>
                <a:solidFill>
                  <a:schemeClr val="bg1"/>
                </a:solidFill>
                <a:latin typeface="+mj-lt"/>
                <a:cs typeface="Arial" pitchFamily="34" charset="0"/>
              </a:rPr>
              <a:t>Снижение доходов</a:t>
            </a:r>
          </a:p>
        </p:txBody>
      </p:sp>
      <p:sp>
        <p:nvSpPr>
          <p:cNvPr id="38" name="Полилиния 37"/>
          <p:cNvSpPr/>
          <p:nvPr/>
        </p:nvSpPr>
        <p:spPr>
          <a:xfrm>
            <a:off x="5149490" y="1991283"/>
            <a:ext cx="3240000" cy="432000"/>
          </a:xfrm>
          <a:custGeom>
            <a:avLst/>
            <a:gdLst>
              <a:gd name="connsiteX0" fmla="*/ 0 w 3248401"/>
              <a:gd name="connsiteY0" fmla="*/ 0 h 650240"/>
              <a:gd name="connsiteX1" fmla="*/ 3248401 w 3248401"/>
              <a:gd name="connsiteY1" fmla="*/ 0 h 650240"/>
              <a:gd name="connsiteX2" fmla="*/ 3248401 w 3248401"/>
              <a:gd name="connsiteY2" fmla="*/ 650240 h 650240"/>
              <a:gd name="connsiteX3" fmla="*/ 0 w 3248401"/>
              <a:gd name="connsiteY3" fmla="*/ 650240 h 650240"/>
              <a:gd name="connsiteX4" fmla="*/ 0 w 3248401"/>
              <a:gd name="connsiteY4" fmla="*/ 0 h 65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8401" h="650240">
                <a:moveTo>
                  <a:pt x="0" y="0"/>
                </a:moveTo>
                <a:lnTo>
                  <a:pt x="3248401" y="0"/>
                </a:lnTo>
                <a:lnTo>
                  <a:pt x="3248401" y="650240"/>
                </a:lnTo>
                <a:lnTo>
                  <a:pt x="0" y="65024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style>
          <a:lnRef idx="2">
            <a:schemeClr val="accent5">
              <a:hueOff val="1976486"/>
              <a:satOff val="-45801"/>
              <a:lumOff val="-13857"/>
              <a:alphaOff val="0"/>
            </a:schemeClr>
          </a:lnRef>
          <a:fillRef idx="1">
            <a:schemeClr val="accent5">
              <a:hueOff val="1976486"/>
              <a:satOff val="-45801"/>
              <a:lumOff val="-13857"/>
              <a:alphaOff val="0"/>
            </a:schemeClr>
          </a:fillRef>
          <a:effectRef idx="0">
            <a:schemeClr val="accent5">
              <a:hueOff val="1976486"/>
              <a:satOff val="-45801"/>
              <a:lumOff val="-13857"/>
              <a:alphaOff val="0"/>
            </a:schemeClr>
          </a:effectRef>
          <a:fontRef idx="minor">
            <a:schemeClr val="lt1"/>
          </a:fontRef>
        </p:style>
        <p:txBody>
          <a:bodyPr lIns="12382" tIns="12382" rIns="12382" bIns="12382" spcCol="953" anchor="ctr"/>
          <a:lstStyle/>
          <a:p>
            <a:pPr algn="ctr" defTabSz="433364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ru-RU" sz="1400" b="1" kern="0" cap="all" spc="150" dirty="0">
                <a:ln w="9000" cmpd="sng">
                  <a:noFill/>
                  <a:prstDash val="solid"/>
                </a:ln>
                <a:solidFill>
                  <a:schemeClr val="bg1"/>
                </a:solidFill>
                <a:latin typeface="+mj-lt"/>
                <a:cs typeface="Arial" pitchFamily="34" charset="0"/>
              </a:rPr>
              <a:t>Социальная напряженность</a:t>
            </a:r>
          </a:p>
        </p:txBody>
      </p:sp>
      <p:sp>
        <p:nvSpPr>
          <p:cNvPr id="41" name="Полилиния 40"/>
          <p:cNvSpPr/>
          <p:nvPr/>
        </p:nvSpPr>
        <p:spPr>
          <a:xfrm>
            <a:off x="5149490" y="705614"/>
            <a:ext cx="3240000" cy="662315"/>
          </a:xfrm>
          <a:custGeom>
            <a:avLst/>
            <a:gdLst>
              <a:gd name="connsiteX0" fmla="*/ 0 w 3248401"/>
              <a:gd name="connsiteY0" fmla="*/ 0 h 650240"/>
              <a:gd name="connsiteX1" fmla="*/ 3248401 w 3248401"/>
              <a:gd name="connsiteY1" fmla="*/ 0 h 650240"/>
              <a:gd name="connsiteX2" fmla="*/ 3248401 w 3248401"/>
              <a:gd name="connsiteY2" fmla="*/ 650240 h 650240"/>
              <a:gd name="connsiteX3" fmla="*/ 0 w 3248401"/>
              <a:gd name="connsiteY3" fmla="*/ 650240 h 650240"/>
              <a:gd name="connsiteX4" fmla="*/ 0 w 3248401"/>
              <a:gd name="connsiteY4" fmla="*/ 0 h 65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8401" h="650240">
                <a:moveTo>
                  <a:pt x="0" y="0"/>
                </a:moveTo>
                <a:lnTo>
                  <a:pt x="3248401" y="0"/>
                </a:lnTo>
                <a:lnTo>
                  <a:pt x="3248401" y="650240"/>
                </a:lnTo>
                <a:lnTo>
                  <a:pt x="0" y="65024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style>
          <a:lnRef idx="2">
            <a:schemeClr val="accent5">
              <a:hueOff val="1976486"/>
              <a:satOff val="-45801"/>
              <a:lumOff val="-13857"/>
              <a:alphaOff val="0"/>
            </a:schemeClr>
          </a:lnRef>
          <a:fillRef idx="1">
            <a:schemeClr val="accent5">
              <a:hueOff val="1976486"/>
              <a:satOff val="-45801"/>
              <a:lumOff val="-13857"/>
              <a:alphaOff val="0"/>
            </a:schemeClr>
          </a:fillRef>
          <a:effectRef idx="0">
            <a:schemeClr val="accent5">
              <a:hueOff val="1976486"/>
              <a:satOff val="-45801"/>
              <a:lumOff val="-13857"/>
              <a:alphaOff val="0"/>
            </a:schemeClr>
          </a:effectRef>
          <a:fontRef idx="minor">
            <a:schemeClr val="lt1"/>
          </a:fontRef>
        </p:style>
        <p:txBody>
          <a:bodyPr lIns="12382" tIns="12382" rIns="12382" bIns="12382" spcCol="953" anchor="ctr"/>
          <a:lstStyle/>
          <a:p>
            <a:pPr algn="ctr" defTabSz="433364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ru-RU" b="1" kern="0" cap="all" spc="150" dirty="0">
                <a:ln w="9000" cmpd="sng">
                  <a:noFill/>
                  <a:prstDash val="solid"/>
                </a:ln>
                <a:solidFill>
                  <a:schemeClr val="bg1"/>
                </a:solidFill>
                <a:latin typeface="+mj-lt"/>
                <a:cs typeface="Arial" pitchFamily="34" charset="0"/>
              </a:rPr>
              <a:t>«Уход» </a:t>
            </a:r>
            <a:r>
              <a:rPr lang="ru-RU" b="1" kern="0" cap="all" spc="150" dirty="0" smtClean="0">
                <a:ln w="9000" cmpd="sng">
                  <a:noFill/>
                  <a:prstDash val="solid"/>
                </a:ln>
                <a:solidFill>
                  <a:schemeClr val="bg1"/>
                </a:solidFill>
                <a:latin typeface="+mj-lt"/>
                <a:cs typeface="Arial" pitchFamily="34" charset="0"/>
              </a:rPr>
              <a:t>предприятия</a:t>
            </a:r>
          </a:p>
          <a:p>
            <a:pPr algn="ctr" defTabSz="433364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ru-RU" b="1" kern="0" cap="all" spc="150" dirty="0" smtClean="0">
                <a:ln w="9000" cmpd="sng">
                  <a:noFill/>
                  <a:prstDash val="solid"/>
                </a:ln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ru-RU" b="1" kern="0" cap="all" spc="150" dirty="0">
                <a:ln w="9000" cmpd="sng">
                  <a:noFill/>
                  <a:prstDash val="solid"/>
                </a:ln>
                <a:solidFill>
                  <a:schemeClr val="bg1"/>
                </a:solidFill>
                <a:latin typeface="+mj-lt"/>
                <a:cs typeface="Arial" pitchFamily="34" charset="0"/>
              </a:rPr>
              <a:t>из </a:t>
            </a:r>
            <a:r>
              <a:rPr lang="ru-RU" b="1" kern="0" cap="all" spc="150" dirty="0" smtClean="0">
                <a:ln w="9000" cmpd="sng">
                  <a:noFill/>
                  <a:prstDash val="solid"/>
                </a:ln>
                <a:solidFill>
                  <a:schemeClr val="bg1"/>
                </a:solidFill>
                <a:latin typeface="+mj-lt"/>
                <a:cs typeface="Arial" pitchFamily="34" charset="0"/>
              </a:rPr>
              <a:t>города:</a:t>
            </a:r>
            <a:endParaRPr lang="ru-RU" b="1" kern="0" cap="all" spc="150" dirty="0">
              <a:ln w="9000" cmpd="sng">
                <a:noFill/>
                <a:prstDash val="solid"/>
              </a:ln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413" y="1080474"/>
            <a:ext cx="1157232" cy="11572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246" y="1141638"/>
            <a:ext cx="1157230" cy="11572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692" y="5693468"/>
            <a:ext cx="889942" cy="896038"/>
          </a:xfrm>
          <a:prstGeom prst="rect">
            <a:avLst/>
          </a:prstGeom>
        </p:spPr>
      </p:pic>
      <p:sp>
        <p:nvSpPr>
          <p:cNvPr id="34" name="Shape 33"/>
          <p:cNvSpPr/>
          <p:nvPr/>
        </p:nvSpPr>
        <p:spPr>
          <a:xfrm rot="1185634">
            <a:off x="2919268" y="5796515"/>
            <a:ext cx="911746" cy="772120"/>
          </a:xfrm>
          <a:prstGeom prst="swooshArrow">
            <a:avLst>
              <a:gd name="adj1" fmla="val 19680"/>
              <a:gd name="adj2" fmla="val 31370"/>
            </a:avLst>
          </a:prstGeom>
          <a:solidFill>
            <a:srgbClr val="FF0000"/>
          </a:solidFill>
          <a:ln>
            <a:solidFill>
              <a:sysClr val="window" lastClr="FFFFFF"/>
            </a:solidFill>
          </a:ln>
          <a:effectLst>
            <a:outerShdw sx="1000" sy="1000" algn="ctr">
              <a:srgbClr val="000000"/>
            </a:outerShdw>
          </a:effectLst>
        </p:spPr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07" y="5210700"/>
            <a:ext cx="2022459" cy="20224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253" y="785976"/>
            <a:ext cx="588995" cy="5889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593" y="3408652"/>
            <a:ext cx="936000" cy="936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806" y="3375765"/>
            <a:ext cx="936000" cy="936000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 flipV="1">
            <a:off x="1428415" y="3429000"/>
            <a:ext cx="1042357" cy="10183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3538627" y="3408652"/>
            <a:ext cx="1042357" cy="10183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646" y="3533025"/>
            <a:ext cx="778740" cy="778740"/>
          </a:xfrm>
          <a:prstGeom prst="rect">
            <a:avLst/>
          </a:prstGeom>
        </p:spPr>
      </p:pic>
      <p:sp>
        <p:nvSpPr>
          <p:cNvPr id="31" name="Полилиния 30"/>
          <p:cNvSpPr/>
          <p:nvPr/>
        </p:nvSpPr>
        <p:spPr>
          <a:xfrm>
            <a:off x="5149490" y="3237991"/>
            <a:ext cx="3240000" cy="432000"/>
          </a:xfrm>
          <a:custGeom>
            <a:avLst/>
            <a:gdLst>
              <a:gd name="connsiteX0" fmla="*/ 0 w 3248401"/>
              <a:gd name="connsiteY0" fmla="*/ 0 h 650240"/>
              <a:gd name="connsiteX1" fmla="*/ 3248401 w 3248401"/>
              <a:gd name="connsiteY1" fmla="*/ 0 h 650240"/>
              <a:gd name="connsiteX2" fmla="*/ 3248401 w 3248401"/>
              <a:gd name="connsiteY2" fmla="*/ 650240 h 650240"/>
              <a:gd name="connsiteX3" fmla="*/ 0 w 3248401"/>
              <a:gd name="connsiteY3" fmla="*/ 650240 h 650240"/>
              <a:gd name="connsiteX4" fmla="*/ 0 w 3248401"/>
              <a:gd name="connsiteY4" fmla="*/ 0 h 65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8401" h="650240">
                <a:moveTo>
                  <a:pt x="0" y="0"/>
                </a:moveTo>
                <a:lnTo>
                  <a:pt x="3248401" y="0"/>
                </a:lnTo>
                <a:lnTo>
                  <a:pt x="3248401" y="650240"/>
                </a:lnTo>
                <a:lnTo>
                  <a:pt x="0" y="65024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5">
              <a:hueOff val="1976486"/>
              <a:satOff val="-45801"/>
              <a:lumOff val="-13857"/>
              <a:alphaOff val="0"/>
            </a:schemeClr>
          </a:lnRef>
          <a:fillRef idx="1">
            <a:schemeClr val="accent5">
              <a:hueOff val="1976486"/>
              <a:satOff val="-45801"/>
              <a:lumOff val="-13857"/>
              <a:alphaOff val="0"/>
            </a:schemeClr>
          </a:fillRef>
          <a:effectRef idx="0">
            <a:schemeClr val="accent5">
              <a:hueOff val="1976486"/>
              <a:satOff val="-45801"/>
              <a:lumOff val="-13857"/>
              <a:alphaOff val="0"/>
            </a:schemeClr>
          </a:effectRef>
          <a:fontRef idx="minor">
            <a:schemeClr val="lt1"/>
          </a:fontRef>
        </p:style>
        <p:txBody>
          <a:bodyPr lIns="12382" tIns="12382" rIns="12382" bIns="12382" spcCol="953" anchor="ctr"/>
          <a:lstStyle/>
          <a:p>
            <a:pPr algn="ctr" defTabSz="433364">
              <a:lnSpc>
                <a:spcPct val="90000"/>
              </a:lnSpc>
              <a:spcAft>
                <a:spcPct val="35000"/>
              </a:spcAft>
            </a:pPr>
            <a:r>
              <a:rPr lang="ru-RU" sz="1400" b="1" kern="0" cap="all" spc="150" dirty="0" smtClean="0">
                <a:ln w="9000" cmpd="sng">
                  <a:noFill/>
                  <a:prstDash val="solid"/>
                </a:ln>
                <a:solidFill>
                  <a:schemeClr val="bg1"/>
                </a:solidFill>
                <a:latin typeface="+mj-lt"/>
                <a:cs typeface="Arial" pitchFamily="34" charset="0"/>
              </a:rPr>
              <a:t>отсутствие инвестиций</a:t>
            </a:r>
            <a:endParaRPr lang="ru-RU" sz="1400" b="1" kern="0" cap="all" spc="150" dirty="0">
              <a:ln w="9000" cmpd="sng">
                <a:noFill/>
                <a:prstDash val="solid"/>
              </a:ln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5149490" y="3855865"/>
            <a:ext cx="3240000" cy="432000"/>
          </a:xfrm>
          <a:custGeom>
            <a:avLst/>
            <a:gdLst>
              <a:gd name="connsiteX0" fmla="*/ 0 w 3248401"/>
              <a:gd name="connsiteY0" fmla="*/ 0 h 650240"/>
              <a:gd name="connsiteX1" fmla="*/ 3248401 w 3248401"/>
              <a:gd name="connsiteY1" fmla="*/ 0 h 650240"/>
              <a:gd name="connsiteX2" fmla="*/ 3248401 w 3248401"/>
              <a:gd name="connsiteY2" fmla="*/ 650240 h 650240"/>
              <a:gd name="connsiteX3" fmla="*/ 0 w 3248401"/>
              <a:gd name="connsiteY3" fmla="*/ 650240 h 650240"/>
              <a:gd name="connsiteX4" fmla="*/ 0 w 3248401"/>
              <a:gd name="connsiteY4" fmla="*/ 0 h 65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8401" h="650240">
                <a:moveTo>
                  <a:pt x="0" y="0"/>
                </a:moveTo>
                <a:lnTo>
                  <a:pt x="3248401" y="0"/>
                </a:lnTo>
                <a:lnTo>
                  <a:pt x="3248401" y="650240"/>
                </a:lnTo>
                <a:lnTo>
                  <a:pt x="0" y="65024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5">
              <a:hueOff val="1976486"/>
              <a:satOff val="-45801"/>
              <a:lumOff val="-13857"/>
              <a:alphaOff val="0"/>
            </a:schemeClr>
          </a:lnRef>
          <a:fillRef idx="1">
            <a:schemeClr val="accent5">
              <a:hueOff val="1976486"/>
              <a:satOff val="-45801"/>
              <a:lumOff val="-13857"/>
              <a:alphaOff val="0"/>
            </a:schemeClr>
          </a:fillRef>
          <a:effectRef idx="0">
            <a:schemeClr val="accent5">
              <a:hueOff val="1976486"/>
              <a:satOff val="-45801"/>
              <a:lumOff val="-13857"/>
              <a:alphaOff val="0"/>
            </a:schemeClr>
          </a:effectRef>
          <a:fontRef idx="minor">
            <a:schemeClr val="lt1"/>
          </a:fontRef>
        </p:style>
        <p:txBody>
          <a:bodyPr lIns="12382" tIns="12382" rIns="12382" bIns="12382" spcCol="953" anchor="ctr"/>
          <a:lstStyle/>
          <a:p>
            <a:pPr algn="ctr" defTabSz="433364">
              <a:lnSpc>
                <a:spcPct val="90000"/>
              </a:lnSpc>
              <a:spcAft>
                <a:spcPct val="35000"/>
              </a:spcAft>
            </a:pPr>
            <a:r>
              <a:rPr lang="ru-RU" sz="1400" b="1" kern="0" cap="all" spc="150" dirty="0">
                <a:ln w="9000" cmpd="sng">
                  <a:noFill/>
                  <a:prstDash val="solid"/>
                </a:ln>
                <a:solidFill>
                  <a:schemeClr val="bg1"/>
                </a:solidFill>
                <a:latin typeface="+mj-lt"/>
                <a:cs typeface="Arial" pitchFamily="34" charset="0"/>
              </a:rPr>
              <a:t>Разрушение инфраструктуры ЖКХ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57229" y="2245305"/>
            <a:ext cx="949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28FF8"/>
                </a:solidFill>
                <a:latin typeface="Century Gothic" panose="020B0502020202020204" pitchFamily="34" charset="0"/>
              </a:rPr>
              <a:t>25 кв.</a:t>
            </a:r>
            <a:endParaRPr lang="ru-RU" b="1" dirty="0">
              <a:solidFill>
                <a:srgbClr val="328FF8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644246" y="2231548"/>
            <a:ext cx="1148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28FF8"/>
                </a:solidFill>
                <a:latin typeface="Century Gothic" panose="020B0502020202020204" pitchFamily="34" charset="0"/>
              </a:rPr>
              <a:t>1200 кв.</a:t>
            </a:r>
            <a:endParaRPr lang="ru-RU" b="1" dirty="0">
              <a:solidFill>
                <a:srgbClr val="328FF8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Полилиния 41"/>
          <p:cNvSpPr/>
          <p:nvPr/>
        </p:nvSpPr>
        <p:spPr>
          <a:xfrm>
            <a:off x="5149490" y="4473739"/>
            <a:ext cx="3240000" cy="432000"/>
          </a:xfrm>
          <a:custGeom>
            <a:avLst/>
            <a:gdLst>
              <a:gd name="connsiteX0" fmla="*/ 0 w 3248401"/>
              <a:gd name="connsiteY0" fmla="*/ 0 h 650240"/>
              <a:gd name="connsiteX1" fmla="*/ 3248401 w 3248401"/>
              <a:gd name="connsiteY1" fmla="*/ 0 h 650240"/>
              <a:gd name="connsiteX2" fmla="*/ 3248401 w 3248401"/>
              <a:gd name="connsiteY2" fmla="*/ 650240 h 650240"/>
              <a:gd name="connsiteX3" fmla="*/ 0 w 3248401"/>
              <a:gd name="connsiteY3" fmla="*/ 650240 h 650240"/>
              <a:gd name="connsiteX4" fmla="*/ 0 w 3248401"/>
              <a:gd name="connsiteY4" fmla="*/ 0 h 65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8401" h="650240">
                <a:moveTo>
                  <a:pt x="0" y="0"/>
                </a:moveTo>
                <a:lnTo>
                  <a:pt x="3248401" y="0"/>
                </a:lnTo>
                <a:lnTo>
                  <a:pt x="3248401" y="650240"/>
                </a:lnTo>
                <a:lnTo>
                  <a:pt x="0" y="65024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5">
              <a:hueOff val="1976486"/>
              <a:satOff val="-45801"/>
              <a:lumOff val="-13857"/>
              <a:alphaOff val="0"/>
            </a:schemeClr>
          </a:lnRef>
          <a:fillRef idx="1">
            <a:schemeClr val="accent5">
              <a:hueOff val="1976486"/>
              <a:satOff val="-45801"/>
              <a:lumOff val="-13857"/>
              <a:alphaOff val="0"/>
            </a:schemeClr>
          </a:fillRef>
          <a:effectRef idx="0">
            <a:schemeClr val="accent5">
              <a:hueOff val="1976486"/>
              <a:satOff val="-45801"/>
              <a:lumOff val="-13857"/>
              <a:alphaOff val="0"/>
            </a:schemeClr>
          </a:effectRef>
          <a:fontRef idx="minor">
            <a:schemeClr val="lt1"/>
          </a:fontRef>
        </p:style>
        <p:txBody>
          <a:bodyPr lIns="12382" tIns="12382" rIns="12382" bIns="12382" spcCol="953" anchor="ctr"/>
          <a:lstStyle/>
          <a:p>
            <a:pPr algn="ctr" defTabSz="433364">
              <a:lnSpc>
                <a:spcPct val="90000"/>
              </a:lnSpc>
              <a:spcAft>
                <a:spcPct val="35000"/>
              </a:spcAft>
            </a:pPr>
            <a:r>
              <a:rPr lang="ru-RU" sz="1400" b="1" kern="0" cap="all" spc="150" dirty="0" smtClean="0">
                <a:ln w="9000" cmpd="sng">
                  <a:noFill/>
                  <a:prstDash val="solid"/>
                </a:ln>
                <a:solidFill>
                  <a:schemeClr val="bg1"/>
                </a:solidFill>
                <a:latin typeface="+mj-lt"/>
                <a:cs typeface="Arial" pitchFamily="34" charset="0"/>
              </a:rPr>
              <a:t>ЗАКРЫТИЕ ШКОЛ И ДЕТСКИХ САДОВ</a:t>
            </a:r>
            <a:endParaRPr lang="ru-RU" sz="1400" b="1" kern="0" cap="all" spc="150" dirty="0">
              <a:ln w="9000" cmpd="sng">
                <a:noFill/>
                <a:prstDash val="solid"/>
              </a:ln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3" name="Полилиния 42"/>
          <p:cNvSpPr/>
          <p:nvPr/>
        </p:nvSpPr>
        <p:spPr>
          <a:xfrm>
            <a:off x="5149490" y="5091613"/>
            <a:ext cx="3240000" cy="432000"/>
          </a:xfrm>
          <a:custGeom>
            <a:avLst/>
            <a:gdLst>
              <a:gd name="connsiteX0" fmla="*/ 0 w 3248401"/>
              <a:gd name="connsiteY0" fmla="*/ 0 h 650240"/>
              <a:gd name="connsiteX1" fmla="*/ 3248401 w 3248401"/>
              <a:gd name="connsiteY1" fmla="*/ 0 h 650240"/>
              <a:gd name="connsiteX2" fmla="*/ 3248401 w 3248401"/>
              <a:gd name="connsiteY2" fmla="*/ 650240 h 650240"/>
              <a:gd name="connsiteX3" fmla="*/ 0 w 3248401"/>
              <a:gd name="connsiteY3" fmla="*/ 650240 h 650240"/>
              <a:gd name="connsiteX4" fmla="*/ 0 w 3248401"/>
              <a:gd name="connsiteY4" fmla="*/ 0 h 65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8401" h="650240">
                <a:moveTo>
                  <a:pt x="0" y="0"/>
                </a:moveTo>
                <a:lnTo>
                  <a:pt x="3248401" y="0"/>
                </a:lnTo>
                <a:lnTo>
                  <a:pt x="3248401" y="650240"/>
                </a:lnTo>
                <a:lnTo>
                  <a:pt x="0" y="65024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5">
              <a:hueOff val="1976486"/>
              <a:satOff val="-45801"/>
              <a:lumOff val="-13857"/>
              <a:alphaOff val="0"/>
            </a:schemeClr>
          </a:lnRef>
          <a:fillRef idx="1">
            <a:schemeClr val="accent5">
              <a:hueOff val="1976486"/>
              <a:satOff val="-45801"/>
              <a:lumOff val="-13857"/>
              <a:alphaOff val="0"/>
            </a:schemeClr>
          </a:fillRef>
          <a:effectRef idx="0">
            <a:schemeClr val="accent5">
              <a:hueOff val="1976486"/>
              <a:satOff val="-45801"/>
              <a:lumOff val="-13857"/>
              <a:alphaOff val="0"/>
            </a:schemeClr>
          </a:effectRef>
          <a:fontRef idx="minor">
            <a:schemeClr val="lt1"/>
          </a:fontRef>
        </p:style>
        <p:txBody>
          <a:bodyPr lIns="12382" tIns="12382" rIns="12382" bIns="12382" spcCol="953" anchor="ctr"/>
          <a:lstStyle/>
          <a:p>
            <a:pPr algn="ctr" defTabSz="433364">
              <a:lnSpc>
                <a:spcPct val="90000"/>
              </a:lnSpc>
              <a:spcAft>
                <a:spcPct val="35000"/>
              </a:spcAft>
            </a:pPr>
            <a:r>
              <a:rPr lang="ru-RU" sz="1400" b="1" kern="0" cap="all" spc="150" dirty="0" smtClean="0">
                <a:ln w="9000" cmpd="sng">
                  <a:noFill/>
                  <a:prstDash val="solid"/>
                </a:ln>
                <a:solidFill>
                  <a:schemeClr val="bg1"/>
                </a:solidFill>
                <a:latin typeface="+mj-lt"/>
                <a:cs typeface="Arial" pitchFamily="34" charset="0"/>
              </a:rPr>
              <a:t>ЗАКРЫТИЕ УЧРЕЖДЕНИЙ ЗДРАВООХРАНЕНИЯ</a:t>
            </a:r>
            <a:endParaRPr lang="ru-RU" sz="1400" b="1" kern="0" cap="all" spc="150" dirty="0">
              <a:ln w="9000" cmpd="sng">
                <a:noFill/>
                <a:prstDash val="solid"/>
              </a:ln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4" name="Полилиния 43"/>
          <p:cNvSpPr/>
          <p:nvPr/>
        </p:nvSpPr>
        <p:spPr>
          <a:xfrm>
            <a:off x="5149490" y="5709487"/>
            <a:ext cx="3240000" cy="432000"/>
          </a:xfrm>
          <a:custGeom>
            <a:avLst/>
            <a:gdLst>
              <a:gd name="connsiteX0" fmla="*/ 0 w 3248401"/>
              <a:gd name="connsiteY0" fmla="*/ 0 h 650240"/>
              <a:gd name="connsiteX1" fmla="*/ 3248401 w 3248401"/>
              <a:gd name="connsiteY1" fmla="*/ 0 h 650240"/>
              <a:gd name="connsiteX2" fmla="*/ 3248401 w 3248401"/>
              <a:gd name="connsiteY2" fmla="*/ 650240 h 650240"/>
              <a:gd name="connsiteX3" fmla="*/ 0 w 3248401"/>
              <a:gd name="connsiteY3" fmla="*/ 650240 h 650240"/>
              <a:gd name="connsiteX4" fmla="*/ 0 w 3248401"/>
              <a:gd name="connsiteY4" fmla="*/ 0 h 65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8401" h="650240">
                <a:moveTo>
                  <a:pt x="0" y="0"/>
                </a:moveTo>
                <a:lnTo>
                  <a:pt x="3248401" y="0"/>
                </a:lnTo>
                <a:lnTo>
                  <a:pt x="3248401" y="650240"/>
                </a:lnTo>
                <a:lnTo>
                  <a:pt x="0" y="65024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5">
              <a:hueOff val="1976486"/>
              <a:satOff val="-45801"/>
              <a:lumOff val="-13857"/>
              <a:alphaOff val="0"/>
            </a:schemeClr>
          </a:lnRef>
          <a:fillRef idx="1">
            <a:schemeClr val="accent5">
              <a:hueOff val="1976486"/>
              <a:satOff val="-45801"/>
              <a:lumOff val="-13857"/>
              <a:alphaOff val="0"/>
            </a:schemeClr>
          </a:fillRef>
          <a:effectRef idx="0">
            <a:schemeClr val="accent5">
              <a:hueOff val="1976486"/>
              <a:satOff val="-45801"/>
              <a:lumOff val="-13857"/>
              <a:alphaOff val="0"/>
            </a:schemeClr>
          </a:effectRef>
          <a:fontRef idx="minor">
            <a:schemeClr val="lt1"/>
          </a:fontRef>
        </p:style>
        <p:txBody>
          <a:bodyPr lIns="12382" tIns="12382" rIns="12382" bIns="12382" spcCol="953" anchor="ctr"/>
          <a:lstStyle/>
          <a:p>
            <a:pPr algn="ctr" defTabSz="433364">
              <a:lnSpc>
                <a:spcPct val="90000"/>
              </a:lnSpc>
              <a:spcAft>
                <a:spcPct val="35000"/>
              </a:spcAft>
            </a:pPr>
            <a:r>
              <a:rPr lang="ru-RU" sz="1400" b="1" kern="0" cap="all" spc="150" dirty="0" smtClean="0">
                <a:ln w="9000" cmpd="sng">
                  <a:noFill/>
                  <a:prstDash val="solid"/>
                </a:ln>
                <a:solidFill>
                  <a:schemeClr val="bg1"/>
                </a:solidFill>
                <a:latin typeface="+mj-lt"/>
                <a:cs typeface="Arial" pitchFamily="34" charset="0"/>
              </a:rPr>
              <a:t>СОКРАЩЕНИЕ КОММУНАЛЬНЫХ СЛУЖБ</a:t>
            </a:r>
            <a:endParaRPr lang="ru-RU" sz="1400" b="1" kern="0" cap="all" spc="150" dirty="0">
              <a:ln w="9000" cmpd="sng">
                <a:noFill/>
                <a:prstDash val="solid"/>
              </a:ln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5" name="Полилиния 44"/>
          <p:cNvSpPr/>
          <p:nvPr/>
        </p:nvSpPr>
        <p:spPr>
          <a:xfrm>
            <a:off x="5149490" y="6327361"/>
            <a:ext cx="3240000" cy="432000"/>
          </a:xfrm>
          <a:custGeom>
            <a:avLst/>
            <a:gdLst>
              <a:gd name="connsiteX0" fmla="*/ 0 w 3248401"/>
              <a:gd name="connsiteY0" fmla="*/ 0 h 650240"/>
              <a:gd name="connsiteX1" fmla="*/ 3248401 w 3248401"/>
              <a:gd name="connsiteY1" fmla="*/ 0 h 650240"/>
              <a:gd name="connsiteX2" fmla="*/ 3248401 w 3248401"/>
              <a:gd name="connsiteY2" fmla="*/ 650240 h 650240"/>
              <a:gd name="connsiteX3" fmla="*/ 0 w 3248401"/>
              <a:gd name="connsiteY3" fmla="*/ 650240 h 650240"/>
              <a:gd name="connsiteX4" fmla="*/ 0 w 3248401"/>
              <a:gd name="connsiteY4" fmla="*/ 0 h 65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8401" h="650240">
                <a:moveTo>
                  <a:pt x="0" y="0"/>
                </a:moveTo>
                <a:lnTo>
                  <a:pt x="3248401" y="0"/>
                </a:lnTo>
                <a:lnTo>
                  <a:pt x="3248401" y="650240"/>
                </a:lnTo>
                <a:lnTo>
                  <a:pt x="0" y="65024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5">
              <a:hueOff val="1976486"/>
              <a:satOff val="-45801"/>
              <a:lumOff val="-13857"/>
              <a:alphaOff val="0"/>
            </a:schemeClr>
          </a:lnRef>
          <a:fillRef idx="1">
            <a:schemeClr val="accent5">
              <a:hueOff val="1976486"/>
              <a:satOff val="-45801"/>
              <a:lumOff val="-13857"/>
              <a:alphaOff val="0"/>
            </a:schemeClr>
          </a:fillRef>
          <a:effectRef idx="0">
            <a:schemeClr val="accent5">
              <a:hueOff val="1976486"/>
              <a:satOff val="-45801"/>
              <a:lumOff val="-13857"/>
              <a:alphaOff val="0"/>
            </a:schemeClr>
          </a:effectRef>
          <a:fontRef idx="minor">
            <a:schemeClr val="lt1"/>
          </a:fontRef>
        </p:style>
        <p:txBody>
          <a:bodyPr lIns="12382" tIns="12382" rIns="12382" bIns="12382" spcCol="953" anchor="ctr"/>
          <a:lstStyle/>
          <a:p>
            <a:pPr algn="ctr" defTabSz="433364">
              <a:lnSpc>
                <a:spcPct val="90000"/>
              </a:lnSpc>
              <a:spcAft>
                <a:spcPct val="35000"/>
              </a:spcAft>
            </a:pPr>
            <a:r>
              <a:rPr lang="ru-RU" sz="1400" b="1" kern="0" cap="all" spc="150" dirty="0" smtClean="0">
                <a:ln w="9000" cmpd="sng">
                  <a:noFill/>
                  <a:prstDash val="solid"/>
                </a:ln>
                <a:solidFill>
                  <a:schemeClr val="bg1"/>
                </a:solidFill>
                <a:latin typeface="+mj-lt"/>
                <a:cs typeface="Arial" pitchFamily="34" charset="0"/>
              </a:rPr>
              <a:t>СОКРАЩЕНИЕ НАСЕЛЕНИЯ ГОРОДА</a:t>
            </a:r>
            <a:endParaRPr lang="ru-RU" sz="1400" b="1" kern="0" cap="all" spc="150" dirty="0">
              <a:ln w="9000" cmpd="sng">
                <a:noFill/>
                <a:prstDash val="solid"/>
              </a:ln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934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0"/>
            <a:ext cx="112908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8" y="265072"/>
            <a:ext cx="631685" cy="784400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1129082" y="0"/>
            <a:ext cx="11062918" cy="64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СЦЕНАРИИ РАЗВИТИЯ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1573540" y="972000"/>
            <a:ext cx="2294625" cy="900000"/>
          </a:xfrm>
          <a:prstGeom prst="rect">
            <a:avLst/>
          </a:prstGeom>
          <a:noFill/>
          <a:ln w="28575">
            <a:solidFill>
              <a:srgbClr val="306E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 smtClean="0">
                <a:solidFill>
                  <a:srgbClr val="2F6DA4"/>
                </a:solidFill>
                <a:latin typeface="Arial" pitchFamily="34" charset="0"/>
                <a:cs typeface="Arial" pitchFamily="34" charset="0"/>
              </a:rPr>
              <a:t>АО «ОЛКОН»</a:t>
            </a:r>
            <a:endParaRPr lang="ru-RU" sz="1600" dirty="0">
              <a:solidFill>
                <a:srgbClr val="2F6DA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4313329" y="972000"/>
            <a:ext cx="2159283" cy="900000"/>
          </a:xfrm>
          <a:prstGeom prst="rect">
            <a:avLst/>
          </a:prstGeom>
          <a:noFill/>
          <a:ln w="28575">
            <a:solidFill>
              <a:srgbClr val="306E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 smtClean="0">
                <a:solidFill>
                  <a:srgbClr val="2F6DA4"/>
                </a:solidFill>
                <a:latin typeface="Arial" pitchFamily="34" charset="0"/>
                <a:cs typeface="Arial" pitchFamily="34" charset="0"/>
              </a:rPr>
              <a:t>БИЗНЕС</a:t>
            </a:r>
            <a:endParaRPr lang="ru-RU" sz="1600" dirty="0">
              <a:solidFill>
                <a:srgbClr val="2F6DA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6714938" y="972000"/>
            <a:ext cx="2700000" cy="900000"/>
          </a:xfrm>
          <a:prstGeom prst="rect">
            <a:avLst/>
          </a:prstGeom>
          <a:noFill/>
          <a:ln w="28575">
            <a:solidFill>
              <a:srgbClr val="306E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 smtClean="0">
                <a:solidFill>
                  <a:srgbClr val="2F6DA4"/>
                </a:solidFill>
                <a:latin typeface="Arial" pitchFamily="34" charset="0"/>
                <a:cs typeface="Arial" pitchFamily="34" charset="0"/>
              </a:rPr>
              <a:t>АДМИНИСТРАЦИЯ</a:t>
            </a:r>
            <a:endParaRPr lang="ru-RU" sz="1600" dirty="0">
              <a:solidFill>
                <a:srgbClr val="2F6DA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9725862" y="972000"/>
            <a:ext cx="2021681" cy="900000"/>
          </a:xfrm>
          <a:prstGeom prst="rect">
            <a:avLst/>
          </a:prstGeom>
          <a:noFill/>
          <a:ln w="28575">
            <a:solidFill>
              <a:srgbClr val="306E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 smtClean="0">
                <a:solidFill>
                  <a:srgbClr val="2F6DA4"/>
                </a:solidFill>
                <a:latin typeface="Arial" pitchFamily="34" charset="0"/>
                <a:cs typeface="Arial" pitchFamily="34" charset="0"/>
              </a:rPr>
              <a:t>ЖИТЕЛИ</a:t>
            </a:r>
            <a:endParaRPr lang="ru-RU" dirty="0">
              <a:solidFill>
                <a:srgbClr val="2F6DA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Овал 127"/>
          <p:cNvSpPr/>
          <p:nvPr/>
        </p:nvSpPr>
        <p:spPr>
          <a:xfrm>
            <a:off x="2067756" y="2189802"/>
            <a:ext cx="1307307" cy="12930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Arial" pitchFamily="34" charset="0"/>
                <a:cs typeface="Arial" pitchFamily="34" charset="0"/>
              </a:rPr>
              <a:t>Долгосрочная стратегия развития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Овал 128"/>
          <p:cNvSpPr/>
          <p:nvPr/>
        </p:nvSpPr>
        <p:spPr>
          <a:xfrm>
            <a:off x="4739520" y="2189802"/>
            <a:ext cx="1307307" cy="12930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err="1" smtClean="0">
                <a:latin typeface="Arial" pitchFamily="34" charset="0"/>
                <a:cs typeface="Arial" pitchFamily="34" charset="0"/>
              </a:rPr>
              <a:t>Ивестицион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pPr algn="ctr"/>
            <a:r>
              <a:rPr lang="ru-RU" sz="1100" dirty="0" err="1" smtClean="0">
                <a:latin typeface="Arial" pitchFamily="34" charset="0"/>
                <a:cs typeface="Arial" pitchFamily="34" charset="0"/>
              </a:rPr>
              <a:t>ные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проекты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Овал 129"/>
          <p:cNvSpPr/>
          <p:nvPr/>
        </p:nvSpPr>
        <p:spPr>
          <a:xfrm>
            <a:off x="7411284" y="2282670"/>
            <a:ext cx="1307307" cy="12930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Arial" pitchFamily="34" charset="0"/>
                <a:cs typeface="Arial" pitchFamily="34" charset="0"/>
              </a:rPr>
              <a:t>Стратегия развития (сохранения) города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Овал 130"/>
          <p:cNvSpPr/>
          <p:nvPr/>
        </p:nvSpPr>
        <p:spPr>
          <a:xfrm>
            <a:off x="10083048" y="2189802"/>
            <a:ext cx="1307307" cy="12930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Arial" pitchFamily="34" charset="0"/>
                <a:cs typeface="Arial" pitchFamily="34" charset="0"/>
              </a:rPr>
              <a:t>Участвуют в жизни города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Овал 131"/>
          <p:cNvSpPr/>
          <p:nvPr/>
        </p:nvSpPr>
        <p:spPr>
          <a:xfrm>
            <a:off x="1701374" y="3275782"/>
            <a:ext cx="360000" cy="36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00" dirty="0" smtClean="0">
                <a:latin typeface="Arial" pitchFamily="34" charset="0"/>
                <a:cs typeface="Arial" pitchFamily="34" charset="0"/>
              </a:rPr>
              <a:t>да</a:t>
            </a:r>
            <a:endParaRPr lang="ru-RU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Овал 132"/>
          <p:cNvSpPr/>
          <p:nvPr/>
        </p:nvSpPr>
        <p:spPr>
          <a:xfrm>
            <a:off x="3375063" y="3275782"/>
            <a:ext cx="360000" cy="360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00" dirty="0" smtClean="0">
                <a:latin typeface="Arial" pitchFamily="34" charset="0"/>
                <a:cs typeface="Arial" pitchFamily="34" charset="0"/>
              </a:rPr>
              <a:t>нет</a:t>
            </a:r>
            <a:endParaRPr lang="ru-RU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Овал 133"/>
          <p:cNvSpPr/>
          <p:nvPr/>
        </p:nvSpPr>
        <p:spPr>
          <a:xfrm>
            <a:off x="4359494" y="3281524"/>
            <a:ext cx="360000" cy="36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00" dirty="0" smtClean="0">
                <a:latin typeface="Arial" pitchFamily="34" charset="0"/>
                <a:cs typeface="Arial" pitchFamily="34" charset="0"/>
              </a:rPr>
              <a:t>да</a:t>
            </a:r>
            <a:endParaRPr lang="ru-RU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Овал 134"/>
          <p:cNvSpPr/>
          <p:nvPr/>
        </p:nvSpPr>
        <p:spPr>
          <a:xfrm>
            <a:off x="6101925" y="3275782"/>
            <a:ext cx="360000" cy="360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00" dirty="0" smtClean="0">
                <a:latin typeface="Arial" pitchFamily="34" charset="0"/>
                <a:cs typeface="Arial" pitchFamily="34" charset="0"/>
              </a:rPr>
              <a:t>нет</a:t>
            </a:r>
            <a:endParaRPr lang="ru-RU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Овал 135"/>
          <p:cNvSpPr/>
          <p:nvPr/>
        </p:nvSpPr>
        <p:spPr>
          <a:xfrm>
            <a:off x="7033310" y="3281695"/>
            <a:ext cx="360000" cy="36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00" dirty="0" smtClean="0">
                <a:latin typeface="Arial" pitchFamily="34" charset="0"/>
                <a:cs typeface="Arial" pitchFamily="34" charset="0"/>
              </a:rPr>
              <a:t>да</a:t>
            </a:r>
            <a:endParaRPr lang="ru-RU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Овал 136"/>
          <p:cNvSpPr/>
          <p:nvPr/>
        </p:nvSpPr>
        <p:spPr>
          <a:xfrm>
            <a:off x="8805949" y="3275782"/>
            <a:ext cx="360000" cy="360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00" dirty="0" smtClean="0">
                <a:latin typeface="Arial" pitchFamily="34" charset="0"/>
                <a:cs typeface="Arial" pitchFamily="34" charset="0"/>
              </a:rPr>
              <a:t>нет</a:t>
            </a:r>
            <a:endParaRPr lang="ru-RU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Овал 137"/>
          <p:cNvSpPr/>
          <p:nvPr/>
        </p:nvSpPr>
        <p:spPr>
          <a:xfrm>
            <a:off x="9700974" y="3275782"/>
            <a:ext cx="360000" cy="36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00" dirty="0" smtClean="0">
                <a:latin typeface="Arial" pitchFamily="34" charset="0"/>
                <a:cs typeface="Arial" pitchFamily="34" charset="0"/>
              </a:rPr>
              <a:t>да</a:t>
            </a:r>
            <a:endParaRPr lang="ru-RU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Овал 138"/>
          <p:cNvSpPr/>
          <p:nvPr/>
        </p:nvSpPr>
        <p:spPr>
          <a:xfrm>
            <a:off x="11370977" y="3275782"/>
            <a:ext cx="360000" cy="360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00" dirty="0" smtClean="0">
                <a:latin typeface="Arial" pitchFamily="34" charset="0"/>
                <a:cs typeface="Arial" pitchFamily="34" charset="0"/>
              </a:rPr>
              <a:t>нет</a:t>
            </a:r>
            <a:endParaRPr lang="ru-RU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2247727" y="3995782"/>
            <a:ext cx="1268864" cy="89296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Стратегический бизнес-план до 2026 г.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4523396" y="3995782"/>
            <a:ext cx="1268864" cy="892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dirty="0" smtClean="0">
                <a:latin typeface="Arial" pitchFamily="34" charset="0"/>
                <a:cs typeface="Arial" pitchFamily="34" charset="0"/>
              </a:rPr>
              <a:t>-Модернизация котельной</a:t>
            </a:r>
          </a:p>
          <a:p>
            <a:r>
              <a:rPr lang="ru-RU" sz="800" dirty="0" smtClean="0">
                <a:latin typeface="Arial" pitchFamily="34" charset="0"/>
                <a:cs typeface="Arial" pitchFamily="34" charset="0"/>
              </a:rPr>
              <a:t>-Парк «Морозко»</a:t>
            </a:r>
          </a:p>
          <a:p>
            <a:r>
              <a:rPr lang="ru-RU" sz="800" dirty="0" smtClean="0">
                <a:latin typeface="Arial" pitchFamily="34" charset="0"/>
                <a:cs typeface="Arial" pitchFamily="34" charset="0"/>
              </a:rPr>
              <a:t>-База «Олений берег»</a:t>
            </a:r>
          </a:p>
          <a:p>
            <a:r>
              <a:rPr lang="ru-RU" sz="800" dirty="0" smtClean="0">
                <a:latin typeface="Arial" pitchFamily="34" charset="0"/>
                <a:cs typeface="Arial" pitchFamily="34" charset="0"/>
              </a:rPr>
              <a:t>-База отдыха</a:t>
            </a:r>
          </a:p>
          <a:p>
            <a:r>
              <a:rPr lang="ru-RU" sz="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800" dirty="0" err="1" smtClean="0">
                <a:latin typeface="Arial" pitchFamily="34" charset="0"/>
                <a:cs typeface="Arial" pitchFamily="34" charset="0"/>
              </a:rPr>
              <a:t>Электроцех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9717236" y="3909517"/>
            <a:ext cx="1268864" cy="892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>
                <a:latin typeface="Arial" pitchFamily="34" charset="0"/>
                <a:cs typeface="Arial" pitchFamily="34" charset="0"/>
              </a:rPr>
              <a:t>Программы: инициативный бюджет; комфортная городская среда</a:t>
            </a:r>
            <a:endParaRPr lang="ru-RU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423587" y="5393086"/>
            <a:ext cx="1307307" cy="129301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Стабильный город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5540852" y="5411828"/>
            <a:ext cx="1307307" cy="12930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Управляемое сжатие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8" name="Соединительная линия уступом 147"/>
          <p:cNvCxnSpPr>
            <a:stCxn id="128" idx="2"/>
            <a:endCxn id="132" idx="0"/>
          </p:cNvCxnSpPr>
          <p:nvPr/>
        </p:nvCxnSpPr>
        <p:spPr>
          <a:xfrm rot="10800000" flipV="1">
            <a:off x="1881374" y="2836312"/>
            <a:ext cx="186382" cy="439470"/>
          </a:xfrm>
          <a:prstGeom prst="bentConnector2">
            <a:avLst/>
          </a:prstGeom>
          <a:ln w="38100">
            <a:solidFill>
              <a:schemeClr val="accent6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Соединительная линия уступом 148"/>
          <p:cNvCxnSpPr>
            <a:stCxn id="128" idx="6"/>
            <a:endCxn id="133" idx="0"/>
          </p:cNvCxnSpPr>
          <p:nvPr/>
        </p:nvCxnSpPr>
        <p:spPr>
          <a:xfrm>
            <a:off x="3375063" y="2836312"/>
            <a:ext cx="180000" cy="439470"/>
          </a:xfrm>
          <a:prstGeom prst="bentConnector2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Соединительная линия уступом 149"/>
          <p:cNvCxnSpPr>
            <a:stCxn id="129" idx="2"/>
            <a:endCxn id="134" idx="0"/>
          </p:cNvCxnSpPr>
          <p:nvPr/>
        </p:nvCxnSpPr>
        <p:spPr>
          <a:xfrm rot="10800000" flipV="1">
            <a:off x="4539494" y="2836312"/>
            <a:ext cx="200026" cy="445212"/>
          </a:xfrm>
          <a:prstGeom prst="bentConnector2">
            <a:avLst/>
          </a:prstGeom>
          <a:ln w="38100">
            <a:solidFill>
              <a:schemeClr val="accent6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Соединительная линия уступом 150"/>
          <p:cNvCxnSpPr>
            <a:stCxn id="129" idx="6"/>
            <a:endCxn id="135" idx="0"/>
          </p:cNvCxnSpPr>
          <p:nvPr/>
        </p:nvCxnSpPr>
        <p:spPr>
          <a:xfrm>
            <a:off x="6046827" y="2836312"/>
            <a:ext cx="235098" cy="439470"/>
          </a:xfrm>
          <a:prstGeom prst="bentConnector2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 стрелкой 151"/>
          <p:cNvCxnSpPr>
            <a:stCxn id="124" idx="2"/>
            <a:endCxn id="128" idx="0"/>
          </p:cNvCxnSpPr>
          <p:nvPr/>
        </p:nvCxnSpPr>
        <p:spPr>
          <a:xfrm>
            <a:off x="2720853" y="1872000"/>
            <a:ext cx="557" cy="317802"/>
          </a:xfrm>
          <a:prstGeom prst="straightConnector1">
            <a:avLst/>
          </a:prstGeom>
          <a:ln w="38100">
            <a:solidFill>
              <a:srgbClr val="306E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 стрелкой 152"/>
          <p:cNvCxnSpPr>
            <a:stCxn id="125" idx="2"/>
            <a:endCxn id="129" idx="0"/>
          </p:cNvCxnSpPr>
          <p:nvPr/>
        </p:nvCxnSpPr>
        <p:spPr>
          <a:xfrm>
            <a:off x="5392971" y="1872000"/>
            <a:ext cx="203" cy="317802"/>
          </a:xfrm>
          <a:prstGeom prst="straightConnector1">
            <a:avLst/>
          </a:prstGeom>
          <a:ln w="38100">
            <a:solidFill>
              <a:srgbClr val="306E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>
            <a:stCxn id="126" idx="2"/>
            <a:endCxn id="130" idx="0"/>
          </p:cNvCxnSpPr>
          <p:nvPr/>
        </p:nvCxnSpPr>
        <p:spPr>
          <a:xfrm>
            <a:off x="8064938" y="1872000"/>
            <a:ext cx="0" cy="410670"/>
          </a:xfrm>
          <a:prstGeom prst="straightConnector1">
            <a:avLst/>
          </a:prstGeom>
          <a:ln w="38100">
            <a:solidFill>
              <a:srgbClr val="306E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>
            <a:stCxn id="127" idx="2"/>
            <a:endCxn id="131" idx="0"/>
          </p:cNvCxnSpPr>
          <p:nvPr/>
        </p:nvCxnSpPr>
        <p:spPr>
          <a:xfrm flipH="1">
            <a:off x="10736702" y="1872000"/>
            <a:ext cx="1" cy="317802"/>
          </a:xfrm>
          <a:prstGeom prst="straightConnector1">
            <a:avLst/>
          </a:prstGeom>
          <a:ln w="38100">
            <a:solidFill>
              <a:srgbClr val="306E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Прямоугольник 156"/>
          <p:cNvSpPr/>
          <p:nvPr/>
        </p:nvSpPr>
        <p:spPr>
          <a:xfrm>
            <a:off x="7156402" y="3921334"/>
            <a:ext cx="1268864" cy="892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Создание комфортной городской среды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Овал 158"/>
          <p:cNvSpPr/>
          <p:nvPr/>
        </p:nvSpPr>
        <p:spPr>
          <a:xfrm>
            <a:off x="7727128" y="5393085"/>
            <a:ext cx="1307307" cy="129301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Ликвидация города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0" name="Shape 49"/>
          <p:cNvCxnSpPr>
            <a:stCxn id="132" idx="4"/>
            <a:endCxn id="146" idx="2"/>
          </p:cNvCxnSpPr>
          <p:nvPr/>
        </p:nvCxnSpPr>
        <p:spPr>
          <a:xfrm rot="16200000" flipH="1">
            <a:off x="1450573" y="4066582"/>
            <a:ext cx="2403814" cy="1542213"/>
          </a:xfrm>
          <a:prstGeom prst="bentConnector2">
            <a:avLst/>
          </a:prstGeom>
          <a:ln w="38100">
            <a:solidFill>
              <a:schemeClr val="accent6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hape 51"/>
          <p:cNvCxnSpPr>
            <a:stCxn id="130" idx="2"/>
            <a:endCxn id="136" idx="0"/>
          </p:cNvCxnSpPr>
          <p:nvPr/>
        </p:nvCxnSpPr>
        <p:spPr>
          <a:xfrm rot="10800000" flipV="1">
            <a:off x="7213310" y="2929179"/>
            <a:ext cx="197974" cy="352515"/>
          </a:xfrm>
          <a:prstGeom prst="bentConnector2">
            <a:avLst/>
          </a:prstGeom>
          <a:ln w="38100">
            <a:solidFill>
              <a:schemeClr val="accent6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hape 53"/>
          <p:cNvCxnSpPr>
            <a:stCxn id="130" idx="6"/>
            <a:endCxn id="137" idx="0"/>
          </p:cNvCxnSpPr>
          <p:nvPr/>
        </p:nvCxnSpPr>
        <p:spPr>
          <a:xfrm>
            <a:off x="8718591" y="2929180"/>
            <a:ext cx="267358" cy="346602"/>
          </a:xfrm>
          <a:prstGeom prst="bentConnector2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hape 55"/>
          <p:cNvCxnSpPr>
            <a:stCxn id="141" idx="2"/>
            <a:endCxn id="146" idx="6"/>
          </p:cNvCxnSpPr>
          <p:nvPr/>
        </p:nvCxnSpPr>
        <p:spPr>
          <a:xfrm rot="5400000">
            <a:off x="4368939" y="5250706"/>
            <a:ext cx="1150845" cy="426934"/>
          </a:xfrm>
          <a:prstGeom prst="bentConnector2">
            <a:avLst/>
          </a:prstGeom>
          <a:ln w="38100">
            <a:solidFill>
              <a:schemeClr val="accent6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hape 57"/>
          <p:cNvCxnSpPr>
            <a:stCxn id="139" idx="4"/>
          </p:cNvCxnSpPr>
          <p:nvPr/>
        </p:nvCxnSpPr>
        <p:spPr>
          <a:xfrm rot="5400000">
            <a:off x="9082174" y="3570791"/>
            <a:ext cx="2403813" cy="2533794"/>
          </a:xfrm>
          <a:prstGeom prst="bentConnector2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Соединительная линия уступом 164"/>
          <p:cNvCxnSpPr>
            <a:stCxn id="135" idx="4"/>
            <a:endCxn id="159" idx="0"/>
          </p:cNvCxnSpPr>
          <p:nvPr/>
        </p:nvCxnSpPr>
        <p:spPr>
          <a:xfrm rot="16200000" flipH="1">
            <a:off x="6452702" y="3465004"/>
            <a:ext cx="1757303" cy="2098857"/>
          </a:xfrm>
          <a:prstGeom prst="bentConnector3">
            <a:avLst>
              <a:gd name="adj1" fmla="val 70617"/>
            </a:avLst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hape 66"/>
          <p:cNvCxnSpPr>
            <a:stCxn id="141" idx="3"/>
            <a:endCxn id="147" idx="0"/>
          </p:cNvCxnSpPr>
          <p:nvPr/>
        </p:nvCxnSpPr>
        <p:spPr>
          <a:xfrm>
            <a:off x="5792260" y="4442267"/>
            <a:ext cx="402246" cy="969561"/>
          </a:xfrm>
          <a:prstGeom prst="bentConnector2">
            <a:avLst/>
          </a:prstGeom>
          <a:ln w="38100">
            <a:solidFill>
              <a:srgbClr val="FFC000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Соединительная линия уступом 166"/>
          <p:cNvCxnSpPr>
            <a:stCxn id="140" idx="2"/>
            <a:endCxn id="159" idx="1"/>
          </p:cNvCxnSpPr>
          <p:nvPr/>
        </p:nvCxnSpPr>
        <p:spPr>
          <a:xfrm rot="16200000" flipH="1">
            <a:off x="5053523" y="2717387"/>
            <a:ext cx="693692" cy="5036420"/>
          </a:xfrm>
          <a:prstGeom prst="bentConnector3">
            <a:avLst>
              <a:gd name="adj1" fmla="val 16425"/>
            </a:avLst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Соединительная линия уступом 167"/>
          <p:cNvCxnSpPr>
            <a:stCxn id="145" idx="2"/>
            <a:endCxn id="147" idx="7"/>
          </p:cNvCxnSpPr>
          <p:nvPr/>
        </p:nvCxnSpPr>
        <p:spPr>
          <a:xfrm rot="5400000">
            <a:off x="8104838" y="3354356"/>
            <a:ext cx="798700" cy="3694960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Соединительная линия уступом 168"/>
          <p:cNvCxnSpPr>
            <a:stCxn id="137" idx="4"/>
            <a:endCxn id="159" idx="7"/>
          </p:cNvCxnSpPr>
          <p:nvPr/>
        </p:nvCxnSpPr>
        <p:spPr>
          <a:xfrm rot="5400000">
            <a:off x="7941137" y="4537630"/>
            <a:ext cx="1946661" cy="142965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hape 93"/>
          <p:cNvCxnSpPr>
            <a:stCxn id="157" idx="1"/>
            <a:endCxn id="147" idx="6"/>
          </p:cNvCxnSpPr>
          <p:nvPr/>
        </p:nvCxnSpPr>
        <p:spPr>
          <a:xfrm rot="10800000" flipV="1">
            <a:off x="6848160" y="4367818"/>
            <a:ext cx="308243" cy="1690519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hape 97"/>
          <p:cNvCxnSpPr>
            <a:stCxn id="131" idx="2"/>
            <a:endCxn id="138" idx="0"/>
          </p:cNvCxnSpPr>
          <p:nvPr/>
        </p:nvCxnSpPr>
        <p:spPr>
          <a:xfrm rot="10800000" flipV="1">
            <a:off x="9880974" y="2836312"/>
            <a:ext cx="202074" cy="439470"/>
          </a:xfrm>
          <a:prstGeom prst="bentConnector2">
            <a:avLst/>
          </a:prstGeom>
          <a:ln w="38100">
            <a:solidFill>
              <a:schemeClr val="accent6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hape 99"/>
          <p:cNvCxnSpPr>
            <a:stCxn id="131" idx="6"/>
            <a:endCxn id="139" idx="0"/>
          </p:cNvCxnSpPr>
          <p:nvPr/>
        </p:nvCxnSpPr>
        <p:spPr>
          <a:xfrm>
            <a:off x="11390355" y="2836312"/>
            <a:ext cx="160622" cy="439470"/>
          </a:xfrm>
          <a:prstGeom prst="bentConnector2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Соединительная линия уступом 172"/>
          <p:cNvCxnSpPr>
            <a:stCxn id="138" idx="4"/>
            <a:endCxn id="145" idx="0"/>
          </p:cNvCxnSpPr>
          <p:nvPr/>
        </p:nvCxnSpPr>
        <p:spPr>
          <a:xfrm rot="16200000" flipH="1">
            <a:off x="9979454" y="3537302"/>
            <a:ext cx="273735" cy="470694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Соединительная линия уступом 173"/>
          <p:cNvCxnSpPr>
            <a:stCxn id="134" idx="4"/>
            <a:endCxn id="141" idx="0"/>
          </p:cNvCxnSpPr>
          <p:nvPr/>
        </p:nvCxnSpPr>
        <p:spPr>
          <a:xfrm rot="16200000" flipH="1">
            <a:off x="4671532" y="3509486"/>
            <a:ext cx="354258" cy="618334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Соединительная линия уступом 174"/>
          <p:cNvCxnSpPr>
            <a:stCxn id="133" idx="4"/>
            <a:endCxn id="140" idx="0"/>
          </p:cNvCxnSpPr>
          <p:nvPr/>
        </p:nvCxnSpPr>
        <p:spPr>
          <a:xfrm rot="5400000">
            <a:off x="3038611" y="3479330"/>
            <a:ext cx="360000" cy="672904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Соединительная линия уступом 175"/>
          <p:cNvCxnSpPr>
            <a:stCxn id="136" idx="4"/>
            <a:endCxn id="157" idx="0"/>
          </p:cNvCxnSpPr>
          <p:nvPr/>
        </p:nvCxnSpPr>
        <p:spPr>
          <a:xfrm rot="16200000" flipH="1">
            <a:off x="7362253" y="3492752"/>
            <a:ext cx="279639" cy="577524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Соединительная линия уступом 180"/>
          <p:cNvCxnSpPr>
            <a:stCxn id="140" idx="2"/>
            <a:endCxn id="147" idx="1"/>
          </p:cNvCxnSpPr>
          <p:nvPr/>
        </p:nvCxnSpPr>
        <p:spPr>
          <a:xfrm rot="16200000" flipH="1">
            <a:off x="3951014" y="3819896"/>
            <a:ext cx="712435" cy="2850144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57"/>
          <p:cNvCxnSpPr>
            <a:stCxn id="145" idx="3"/>
            <a:endCxn id="146" idx="0"/>
          </p:cNvCxnSpPr>
          <p:nvPr/>
        </p:nvCxnSpPr>
        <p:spPr>
          <a:xfrm flipH="1">
            <a:off x="4077241" y="4356002"/>
            <a:ext cx="6908859" cy="1037084"/>
          </a:xfrm>
          <a:prstGeom prst="bentConnector4">
            <a:avLst>
              <a:gd name="adj1" fmla="val -3309"/>
              <a:gd name="adj2" fmla="val 71526"/>
            </a:avLst>
          </a:prstGeom>
          <a:ln w="38100">
            <a:solidFill>
              <a:schemeClr val="accent6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248" y="5840886"/>
            <a:ext cx="722583" cy="7225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839" y="5783905"/>
            <a:ext cx="836544" cy="8365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415" y="5784472"/>
            <a:ext cx="958180" cy="958180"/>
          </a:xfrm>
          <a:prstGeom prst="rect">
            <a:avLst/>
          </a:prstGeom>
        </p:spPr>
      </p:pic>
      <p:cxnSp>
        <p:nvCxnSpPr>
          <p:cNvPr id="67" name="Shape 93"/>
          <p:cNvCxnSpPr>
            <a:stCxn id="157" idx="2"/>
            <a:endCxn id="146" idx="7"/>
          </p:cNvCxnSpPr>
          <p:nvPr/>
        </p:nvCxnSpPr>
        <p:spPr>
          <a:xfrm rot="5400000">
            <a:off x="5781069" y="3572678"/>
            <a:ext cx="768141" cy="3251391"/>
          </a:xfrm>
          <a:prstGeom prst="bentConnector3">
            <a:avLst>
              <a:gd name="adj1" fmla="val 68656"/>
            </a:avLst>
          </a:prstGeom>
          <a:ln w="38100">
            <a:solidFill>
              <a:schemeClr val="accent6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302" y="1077746"/>
            <a:ext cx="719362" cy="71936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489" y="1106301"/>
            <a:ext cx="705825" cy="70582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297" y="1049472"/>
            <a:ext cx="848204" cy="84820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273" y="978372"/>
            <a:ext cx="851432" cy="8514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109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трелка углом 11"/>
          <p:cNvSpPr/>
          <p:nvPr/>
        </p:nvSpPr>
        <p:spPr>
          <a:xfrm flipV="1">
            <a:off x="5675882" y="5451426"/>
            <a:ext cx="6126788" cy="912454"/>
          </a:xfrm>
          <a:prstGeom prst="bentArrow">
            <a:avLst>
              <a:gd name="adj1" fmla="val 44670"/>
              <a:gd name="adj2" fmla="val 28854"/>
              <a:gd name="adj3" fmla="val 32709"/>
              <a:gd name="adj4" fmla="val 87500"/>
            </a:avLst>
          </a:prstGeom>
          <a:solidFill>
            <a:srgbClr val="328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0"/>
            <a:ext cx="112908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8" y="265072"/>
            <a:ext cx="631685" cy="784400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1129082" y="0"/>
            <a:ext cx="11062918" cy="64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ВЫБОР: УПРАВЛЯЕМОЕ СЖАТИЕ!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Стрелка углом 2"/>
          <p:cNvSpPr/>
          <p:nvPr/>
        </p:nvSpPr>
        <p:spPr>
          <a:xfrm flipV="1">
            <a:off x="2899132" y="4730074"/>
            <a:ext cx="5798682" cy="869598"/>
          </a:xfrm>
          <a:prstGeom prst="bentArrow">
            <a:avLst>
              <a:gd name="adj1" fmla="val 37124"/>
              <a:gd name="adj2" fmla="val 25000"/>
              <a:gd name="adj3" fmla="val 25000"/>
              <a:gd name="adj4" fmla="val 87500"/>
            </a:avLst>
          </a:prstGeom>
          <a:solidFill>
            <a:srgbClr val="D2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трелка углом 12"/>
          <p:cNvSpPr/>
          <p:nvPr/>
        </p:nvSpPr>
        <p:spPr>
          <a:xfrm flipV="1">
            <a:off x="5280496" y="5544859"/>
            <a:ext cx="3733992" cy="819947"/>
          </a:xfrm>
          <a:prstGeom prst="bentArrow">
            <a:avLst>
              <a:gd name="adj1" fmla="val 37355"/>
              <a:gd name="adj2" fmla="val 25000"/>
              <a:gd name="adj3" fmla="val 25000"/>
              <a:gd name="adj4" fmla="val 93678"/>
            </a:avLst>
          </a:prstGeom>
          <a:solidFill>
            <a:srgbClr val="A0B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82949" y="5201647"/>
            <a:ext cx="3451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Индустрия (добыча)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51028" y="5973055"/>
            <a:ext cx="3451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Индустрия (сервис)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00780" y="5888515"/>
            <a:ext cx="2203408" cy="371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</a:t>
            </a:r>
            <a:r>
              <a:rPr lang="ru-RU" sz="1600" dirty="0" smtClean="0">
                <a:solidFill>
                  <a:schemeClr val="bg1"/>
                </a:solidFill>
              </a:rPr>
              <a:t>События и туризм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4885" y="4258370"/>
            <a:ext cx="510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НАПРАВЛЕНИЕ РАЗВИТИЯ ГОРОДА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3200" y="6467515"/>
            <a:ext cx="923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1996     2000     2010     2016    2018     2020    2022               2026                 2030            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69222" y="4496762"/>
            <a:ext cx="74964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</a:rPr>
              <a:t>Тыс. чел.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40.6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38.3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29.9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25.0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20.0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15.0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063" y="5777159"/>
            <a:ext cx="736439" cy="73643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184" y="5657556"/>
            <a:ext cx="833822" cy="83382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676000" y="5038055"/>
            <a:ext cx="459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77618" y="1125339"/>
            <a:ext cx="5027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DEA782"/>
                </a:solidFill>
              </a:rPr>
              <a:t>ЛИКВИДАЦИЯ ГОРОДА </a:t>
            </a:r>
            <a:r>
              <a:rPr lang="en-US" sz="1600" b="1" dirty="0" smtClean="0">
                <a:solidFill>
                  <a:srgbClr val="DEA782"/>
                </a:solidFill>
              </a:rPr>
              <a:t>~ </a:t>
            </a:r>
            <a:r>
              <a:rPr lang="ru-RU" sz="1600" b="1" dirty="0" smtClean="0">
                <a:solidFill>
                  <a:srgbClr val="DEA782"/>
                </a:solidFill>
              </a:rPr>
              <a:t>40.5 млрд. руб.</a:t>
            </a:r>
            <a:endParaRPr lang="ru-RU" sz="3200" b="1" dirty="0">
              <a:solidFill>
                <a:srgbClr val="DEA78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99851" y="1123862"/>
            <a:ext cx="4973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4B9DD7"/>
                </a:solidFill>
              </a:rPr>
              <a:t>УПРАВЛЯЕМОЕ</a:t>
            </a:r>
            <a:r>
              <a:rPr lang="ru-RU" b="1" dirty="0" smtClean="0">
                <a:solidFill>
                  <a:srgbClr val="4B9DD7"/>
                </a:solidFill>
              </a:rPr>
              <a:t> </a:t>
            </a:r>
            <a:r>
              <a:rPr lang="ru-RU" sz="2000" b="1" dirty="0" smtClean="0">
                <a:solidFill>
                  <a:srgbClr val="4B9DD7"/>
                </a:solidFill>
              </a:rPr>
              <a:t>СЖАТИЕ</a:t>
            </a:r>
            <a:r>
              <a:rPr lang="ru-RU" sz="1400" b="1" dirty="0" smtClean="0">
                <a:solidFill>
                  <a:srgbClr val="4B9DD7"/>
                </a:solidFill>
              </a:rPr>
              <a:t> </a:t>
            </a:r>
            <a:r>
              <a:rPr lang="en-US" sz="1400" b="1" dirty="0" smtClean="0">
                <a:solidFill>
                  <a:srgbClr val="4B9DD7"/>
                </a:solidFill>
              </a:rPr>
              <a:t>~</a:t>
            </a:r>
            <a:r>
              <a:rPr lang="ru-RU" sz="1400" b="1" dirty="0" smtClean="0">
                <a:solidFill>
                  <a:srgbClr val="4B9DD7"/>
                </a:solidFill>
              </a:rPr>
              <a:t>10</a:t>
            </a:r>
            <a:r>
              <a:rPr lang="en-US" sz="1400" b="1" dirty="0" smtClean="0">
                <a:solidFill>
                  <a:srgbClr val="4B9DD7"/>
                </a:solidFill>
              </a:rPr>
              <a:t>.5 </a:t>
            </a:r>
            <a:r>
              <a:rPr lang="ru-RU" sz="1400" b="1" dirty="0" smtClean="0">
                <a:solidFill>
                  <a:srgbClr val="4B9DD7"/>
                </a:solidFill>
              </a:rPr>
              <a:t>млрд. руб.</a:t>
            </a:r>
            <a:r>
              <a:rPr lang="en-US" sz="1400" dirty="0" smtClean="0">
                <a:solidFill>
                  <a:srgbClr val="4B9DD7"/>
                </a:solidFill>
              </a:rPr>
              <a:t> </a:t>
            </a:r>
            <a:endParaRPr lang="ru-RU" sz="1400" dirty="0">
              <a:solidFill>
                <a:srgbClr val="4B9DD7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658" y="1488418"/>
            <a:ext cx="415378" cy="41537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292" y="2442541"/>
            <a:ext cx="449368" cy="44936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378300" y="1555608"/>
            <a:ext cx="2472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DEA782"/>
                </a:solidFill>
              </a:rPr>
              <a:t>Закрытие АО «ОЛКОН»</a:t>
            </a:r>
            <a:endParaRPr lang="ru-RU" sz="1200" dirty="0">
              <a:solidFill>
                <a:srgbClr val="DEA78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71588" y="2550724"/>
            <a:ext cx="3156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DEA782"/>
                </a:solidFill>
              </a:rPr>
              <a:t>Массовый и не контролируемый отток населения</a:t>
            </a:r>
            <a:endParaRPr lang="ru-RU" sz="1200" dirty="0">
              <a:solidFill>
                <a:srgbClr val="DEA78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80030" y="1868873"/>
            <a:ext cx="3156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DEA782"/>
                </a:solidFill>
              </a:rPr>
              <a:t>Значительные расходы по программе переселения</a:t>
            </a:r>
          </a:p>
          <a:p>
            <a:r>
              <a:rPr lang="ru-RU" sz="1200" dirty="0" smtClean="0">
                <a:solidFill>
                  <a:srgbClr val="DEA782"/>
                </a:solidFill>
              </a:rPr>
              <a:t>(1 семья = 1 998 432 рублей)</a:t>
            </a:r>
            <a:endParaRPr lang="ru-RU" sz="1200" dirty="0">
              <a:solidFill>
                <a:srgbClr val="DEA78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85946" y="1533216"/>
            <a:ext cx="2977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4B9DD7"/>
                </a:solidFill>
              </a:rPr>
              <a:t>Бесперебойная работа системы ЖКХ</a:t>
            </a:r>
            <a:endParaRPr lang="ru-RU" sz="1200" dirty="0">
              <a:solidFill>
                <a:srgbClr val="4B9DD7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85947" y="1923667"/>
            <a:ext cx="2977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4B9DD7"/>
                </a:solidFill>
              </a:rPr>
              <a:t>Сохранение организаций здравоохранения</a:t>
            </a:r>
            <a:endParaRPr lang="ru-RU" sz="1200" dirty="0">
              <a:solidFill>
                <a:srgbClr val="4B9DD7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76853" y="2546957"/>
            <a:ext cx="2977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4B9DD7"/>
                </a:solidFill>
              </a:rPr>
              <a:t>Сохранение организаций образования</a:t>
            </a:r>
            <a:endParaRPr lang="ru-RU" sz="1200" dirty="0">
              <a:solidFill>
                <a:srgbClr val="4B9DD7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51" y="1509679"/>
            <a:ext cx="444130" cy="44413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576854" y="3034832"/>
            <a:ext cx="2977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4B9DD7"/>
                </a:solidFill>
              </a:rPr>
              <a:t>Создание комфортной городской среды</a:t>
            </a:r>
            <a:endParaRPr lang="ru-RU" sz="1200" dirty="0">
              <a:solidFill>
                <a:srgbClr val="4B9DD7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76855" y="3473456"/>
            <a:ext cx="2977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4B9DD7"/>
                </a:solidFill>
              </a:rPr>
              <a:t>Подготовка новых инвестиционных площадок</a:t>
            </a:r>
            <a:endParaRPr lang="ru-RU" sz="1200" dirty="0">
              <a:solidFill>
                <a:srgbClr val="4B9DD7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974" y="5060716"/>
            <a:ext cx="671622" cy="6716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64" y="2932611"/>
            <a:ext cx="453735" cy="45373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326463" y="3047552"/>
            <a:ext cx="3156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DEA782"/>
                </a:solidFill>
              </a:rPr>
              <a:t>Рост пустующего жилья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64" y="3441994"/>
            <a:ext cx="467128" cy="46712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326463" y="3564674"/>
            <a:ext cx="3156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DEA782"/>
                </a:solidFill>
              </a:rPr>
              <a:t>Расходы на снос аварийного жилья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89" y="607199"/>
            <a:ext cx="501553" cy="5015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454" y="565324"/>
            <a:ext cx="572068" cy="5720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131" y="1953809"/>
            <a:ext cx="475529" cy="47552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125" y="1991479"/>
            <a:ext cx="445047" cy="44504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669" y="2406741"/>
            <a:ext cx="536494" cy="58526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51" y="2958386"/>
            <a:ext cx="475529" cy="47552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765" y="3471442"/>
            <a:ext cx="530398" cy="5243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303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0"/>
            <a:ext cx="112908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8" y="265072"/>
            <a:ext cx="631685" cy="784400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1129082" y="0"/>
            <a:ext cx="11062918" cy="64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КЛЮЧЕВЫЕ СТАВКИ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374565413"/>
              </p:ext>
            </p:extLst>
          </p:nvPr>
        </p:nvGraphicFramePr>
        <p:xfrm>
          <a:off x="1227438" y="1676966"/>
          <a:ext cx="10808043" cy="5181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Рисунок 9" descr="Рисунок52.png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44220" y="1285707"/>
            <a:ext cx="1254078" cy="1022231"/>
          </a:xfrm>
          <a:prstGeom prst="rect">
            <a:avLst/>
          </a:prstGeom>
        </p:spPr>
      </p:pic>
      <p:pic>
        <p:nvPicPr>
          <p:cNvPr id="11" name="Рисунок 10" descr="Рисунок6 — копия — копия — копия — копия — копия.png"/>
          <p:cNvPicPr>
            <a:picLocks noChangeAspect="1"/>
          </p:cNvPicPr>
          <p:nvPr/>
        </p:nvPicPr>
        <p:blipFill>
          <a:blip r:embed="rId10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209372" y="1188062"/>
            <a:ext cx="1321798" cy="1321798"/>
          </a:xfrm>
          <a:prstGeom prst="rect">
            <a:avLst/>
          </a:prstGeom>
        </p:spPr>
      </p:pic>
      <p:pic>
        <p:nvPicPr>
          <p:cNvPr id="12" name="Рисунок 11" descr="Рисунок6 — копия — копия.png"/>
          <p:cNvPicPr>
            <a:picLocks noChangeAspect="1"/>
          </p:cNvPicPr>
          <p:nvPr/>
        </p:nvPicPr>
        <p:blipFill>
          <a:blip r:embed="rId11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24989" y="1188062"/>
            <a:ext cx="1122030" cy="10584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710" y="937845"/>
            <a:ext cx="1560181" cy="15601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898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3178</TotalTime>
  <Words>4180</Words>
  <Application>Microsoft Office PowerPoint</Application>
  <PresentationFormat>Произвольный</PresentationFormat>
  <Paragraphs>1079</Paragraphs>
  <Slides>38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panikar</cp:lastModifiedBy>
  <cp:revision>355</cp:revision>
  <dcterms:created xsi:type="dcterms:W3CDTF">2017-06-04T15:05:29Z</dcterms:created>
  <dcterms:modified xsi:type="dcterms:W3CDTF">2017-11-07T15:10:51Z</dcterms:modified>
</cp:coreProperties>
</file>